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Древний Рим. Вилла </a:t>
            </a:r>
            <a:r>
              <a:rPr lang="ru-RU" sz="6000" b="1" dirty="0" err="1" smtClean="0">
                <a:latin typeface="Monotype Corsiva" pitchFamily="66" charset="0"/>
              </a:rPr>
              <a:t>Адриана</a:t>
            </a:r>
            <a:r>
              <a:rPr lang="ru-RU" sz="6000" dirty="0" smtClean="0">
                <a:latin typeface="Monotype Corsiva" pitchFamily="66" charset="0"/>
              </a:rPr>
              <a:t>.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Содержимое 3" descr="58491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7488832" cy="3293665"/>
          </a:xfrm>
        </p:spPr>
      </p:pic>
      <p:sp>
        <p:nvSpPr>
          <p:cNvPr id="5" name="TextBox 4"/>
          <p:cNvSpPr txBox="1"/>
          <p:nvPr/>
        </p:nvSpPr>
        <p:spPr>
          <a:xfrm>
            <a:off x="1043608" y="538067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Марухно</a:t>
            </a:r>
            <a:r>
              <a:rPr lang="ru-RU" dirty="0" smtClean="0"/>
              <a:t> Анастасия Викторовна</a:t>
            </a:r>
          </a:p>
          <a:p>
            <a:r>
              <a:rPr lang="ru-RU" dirty="0" smtClean="0"/>
              <a:t>МБОУ Лицей №64</a:t>
            </a:r>
          </a:p>
          <a:p>
            <a:r>
              <a:rPr lang="ru-RU" dirty="0" smtClean="0"/>
              <a:t>КРАСНОДАР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nope_praetorium_Villa_Adrian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114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4888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Культура и искусство Древнего Рима оставило человечеству громадное наследие, значимость которого трудно переоценить. Древний Рим решительно преобразил культурный облик огромной части мира. Только за это он достоин непреходящей славы и памяти потомков. Кроме того, искусство римского времени оставило множество замечательных памятников в самых разных областях, начиная от произведений архитектуры и кончая стеклянными сосудами. Каждый древнеримский памятник воплощает спрессованную временем и доведённую до логического конца традицию. Он несёт информацию о вере и ритуалах, смысле жизни и творческих навыках народа, которому он принадлежал, месте, какое занимал этот народ в грандиозной империи. Римское государство очень сложно. Ему единственному выпала миссия прощания с тысячелетним миром язычества и сотворения тех принципов, которые легли в основу христианского искусства Нового времени.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lla-adri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9" y="188640"/>
            <a:ext cx="7560840" cy="66693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060848"/>
            <a:ext cx="681629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Спасибо за внимание</a:t>
            </a:r>
            <a:endParaRPr lang="ru-RU" sz="66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Город Рим, основанный 19 апреля 735 г. до н.э., вначале был скромным посёлком, но со временем он набирал всё большую силу и впитывал лучшие творческие веяния, шедшие со стороны. Главной святыней Рима являлся храм Юпитера, Юноны и Минервы на Капитолийском холме. Храм не сохранился, но учёные предполагают, что он был распланирован по этрусскому образцу: с глубоким передним портиком, высоким цоколем и лестницей, ведущей к главному входу.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" name="Рисунок 2" descr="584910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068960"/>
            <a:ext cx="7056784" cy="3024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Вилла </a:t>
            </a:r>
            <a:r>
              <a:rPr lang="ru-RU" sz="2000" dirty="0" err="1" smtClean="0">
                <a:latin typeface="Monotype Corsiva" pitchFamily="66" charset="0"/>
              </a:rPr>
              <a:t>Адриана</a:t>
            </a:r>
            <a:r>
              <a:rPr lang="ru-RU" sz="2000" dirty="0" smtClean="0">
                <a:latin typeface="Monotype Corsiva" pitchFamily="66" charset="0"/>
              </a:rPr>
              <a:t> – одно из прекраснейших творений древнеримской архитектуры. Она была построена в период со 118 по 134 годы нашей эры приблизительно в тридцати километрах к северо-востоку от Рима, в шести километрах до города </a:t>
            </a:r>
            <a:r>
              <a:rPr lang="ru-RU" sz="2000" dirty="0" err="1" smtClean="0">
                <a:latin typeface="Monotype Corsiva" pitchFamily="66" charset="0"/>
              </a:rPr>
              <a:t>Тиволи</a:t>
            </a:r>
            <a:r>
              <a:rPr lang="ru-RU" sz="2000" dirty="0" smtClean="0">
                <a:latin typeface="Monotype Corsiva" pitchFamily="66" charset="0"/>
              </a:rPr>
              <a:t> (античное название которого звучит как </a:t>
            </a:r>
            <a:r>
              <a:rPr lang="ru-RU" sz="2000" dirty="0" err="1" smtClean="0">
                <a:latin typeface="Monotype Corsiva" pitchFamily="66" charset="0"/>
              </a:rPr>
              <a:t>Тибур</a:t>
            </a:r>
            <a:r>
              <a:rPr lang="ru-RU" sz="2000" dirty="0" smtClean="0">
                <a:latin typeface="Monotype Corsiva" pitchFamily="66" charset="0"/>
              </a:rPr>
              <a:t>), в качестве летней резиденции и места старческого уединения великого римского императора </a:t>
            </a:r>
            <a:r>
              <a:rPr lang="ru-RU" sz="2000" dirty="0" err="1" smtClean="0">
                <a:latin typeface="Monotype Corsiva" pitchFamily="66" charset="0"/>
              </a:rPr>
              <a:t>Адриана</a:t>
            </a:r>
            <a:r>
              <a:rPr lang="ru-RU" sz="2000" dirty="0" smtClean="0">
                <a:latin typeface="Monotype Corsiva" pitchFamily="66" charset="0"/>
              </a:rPr>
              <a:t>. Площадь застройки и зеленых насаждений на данной вилле составляла около ста двадцати гектар, на этой территории </a:t>
            </a:r>
            <a:r>
              <a:rPr lang="ru-RU" sz="2000" dirty="0" err="1" smtClean="0">
                <a:latin typeface="Monotype Corsiva" pitchFamily="66" charset="0"/>
              </a:rPr>
              <a:t>Адриан</a:t>
            </a:r>
            <a:r>
              <a:rPr lang="ru-RU" sz="2000" dirty="0" smtClean="0">
                <a:latin typeface="Monotype Corsiva" pitchFamily="66" charset="0"/>
              </a:rPr>
              <a:t> повелел воспроизвести в миниатюре множество зданий и ландшафтов, виденных им во время его многочисленных путешествий по бескрайней Римской империи, прежде всего по Греции и Египту.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Вилла </a:t>
            </a:r>
            <a:r>
              <a:rPr lang="ru-RU" sz="2000" dirty="0" err="1" smtClean="0">
                <a:latin typeface="Monotype Corsiva" pitchFamily="66" charset="0"/>
              </a:rPr>
              <a:t>Адриана</a:t>
            </a:r>
            <a:r>
              <a:rPr lang="ru-RU" sz="2000" dirty="0" smtClean="0">
                <a:latin typeface="Monotype Corsiva" pitchFamily="66" charset="0"/>
              </a:rPr>
              <a:t> является самым крупным и дорогим дворцовым сооружением, когда-либо возведенным по повелению римских императоров, и часто сравнивается с Версалем. Это сооружение имело большое значение для развития садово-паркового искусства в Европе и было образцом для создания многих садово-парковых комплексов эпохи барокко.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Современная, доступная для посещения, площадь Виллы составляет около сорока гектар. В специально созданном музее экспонируется модель, показывающая, как могла выглядеть вилла во времена </a:t>
            </a:r>
            <a:r>
              <a:rPr lang="ru-RU" sz="2000" dirty="0" err="1" smtClean="0">
                <a:latin typeface="Monotype Corsiva" pitchFamily="66" charset="0"/>
              </a:rPr>
              <a:t>Адриана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-Hadrians-villa-r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560840" cy="56886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-Hadrians-villa-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731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3"/>
            <a:ext cx="76328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Историческое ядро виллы гораздо старше эпохи </a:t>
            </a:r>
            <a:r>
              <a:rPr lang="ru-RU" sz="2400" dirty="0" err="1" smtClean="0">
                <a:latin typeface="Monotype Corsiva" pitchFamily="66" charset="0"/>
              </a:rPr>
              <a:t>Адриана</a:t>
            </a:r>
            <a:r>
              <a:rPr lang="ru-RU" sz="2400" dirty="0" smtClean="0">
                <a:latin typeface="Monotype Corsiva" pitchFamily="66" charset="0"/>
              </a:rPr>
              <a:t>; вилла ведет свое существование еще со времен </a:t>
            </a:r>
            <a:r>
              <a:rPr lang="ru-RU" sz="2400" dirty="0" err="1" smtClean="0">
                <a:latin typeface="Monotype Corsiva" pitchFamily="66" charset="0"/>
              </a:rPr>
              <a:t>позднереспубликанского</a:t>
            </a:r>
            <a:r>
              <a:rPr lang="ru-RU" sz="2400" dirty="0" smtClean="0">
                <a:latin typeface="Monotype Corsiva" pitchFamily="66" charset="0"/>
              </a:rPr>
              <a:t> периода, о чем можно судить по характеру каменной кладки. Предполагается, что вилла досталась </a:t>
            </a:r>
            <a:r>
              <a:rPr lang="ru-RU" sz="2400" dirty="0" err="1" smtClean="0">
                <a:latin typeface="Monotype Corsiva" pitchFamily="66" charset="0"/>
              </a:rPr>
              <a:t>Адриану</a:t>
            </a:r>
            <a:r>
              <a:rPr lang="ru-RU" sz="2400" dirty="0" smtClean="0">
                <a:latin typeface="Monotype Corsiva" pitchFamily="66" charset="0"/>
              </a:rPr>
              <a:t> от его жены, </a:t>
            </a:r>
            <a:r>
              <a:rPr lang="ru-RU" sz="2400" dirty="0" err="1" smtClean="0">
                <a:latin typeface="Monotype Corsiva" pitchFamily="66" charset="0"/>
              </a:rPr>
              <a:t>Сабины</a:t>
            </a:r>
            <a:r>
              <a:rPr lang="ru-RU" sz="2400" dirty="0" smtClean="0">
                <a:latin typeface="Monotype Corsiva" pitchFamily="66" charset="0"/>
              </a:rPr>
              <a:t>. В период между 118 и 134 годами нашей эры </a:t>
            </a:r>
            <a:r>
              <a:rPr lang="ru-RU" sz="2400" dirty="0" err="1" smtClean="0">
                <a:latin typeface="Monotype Corsiva" pitchFamily="66" charset="0"/>
              </a:rPr>
              <a:t>Адриан</a:t>
            </a:r>
            <a:r>
              <a:rPr lang="ru-RU" sz="2400" dirty="0" smtClean="0">
                <a:latin typeface="Monotype Corsiva" pitchFamily="66" charset="0"/>
              </a:rPr>
              <a:t> повелел расширить виллу в качестве летней резиденции и места старческого уединения. На обширной территории виллы </a:t>
            </a:r>
            <a:r>
              <a:rPr lang="ru-RU" sz="2400" dirty="0" err="1" smtClean="0">
                <a:latin typeface="Monotype Corsiva" pitchFamily="66" charset="0"/>
              </a:rPr>
              <a:t>Адриан</a:t>
            </a:r>
            <a:r>
              <a:rPr lang="ru-RU" sz="2400" dirty="0" smtClean="0">
                <a:latin typeface="Monotype Corsiva" pitchFamily="66" charset="0"/>
              </a:rPr>
              <a:t> провел последние годы своего правления, принимая здесь философов и ученых или уединяясь для отдыха.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. Приблизительно в 300 году нашей эры император Константин I повелел перевезти многие выдающиеся произведения искусства и ценный мрамор с виллы в Византию. Позже вилла дважды подвергалась разрушению, первый раз в 600 году нашей эры и второй раз в 800 году. Первое упоминание о вилле </a:t>
            </a:r>
            <a:r>
              <a:rPr lang="ru-RU" sz="2400" dirty="0" err="1" smtClean="0">
                <a:latin typeface="Monotype Corsiva" pitchFamily="66" charset="0"/>
              </a:rPr>
              <a:t>Адриана</a:t>
            </a:r>
            <a:r>
              <a:rPr lang="ru-RU" sz="2400" dirty="0" smtClean="0">
                <a:latin typeface="Monotype Corsiva" pitchFamily="66" charset="0"/>
              </a:rPr>
              <a:t> можно найти в книге Флавия </a:t>
            </a:r>
            <a:r>
              <a:rPr lang="ru-RU" sz="2400" dirty="0" err="1" smtClean="0">
                <a:latin typeface="Monotype Corsiva" pitchFamily="66" charset="0"/>
              </a:rPr>
              <a:t>Блондуса</a:t>
            </a:r>
            <a:r>
              <a:rPr lang="ru-RU" sz="2400" dirty="0" smtClean="0">
                <a:latin typeface="Monotype Corsiva" pitchFamily="66" charset="0"/>
              </a:rPr>
              <a:t> (</a:t>
            </a:r>
            <a:r>
              <a:rPr lang="ru-RU" sz="2400" dirty="0" err="1" smtClean="0">
                <a:latin typeface="Monotype Corsiva" pitchFamily="66" charset="0"/>
              </a:rPr>
              <a:t>Флавио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Бьёндо</a:t>
            </a:r>
            <a:r>
              <a:rPr lang="ru-RU" sz="2400" dirty="0" smtClean="0">
                <a:latin typeface="Monotype Corsiva" pitchFamily="66" charset="0"/>
              </a:rPr>
              <a:t>) «Италия в иллюстрациях», написанной приблизительно в 1450 году.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de28d4ddc2fa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416824" cy="568863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-Hadrians-v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5608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Самыми знаменитыми строениями виллы </a:t>
            </a:r>
            <a:r>
              <a:rPr lang="ru-RU" sz="2000" dirty="0" err="1" smtClean="0">
                <a:latin typeface="Monotype Corsiva" pitchFamily="66" charset="0"/>
              </a:rPr>
              <a:t>Адриана</a:t>
            </a:r>
            <a:r>
              <a:rPr lang="ru-RU" sz="2000" dirty="0" smtClean="0">
                <a:latin typeface="Monotype Corsiva" pitchFamily="66" charset="0"/>
              </a:rPr>
              <a:t> являются терма с </a:t>
            </a:r>
            <a:r>
              <a:rPr lang="ru-RU" sz="2000" dirty="0" err="1" smtClean="0">
                <a:latin typeface="Monotype Corsiva" pitchFamily="66" charset="0"/>
              </a:rPr>
              <a:t>гелиокамином</a:t>
            </a:r>
            <a:r>
              <a:rPr lang="ru-RU" sz="2000" dirty="0" smtClean="0">
                <a:latin typeface="Monotype Corsiva" pitchFamily="66" charset="0"/>
              </a:rPr>
              <a:t>, оборудованная стенным и потолочным отоплением, часть больших терм, а также канопа, имитация канала в Египте, который связывал город Каноп с Александрией, к концу которой примыкал еще один триклиний (столовая ложа для 3 человек), называвшийся, судя по имеющейся надписи, </a:t>
            </a:r>
            <a:r>
              <a:rPr lang="ru-RU" sz="2000" dirty="0" err="1" smtClean="0">
                <a:latin typeface="Monotype Corsiva" pitchFamily="66" charset="0"/>
              </a:rPr>
              <a:t>Серапей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 err="1" smtClean="0">
                <a:latin typeface="Monotype Corsiva" pitchFamily="66" charset="0"/>
              </a:rPr>
              <a:t>Serapeium</a:t>
            </a:r>
            <a:r>
              <a:rPr lang="ru-RU" sz="2000" dirty="0" smtClean="0">
                <a:latin typeface="Monotype Corsiva" pitchFamily="66" charset="0"/>
              </a:rPr>
              <a:t>) (по названию храма бога Сераписа), а также так называемый морской театр, круглый бассейн с островом посередине, до которого можно было добраться по 2 разводным мостам. На этом острове располагалась маленькая вилла, в которой мог уединяться </a:t>
            </a:r>
            <a:r>
              <a:rPr lang="ru-RU" sz="2000" dirty="0" err="1" smtClean="0">
                <a:latin typeface="Monotype Corsiva" pitchFamily="66" charset="0"/>
              </a:rPr>
              <a:t>Адриан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Комплекс сооружений вписан в холмистый ландшафт. Бетонные купола многих зданий комплекса, максимальный диаметр которых составляет почти 17 метров, представляют собой излюбленный вид потолочного перекрытия: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err="1" smtClean="0">
                <a:latin typeface="Monotype Corsiva" pitchFamily="66" charset="0"/>
              </a:rPr>
              <a:t>Серапей</a:t>
            </a:r>
            <a:r>
              <a:rPr lang="ru-RU" sz="2000" dirty="0" smtClean="0">
                <a:latin typeface="Monotype Corsiva" pitchFamily="66" charset="0"/>
              </a:rPr>
              <a:t>: 16,75 м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Летняя столовая (экседра): 12,00 м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Терма с </a:t>
            </a:r>
            <a:r>
              <a:rPr lang="ru-RU" sz="2000" dirty="0" err="1" smtClean="0">
                <a:latin typeface="Monotype Corsiva" pitchFamily="66" charset="0"/>
              </a:rPr>
              <a:t>гелиокамином</a:t>
            </a:r>
            <a:r>
              <a:rPr lang="ru-RU" sz="2000" dirty="0" smtClean="0">
                <a:latin typeface="Monotype Corsiva" pitchFamily="66" charset="0"/>
              </a:rPr>
              <a:t>: 11,90 м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Малые термы : от 10,40 м до 9,40 м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Золотая площадь (вестибюль): 9,50 м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Термы с </a:t>
            </a:r>
            <a:r>
              <a:rPr lang="ru-RU" sz="2000" dirty="0" err="1" smtClean="0">
                <a:latin typeface="Monotype Corsiva" pitchFamily="66" charset="0"/>
              </a:rPr>
              <a:t>гелиокамином</a:t>
            </a:r>
            <a:r>
              <a:rPr lang="ru-RU" sz="2000" dirty="0" smtClean="0">
                <a:latin typeface="Monotype Corsiva" pitchFamily="66" charset="0"/>
              </a:rPr>
              <a:t>: от 7,60 м до 6,20 м.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516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Древний Рим. Вилла Адриана.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Рим. Вилла Адриана.</dc:title>
  <dc:creator>Пользователь</dc:creator>
  <cp:lastModifiedBy>Марухно</cp:lastModifiedBy>
  <cp:revision>5</cp:revision>
  <dcterms:created xsi:type="dcterms:W3CDTF">2012-10-22T11:31:43Z</dcterms:created>
  <dcterms:modified xsi:type="dcterms:W3CDTF">2014-04-20T12:14:52Z</dcterms:modified>
</cp:coreProperties>
</file>