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8" r:id="rId4"/>
    <p:sldId id="270" r:id="rId5"/>
    <p:sldId id="271" r:id="rId6"/>
    <p:sldId id="272" r:id="rId7"/>
    <p:sldId id="27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00" autoAdjust="0"/>
    <p:restoredTop sz="94660"/>
  </p:normalViewPr>
  <p:slideViewPr>
    <p:cSldViewPr>
      <p:cViewPr varScale="1">
        <p:scale>
          <a:sx n="65" d="100"/>
          <a:sy n="65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2E34-4FCF-4C0C-BABA-2E2B877133C9}" type="datetimeFigureOut">
              <a:rPr lang="ru-RU" smtClean="0"/>
              <a:t>05.05.2011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A40B-7178-4C92-8D87-51DA89F72A9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287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2E34-4FCF-4C0C-BABA-2E2B877133C9}" type="datetimeFigureOut">
              <a:rPr lang="ru-RU" smtClean="0"/>
              <a:t>05.05.2011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A40B-7178-4C92-8D87-51DA89F72A9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042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2E34-4FCF-4C0C-BABA-2E2B877133C9}" type="datetimeFigureOut">
              <a:rPr lang="ru-RU" smtClean="0"/>
              <a:t>05.05.2011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A40B-7178-4C92-8D87-51DA89F72A9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644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2E34-4FCF-4C0C-BABA-2E2B877133C9}" type="datetimeFigureOut">
              <a:rPr lang="ru-RU" smtClean="0"/>
              <a:t>05.05.2011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A40B-7178-4C92-8D87-51DA89F72A9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39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2E34-4FCF-4C0C-BABA-2E2B877133C9}" type="datetimeFigureOut">
              <a:rPr lang="ru-RU" smtClean="0"/>
              <a:t>05.05.2011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A40B-7178-4C92-8D87-51DA89F72A9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8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2E34-4FCF-4C0C-BABA-2E2B877133C9}" type="datetimeFigureOut">
              <a:rPr lang="ru-RU" smtClean="0"/>
              <a:t>05.05.2011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A40B-7178-4C92-8D87-51DA89F72A9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84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2E34-4FCF-4C0C-BABA-2E2B877133C9}" type="datetimeFigureOut">
              <a:rPr lang="ru-RU" smtClean="0"/>
              <a:t>05.05.2011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A40B-7178-4C92-8D87-51DA89F72A9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575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2E34-4FCF-4C0C-BABA-2E2B877133C9}" type="datetimeFigureOut">
              <a:rPr lang="ru-RU" smtClean="0"/>
              <a:t>05.05.2011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A40B-7178-4C92-8D87-51DA89F72A9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619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2E34-4FCF-4C0C-BABA-2E2B877133C9}" type="datetimeFigureOut">
              <a:rPr lang="ru-RU" smtClean="0"/>
              <a:t>05.05.2011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A40B-7178-4C92-8D87-51DA89F72A9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0161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2E34-4FCF-4C0C-BABA-2E2B877133C9}" type="datetimeFigureOut">
              <a:rPr lang="ru-RU" smtClean="0"/>
              <a:t>05.05.2011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A40B-7178-4C92-8D87-51DA89F72A9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86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2E34-4FCF-4C0C-BABA-2E2B877133C9}" type="datetimeFigureOut">
              <a:rPr lang="ru-RU" smtClean="0"/>
              <a:t>05.05.2011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BA40B-7178-4C92-8D87-51DA89F72A9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18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B2E34-4FCF-4C0C-BABA-2E2B877133C9}" type="datetimeFigureOut">
              <a:rPr lang="ru-RU" smtClean="0"/>
              <a:t>05.05.2011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BA40B-7178-4C92-8D87-51DA89F72A9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74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60788" y="6384925"/>
            <a:ext cx="469712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kern="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Преподаватель информатики и ИКТ Салимуллина Л.Н.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80613" y="184666"/>
            <a:ext cx="45704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u="sng" dirty="0">
                <a:solidFill>
                  <a:schemeClr val="accent4">
                    <a:lumMod val="20000"/>
                    <a:lumOff val="80000"/>
                  </a:schemeClr>
                </a:solidFill>
                <a:latin typeface="Impact" pitchFamily="34" charset="0"/>
                <a:cs typeface="Times New Roman" pitchFamily="18" charset="0"/>
              </a:rPr>
              <a:t>Московское суворовское военное училище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8142" y="1844824"/>
            <a:ext cx="7744172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Основы языка</a:t>
            </a:r>
            <a:endParaRPr lang="en-US" sz="8800" b="1" spc="50" dirty="0" smtClean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8800" b="1" spc="50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Visual Basic</a:t>
            </a:r>
            <a:endParaRPr lang="ru-RU" sz="8800" b="1" cap="none" spc="50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24226" y="2636912"/>
            <a:ext cx="545373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Функции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33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5185E-6 L -0.08472 -0.246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6" y="-1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5" y="548680"/>
            <a:ext cx="78488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Примеры встроенных функций: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3459822"/>
                  </p:ext>
                </p:extLst>
              </p:nvPr>
            </p:nvGraphicFramePr>
            <p:xfrm>
              <a:off x="2131941" y="1628800"/>
              <a:ext cx="4536504" cy="4490657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800200"/>
                    <a:gridCol w="2736304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sin a</a:t>
                          </a:r>
                          <a:endParaRPr lang="ru-RU" sz="3600" b="1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SIN (A)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i="1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cos</a:t>
                          </a:r>
                          <a:r>
                            <a:rPr lang="en-US" sz="3600" b="1" i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a</a:t>
                          </a:r>
                          <a:endParaRPr lang="ru-RU" sz="3600" b="1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COS</a:t>
                          </a:r>
                          <a:r>
                            <a:rPr lang="en-US" sz="36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(A)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3600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600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𝒆</m:t>
                                    </m:r>
                                  </m:e>
                                  <m:sup>
                                    <m:r>
                                      <a:rPr lang="en-US" sz="3600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𝒂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EXP (A)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ln</a:t>
                          </a:r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</a:t>
                          </a:r>
                          <a:r>
                            <a:rPr lang="en-US" sz="36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LOG (A)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|</a:t>
                          </a:r>
                          <a:r>
                            <a:rPr lang="en-US" sz="36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|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ABC</a:t>
                          </a:r>
                          <a:r>
                            <a:rPr lang="en-US" sz="36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(A)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arctg</a:t>
                          </a:r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36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endParaRPr lang="ru-RU" sz="3600" b="1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ATN</a:t>
                          </a:r>
                          <a:r>
                            <a:rPr lang="en-US" sz="36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(A)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ru-RU" sz="3600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3600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𝒂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SQR (A)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3459822"/>
                  </p:ext>
                </p:extLst>
              </p:nvPr>
            </p:nvGraphicFramePr>
            <p:xfrm>
              <a:off x="2131941" y="1628800"/>
              <a:ext cx="4536504" cy="4490657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1800200"/>
                    <a:gridCol w="2736304"/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sin a</a:t>
                          </a:r>
                          <a:endParaRPr lang="ru-RU" sz="3600" b="1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SIN (A)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i="1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cos</a:t>
                          </a:r>
                          <a:r>
                            <a:rPr lang="en-US" sz="3600" b="1" i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a</a:t>
                          </a:r>
                          <a:endParaRPr lang="ru-RU" sz="3600" b="1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COS</a:t>
                          </a:r>
                          <a:r>
                            <a:rPr lang="en-US" sz="36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(A)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39" t="-215238" r="-152203" b="-4361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EXP (A)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ln</a:t>
                          </a:r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(</a:t>
                          </a:r>
                          <a:r>
                            <a:rPr lang="en-US" sz="36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LOG (A)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|</a:t>
                          </a:r>
                          <a:r>
                            <a:rPr lang="en-US" sz="36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|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ABC</a:t>
                          </a:r>
                          <a:r>
                            <a:rPr lang="en-US" sz="36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(A)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err="1" smtClean="0">
                              <a:latin typeface="Times New Roman" pitchFamily="18" charset="0"/>
                              <a:cs typeface="Times New Roman" pitchFamily="18" charset="0"/>
                            </a:rPr>
                            <a:t>arctg</a:t>
                          </a:r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</a:t>
                          </a:r>
                          <a:r>
                            <a:rPr lang="en-US" sz="3600" b="1" i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endParaRPr lang="ru-RU" sz="3600" b="1" i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ATN</a:t>
                          </a:r>
                          <a:r>
                            <a:rPr lang="en-US" sz="36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(A)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650177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339" t="-603738" r="-152203" b="-33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6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SQR (A)</a:t>
                          </a:r>
                          <a:endParaRPr lang="ru-RU" sz="36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7398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5" y="548680"/>
            <a:ext cx="72008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Примеры записи выражений: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5850542"/>
                  </p:ext>
                </p:extLst>
              </p:nvPr>
            </p:nvGraphicFramePr>
            <p:xfrm>
              <a:off x="25172" y="2852936"/>
              <a:ext cx="8915591" cy="2641727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3793998"/>
                    <a:gridCol w="5121593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ru-RU" sz="2400" b="1" i="1" smtClean="0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f>
                                      <m:fPr>
                                        <m:ctrlPr>
                                          <a:rPr lang="ru-RU" sz="2400" b="1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ru-RU" sz="2400" b="1" i="1" smtClean="0">
                                            <a:latin typeface="Cambria Math"/>
                                          </a:rPr>
                                          <m:t>𝟓</m:t>
                                        </m:r>
                                        <m:r>
                                          <a:rPr lang="ru-RU" sz="2400" b="1" i="1" smtClean="0">
                                            <a:latin typeface="Cambria Math"/>
                                          </a:rPr>
                                          <m:t>.</m:t>
                                        </m:r>
                                        <m:r>
                                          <a:rPr lang="ru-RU" sz="2400" b="1" i="1" smtClean="0">
                                            <a:latin typeface="Cambria Math"/>
                                          </a:rPr>
                                          <m:t>𝟑𝟔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  <m:t>𝒂</m:t>
                                            </m:r>
                                          </m:e>
                                          <m:sup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  <m:t>𝟒</m:t>
                                            </m:r>
                                          </m:sup>
                                        </m:sSup>
                                        <m:r>
                                          <a:rPr lang="en-US" sz="2400" b="1" i="1" smtClean="0">
                                            <a:latin typeface="Cambria Math"/>
                                          </a:rPr>
                                          <m:t>+</m:t>
                                        </m:r>
                                        <m:r>
                                          <a:rPr lang="en-US" sz="2400" b="1" i="1" smtClean="0">
                                            <a:latin typeface="Cambria Math"/>
                                          </a:rPr>
                                          <m:t>𝟕</m:t>
                                        </m:r>
                                        <m:r>
                                          <a:rPr lang="en-US" sz="2400" b="1" i="1" smtClean="0">
                                            <a:latin typeface="Cambria Math"/>
                                          </a:rPr>
                                          <m:t>.</m:t>
                                        </m:r>
                                        <m:r>
                                          <a:rPr lang="en-US" sz="2400" b="1" i="1" smtClean="0">
                                            <a:latin typeface="Cambria Math"/>
                                          </a:rPr>
                                          <m:t>𝟐𝟑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  <m:t>𝒃</m:t>
                                            </m:r>
                                          </m:e>
                                          <m:sup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</m:num>
                                      <m:den>
                                        <m:r>
                                          <a:rPr lang="en-US" sz="2400" b="1" i="1" smtClean="0">
                                            <a:latin typeface="Cambria Math"/>
                                          </a:rPr>
                                          <m:t>𝟎</m:t>
                                        </m:r>
                                        <m:r>
                                          <a:rPr lang="en-US" sz="2400" b="1" i="1" smtClean="0">
                                            <a:latin typeface="Cambria Math"/>
                                          </a:rPr>
                                          <m:t>.</m:t>
                                        </m:r>
                                        <m:r>
                                          <a:rPr lang="en-US" sz="2400" b="1" i="1" smtClean="0">
                                            <a:latin typeface="Cambria Math"/>
                                          </a:rPr>
                                          <m:t>𝟐𝟒</m:t>
                                        </m:r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  <m:t>𝒂</m:t>
                                            </m:r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</a:rPr>
                                              <m:t>𝒃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rad>
                              </m:oMath>
                            </m:oMathPara>
                          </a14:m>
                          <a:endParaRPr lang="ru-RU" sz="24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SQR((5.36*A^4+7.23*B^2)/(0.24*SQR(A-b))</a:t>
                          </a:r>
                          <a:endParaRPr lang="ru-RU" sz="20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2400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ctrlPr>
                                          <a:rPr lang="ru-RU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radPr>
                                      <m:deg>
                                        <m:r>
                                          <m:rPr>
                                            <m:brk m:alnAt="7"/>
                                          </m:rPr>
                                          <a:rPr lang="ru-RU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𝟓</m:t>
                                        </m:r>
                                      </m:deg>
                                      <m:e>
                                        <m:sSup>
                                          <m:sSupPr>
                                            <m:ctrlPr>
                                              <a:rPr lang="en-US" sz="2400" b="1" i="1" smtClean="0">
                                                <a:latin typeface="Cambria Math"/>
                                                <a:cs typeface="Times New Roman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  <a:cs typeface="Times New Roman" pitchFamily="18" charset="0"/>
                                              </a:rPr>
                                              <m:t>𝒔𝒊𝒏</m:t>
                                            </m:r>
                                          </m:e>
                                          <m:sup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  <a:cs typeface="Times New Roman" pitchFamily="18" charset="0"/>
                                              </a:rPr>
                                              <m:t>𝟐</m:t>
                                            </m:r>
                                          </m:sup>
                                        </m:sSup>
                                        <m:r>
                                          <a:rPr lang="en-US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𝒂</m:t>
                                        </m:r>
                                        <m:r>
                                          <a:rPr lang="en-US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en-US" sz="2400" b="1" i="1" smtClean="0">
                                                <a:latin typeface="Cambria Math"/>
                                                <a:cs typeface="Times New Roman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  <a:cs typeface="Times New Roman" pitchFamily="18" charset="0"/>
                                              </a:rPr>
                                              <m:t>𝒄𝒐𝒔</m:t>
                                            </m:r>
                                          </m:e>
                                          <m:sup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  <a:cs typeface="Times New Roman" pitchFamily="18" charset="0"/>
                                              </a:rPr>
                                              <m:t>𝟑</m:t>
                                            </m:r>
                                          </m:sup>
                                        </m:sSup>
                                        <m:r>
                                          <a:rPr lang="en-US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𝒃</m:t>
                                        </m:r>
                                        <m:r>
                                          <a:rPr lang="en-US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𝒍𝒏</m:t>
                                        </m:r>
                                        <m:r>
                                          <a:rPr lang="en-US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en-US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𝒂𝒃</m:t>
                                        </m:r>
                                        <m:r>
                                          <a:rPr lang="en-US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)</m:t>
                                        </m:r>
                                      </m:e>
                                    </m:rad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ru-RU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𝒆</m:t>
                                        </m:r>
                                      </m:e>
                                      <m:sup>
                                        <m:r>
                                          <a:rPr lang="en-US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𝒂</m:t>
                                        </m:r>
                                        <m:r>
                                          <a:rPr lang="en-US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  <m:t>𝒃</m:t>
                                        </m:r>
                                      </m:sup>
                                    </m:sSup>
                                    <m:r>
                                      <a:rPr lang="en-US" sz="2400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+</m:t>
                                    </m:r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sz="2400" b="1" i="1" smtClean="0">
                                            <a:latin typeface="Cambria Math"/>
                                            <a:cs typeface="Times New Roman" pitchFamily="18" charset="0"/>
                                          </a:rPr>
                                        </m:ctrlPr>
                                      </m:dPr>
                                      <m:e>
                                        <m:rad>
                                          <m:radPr>
                                            <m:ctrlPr>
                                              <a:rPr lang="en-US" sz="2400" b="1" i="1" smtClean="0">
                                                <a:latin typeface="Cambria Math"/>
                                                <a:cs typeface="Times New Roman" pitchFamily="18" charset="0"/>
                                              </a:rPr>
                                            </m:ctrlPr>
                                          </m:radPr>
                                          <m:deg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ru-RU" sz="2400" b="1" i="1" smtClean="0">
                                                <a:latin typeface="Cambria Math"/>
                                                <a:cs typeface="Times New Roman" pitchFamily="18" charset="0"/>
                                              </a:rPr>
                                              <m:t>𝟑</m:t>
                                            </m:r>
                                          </m:deg>
                                          <m:e>
                                            <m:r>
                                              <a:rPr lang="en-US" sz="2400" b="1" i="1" smtClean="0">
                                                <a:latin typeface="Cambria Math"/>
                                                <a:cs typeface="Times New Roman" pitchFamily="18" charset="0"/>
                                              </a:rPr>
                                              <m:t>𝒂</m:t>
                                            </m:r>
                                          </m:e>
                                        </m:rad>
                                      </m:e>
                                    </m:d>
                                  </m:den>
                                </m:f>
                              </m:oMath>
                            </m:oMathPara>
                          </a14:m>
                          <a:endParaRPr lang="ru-RU" sz="24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((SIN(A)^2+COS(B)^3+LOG(A*B))^(</a:t>
                          </a:r>
                          <a:r>
                            <a:rPr lang="en-US" sz="2000" b="1" kern="120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1/5))/</a:t>
                          </a:r>
                        </a:p>
                        <a:p>
                          <a:r>
                            <a:rPr lang="en-US" sz="2000" b="1" kern="120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EXP(A+B</a:t>
                          </a:r>
                          <a:r>
                            <a:rPr lang="en-US" sz="2000" b="1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)+ABS(A^(1/3)))</a:t>
                          </a:r>
                          <a:endParaRPr lang="ru-RU" sz="2000" b="1" kern="1200" dirty="0">
                            <a:solidFill>
                              <a:schemeClr val="dk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ru-RU" sz="2200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200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𝑿</m:t>
                                    </m:r>
                                  </m:e>
                                  <m:sup>
                                    <m:r>
                                      <a:rPr lang="en-US" sz="2200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US" sz="22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sz="22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𝟐</m:t>
                                </m:r>
                                <m:r>
                                  <a:rPr lang="en-US" sz="22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.</m:t>
                                </m:r>
                                <m:r>
                                  <a:rPr lang="en-US" sz="22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𝟏𝟑</m:t>
                                </m:r>
                                <m:sSup>
                                  <m:sSupPr>
                                    <m:ctrlPr>
                                      <a:rPr lang="en-US" sz="2200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200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𝑿</m:t>
                                    </m:r>
                                  </m:e>
                                  <m:sup>
                                    <m:r>
                                      <a:rPr lang="en-US" sz="2200" b="1" i="1" smtClean="0">
                                        <a:latin typeface="Cambria Math"/>
                                        <a:cs typeface="Times New Roman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US" sz="22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−</m:t>
                                </m:r>
                                <m:r>
                                  <a:rPr lang="en-US" sz="22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𝟎</m:t>
                                </m:r>
                                <m:r>
                                  <a:rPr lang="en-US" sz="22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.</m:t>
                                </m:r>
                                <m:r>
                                  <a:rPr lang="en-US" sz="22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𝟎𝟏𝟐</m:t>
                                </m:r>
                                <m:r>
                                  <a:rPr lang="en-US" sz="22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𝑿</m:t>
                                </m:r>
                                <m:r>
                                  <a:rPr lang="en-US" sz="22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+</m:t>
                                </m:r>
                                <m:r>
                                  <a:rPr lang="en-US" sz="2200" b="1" i="1" smtClean="0">
                                    <a:latin typeface="Cambria Math"/>
                                    <a:cs typeface="Times New Roman" pitchFamily="18" charset="0"/>
                                  </a:rPr>
                                  <m:t>𝟏𝟒</m:t>
                                </m:r>
                              </m:oMath>
                            </m:oMathPara>
                          </a14:m>
                          <a:endParaRPr lang="ru-RU" sz="22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X^3+2.13X^2</a:t>
                          </a:r>
                          <a:r>
                            <a:rPr lang="en-US" sz="24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– </a:t>
                          </a:r>
                          <a:r>
                            <a:rPr lang="en-US" sz="2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0.012*X+14</a:t>
                          </a:r>
                          <a:endParaRPr lang="ru-RU" sz="24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Таблица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35850542"/>
                  </p:ext>
                </p:extLst>
              </p:nvPr>
            </p:nvGraphicFramePr>
            <p:xfrm>
              <a:off x="25172" y="2852936"/>
              <a:ext cx="8915591" cy="2641727"/>
            </p:xfrm>
            <a:graphic>
              <a:graphicData uri="http://schemas.openxmlformats.org/drawingml/2006/table">
                <a:tbl>
                  <a:tblPr bandRow="1">
                    <a:tableStyleId>{5C22544A-7EE6-4342-B048-85BDC9FD1C3A}</a:tableStyleId>
                  </a:tblPr>
                  <a:tblGrid>
                    <a:gridCol w="3793998"/>
                    <a:gridCol w="5121593"/>
                  </a:tblGrid>
                  <a:tr h="117208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r="-134831" b="-13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SQR((5.36*A^4+7.23*B^2)/(0.24*SQR(A-b))</a:t>
                          </a:r>
                          <a:endParaRPr lang="ru-RU" sz="20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101244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115663" r="-134831" b="-590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000" b="1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((SIN(A)^2+COS(B)^3+LOG(A*B))^(</a:t>
                          </a:r>
                          <a:r>
                            <a:rPr lang="en-US" sz="2000" b="1" kern="120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1/5))/</a:t>
                          </a:r>
                        </a:p>
                        <a:p>
                          <a:r>
                            <a:rPr lang="en-US" sz="2000" b="1" kern="120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EXP(A+B</a:t>
                          </a:r>
                          <a:r>
                            <a:rPr lang="en-US" sz="2000" b="1" kern="1200" dirty="0" smtClean="0">
                              <a:solidFill>
                                <a:schemeClr val="dk1"/>
                              </a:solidFill>
                              <a:latin typeface="Times New Roman" pitchFamily="18" charset="0"/>
                              <a:ea typeface="+mn-ea"/>
                              <a:cs typeface="Times New Roman" pitchFamily="18" charset="0"/>
                            </a:rPr>
                            <a:t>)+ABS(A^(1/3)))</a:t>
                          </a:r>
                          <a:endParaRPr lang="ru-RU" sz="2000" b="1" kern="1200" dirty="0">
                            <a:solidFill>
                              <a:schemeClr val="dk1"/>
                            </a:solidFill>
                            <a:latin typeface="Times New Roman" pitchFamily="18" charset="0"/>
                            <a:ea typeface="+mn-ea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  <a:tr h="457200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t="-477333" r="-134831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X^3+2.13X^2</a:t>
                          </a:r>
                          <a:r>
                            <a:rPr lang="en-US" sz="2400" b="1" baseline="0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 – </a:t>
                          </a:r>
                          <a:r>
                            <a:rPr lang="en-US" sz="2400" b="1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0.012*X+14</a:t>
                          </a:r>
                          <a:endParaRPr lang="ru-RU" sz="2400" b="1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9897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77872"/>
            <a:ext cx="8355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Функции для работы с текстом</a:t>
            </a:r>
            <a:endParaRPr lang="ru-RU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6540" y="1124744"/>
            <a:ext cx="402546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Len (</a:t>
            </a:r>
            <a:r>
              <a:rPr lang="en-US" sz="9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9" y="2771965"/>
            <a:ext cx="80675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вычисляет количество байтов, занимаемых значением переменной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9" y="4293096"/>
            <a:ext cx="80675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 =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«Компьютер»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= Len(X)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Print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«Длина переменной=» ;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20375" y="5027632"/>
            <a:ext cx="473078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Длина переменной=9</a:t>
            </a:r>
            <a:endParaRPr lang="ru-RU" sz="3600" b="1" cap="none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5572" y="4365124"/>
            <a:ext cx="5160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rPr>
              <a:t>Результат работы программы: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81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77872"/>
            <a:ext cx="8355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Функции для работы с текстом</a:t>
            </a:r>
            <a:endParaRPr lang="ru-RU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4703" y="1124744"/>
            <a:ext cx="68563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Mid (</a:t>
            </a:r>
            <a:r>
              <a:rPr lang="en-US" sz="9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S,N,M</a:t>
            </a:r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9" y="2771965"/>
            <a:ext cx="80675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выделяет из строки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подстроку длиной М символов, начиная с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569" y="4293096"/>
            <a:ext cx="80675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«Программное обеспечение компьютера»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S1=Mid(S,13,11)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Print S1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5708868"/>
            <a:ext cx="2788841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обеспечение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4298" y="5124093"/>
            <a:ext cx="5160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3200" b="1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defRPr>
            </a:lvl1pPr>
          </a:lstStyle>
          <a:p>
            <a:r>
              <a:rPr lang="ru-RU" dirty="0"/>
              <a:t>Результат работы программы:</a:t>
            </a:r>
          </a:p>
        </p:txBody>
      </p:sp>
    </p:spTree>
    <p:extLst>
      <p:ext uri="{BB962C8B-B14F-4D97-AF65-F5344CB8AC3E}">
        <p14:creationId xmlns:p14="http://schemas.microsoft.com/office/powerpoint/2010/main" val="163924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77872"/>
            <a:ext cx="8355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Функции для работы с текстом</a:t>
            </a:r>
            <a:endParaRPr lang="ru-RU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9538" y="1124744"/>
            <a:ext cx="596669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Left </a:t>
            </a:r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9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771965"/>
            <a:ext cx="84604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выделяет из строки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отдельную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подстроку из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левых символов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начиная 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1-го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849183"/>
            <a:ext cx="88924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«Компьютер – это программно-аппаратный комплекс»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=Left(A,9)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Print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97177" y="5708868"/>
            <a:ext cx="263463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Компьютер</a:t>
            </a:r>
            <a:endParaRPr lang="ru-RU" sz="3600" b="1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5995" y="5132858"/>
            <a:ext cx="5160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3200" b="1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defRPr>
            </a:lvl1pPr>
          </a:lstStyle>
          <a:p>
            <a:r>
              <a:rPr lang="ru-RU" dirty="0"/>
              <a:t>Результат работы программы:</a:t>
            </a:r>
          </a:p>
        </p:txBody>
      </p:sp>
    </p:spTree>
    <p:extLst>
      <p:ext uri="{BB962C8B-B14F-4D97-AF65-F5344CB8AC3E}">
        <p14:creationId xmlns:p14="http://schemas.microsoft.com/office/powerpoint/2010/main" val="148736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77872"/>
            <a:ext cx="83556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Функции для работы с текстом</a:t>
            </a:r>
            <a:endParaRPr lang="ru-RU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26" y="1124744"/>
            <a:ext cx="672652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Right </a:t>
            </a:r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96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M</a:t>
            </a:r>
            <a:r>
              <a:rPr lang="en-US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2771965"/>
            <a:ext cx="84604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выделяет из строки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отдельную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подстроку из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правых символов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начиная 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последнего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3849183"/>
            <a:ext cx="88924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«Компьютер – это программно-аппаратный комплекс»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=Right(A,8)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Print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03002" y="5708868"/>
            <a:ext cx="2222981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комплекс</a:t>
            </a:r>
            <a:endParaRPr lang="ru-RU" sz="3600" b="1" spc="50" dirty="0">
              <a:ln w="11430"/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95995" y="5132858"/>
            <a:ext cx="51603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3200" b="1">
                <a:solidFill>
                  <a:schemeClr val="bg2">
                    <a:lumMod val="25000"/>
                  </a:schemeClr>
                </a:solidFill>
                <a:latin typeface="Monotype Corsiva" pitchFamily="66" charset="0"/>
              </a:defRPr>
            </a:lvl1pPr>
          </a:lstStyle>
          <a:p>
            <a:r>
              <a:rPr lang="ru-RU" dirty="0"/>
              <a:t>Результат работы программы:</a:t>
            </a:r>
          </a:p>
        </p:txBody>
      </p:sp>
    </p:spTree>
    <p:extLst>
      <p:ext uri="{BB962C8B-B14F-4D97-AF65-F5344CB8AC3E}">
        <p14:creationId xmlns:p14="http://schemas.microsoft.com/office/powerpoint/2010/main" val="401486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349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SYV</dc:creator>
  <cp:lastModifiedBy>SYV</cp:lastModifiedBy>
  <cp:revision>58</cp:revision>
  <dcterms:created xsi:type="dcterms:W3CDTF">2011-04-22T05:29:07Z</dcterms:created>
  <dcterms:modified xsi:type="dcterms:W3CDTF">2011-05-05T07:26:28Z</dcterms:modified>
</cp:coreProperties>
</file>