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6600"/>
    <a:srgbClr val="FF0000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75" autoAdjust="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6130-9445-4894-AE9A-DD7407102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4DDB7-CB46-454C-8282-9D4061640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25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13E6B-7E7B-429B-A1AE-50AAB14F2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7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5C74-BD34-417D-B67F-5362989BC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89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7658-0348-452A-BFFC-1766B3F1A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9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43D3-D279-4E6E-A324-96C15C130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460A3-867F-4CEB-A793-46FE2A80B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16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8D43-DC92-490C-8201-8847BAFC3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39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703E-D854-4CEB-853F-D18312880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7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03B74-A6A9-411E-B796-CA71101D0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86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B3E14-C602-4DBC-9560-A5C5CD3B7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3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DDC163-0B66-45C4-B0C7-5FD4BA6EE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900113" y="2636838"/>
            <a:ext cx="7775575" cy="1584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Таблицы</a:t>
            </a:r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2268538" y="4508500"/>
            <a:ext cx="4824412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2">
            <a:lum brigh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40200" cy="112553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42081" y="196056"/>
            <a:ext cx="5184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u="sng" dirty="0">
                <a:solidFill>
                  <a:srgbClr val="FF3300"/>
                </a:solidFill>
              </a:rPr>
              <a:t>Московское суворовское военное училище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2806700" y="6491288"/>
            <a:ext cx="633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Преподаватель информатики и ИКТ Салимуллина Л.Н.</a:t>
            </a:r>
          </a:p>
        </p:txBody>
      </p:sp>
      <p:sp>
        <p:nvSpPr>
          <p:cNvPr id="2055" name="WordArt 4"/>
          <p:cNvSpPr>
            <a:spLocks noChangeArrowheads="1" noChangeShapeType="1" noTextEdit="1"/>
          </p:cNvSpPr>
          <p:nvPr/>
        </p:nvSpPr>
        <p:spPr bwMode="auto">
          <a:xfrm>
            <a:off x="3059113" y="692150"/>
            <a:ext cx="4535487" cy="752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spc="960" dirty="0" err="1">
                <a:gradFill rotWithShape="1">
                  <a:gsLst>
                    <a:gs pos="0">
                      <a:srgbClr val="33333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Monotype Corsiva"/>
              </a:rPr>
              <a:t>MsWord</a:t>
            </a:r>
            <a:endParaRPr lang="ru-RU" sz="4800" b="1" kern="10" spc="960" dirty="0">
              <a:gradFill rotWithShape="1">
                <a:gsLst>
                  <a:gs pos="0">
                    <a:srgbClr val="333333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5154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u="sng">
                <a:latin typeface="Times New Roman" pitchFamily="18" charset="0"/>
              </a:rPr>
              <a:t> Редактирование таблицы: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63938" y="719138"/>
            <a:ext cx="3592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Объединить ячейки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57325"/>
            <a:ext cx="8280400" cy="52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3995738" y="1196975"/>
            <a:ext cx="1584325" cy="431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659563" y="1268413"/>
            <a:ext cx="1368425" cy="38163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5154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u="sng">
                <a:latin typeface="Times New Roman" pitchFamily="18" charset="0"/>
              </a:rPr>
              <a:t> Редактирование таблицы: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563938" y="719138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Разбить ячейки</a:t>
            </a:r>
          </a:p>
        </p:txBody>
      </p:sp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12875"/>
            <a:ext cx="6769100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3132138" y="1196975"/>
            <a:ext cx="2447925" cy="3603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5364163" y="1196975"/>
            <a:ext cx="720725" cy="38877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424862" cy="247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>
                <a:solidFill>
                  <a:srgbClr val="FF0000"/>
                </a:solidFill>
                <a:latin typeface="Times New Roman" pitchFamily="18" charset="0"/>
              </a:rPr>
              <a:t>Таблица</a:t>
            </a:r>
          </a:p>
          <a:p>
            <a:pPr eaLnBrk="1" hangingPunct="1"/>
            <a:r>
              <a:rPr lang="ru-RU" sz="3600">
                <a:latin typeface="Times New Roman" pitchFamily="18" charset="0"/>
              </a:rPr>
              <a:t>– состоит из строк и столбцов, на    </a:t>
            </a:r>
          </a:p>
          <a:p>
            <a:pPr eaLnBrk="1" hangingPunct="1"/>
            <a:r>
              <a:rPr lang="ru-RU" sz="3600">
                <a:latin typeface="Times New Roman" pitchFamily="18" charset="0"/>
              </a:rPr>
              <a:t>   пересечении которых образуются</a:t>
            </a:r>
          </a:p>
          <a:p>
            <a:pPr eaLnBrk="1" hangingPunct="1"/>
            <a:r>
              <a:rPr lang="ru-RU" sz="3600">
                <a:latin typeface="Times New Roman" pitchFamily="18" charset="0"/>
              </a:rPr>
              <a:t>   ячейки.</a:t>
            </a:r>
          </a:p>
        </p:txBody>
      </p:sp>
      <p:graphicFrame>
        <p:nvGraphicFramePr>
          <p:cNvPr id="3135" name="Group 63"/>
          <p:cNvGraphicFramePr>
            <a:graphicFrameLocks noGrp="1"/>
          </p:cNvGraphicFramePr>
          <p:nvPr/>
        </p:nvGraphicFramePr>
        <p:xfrm>
          <a:off x="1258888" y="3141663"/>
          <a:ext cx="7058025" cy="2881311"/>
        </p:xfrm>
        <a:graphic>
          <a:graphicData uri="http://schemas.openxmlformats.org/drawingml/2006/table">
            <a:tbl>
              <a:tblPr/>
              <a:tblGrid>
                <a:gridCol w="1765300"/>
                <a:gridCol w="1763712"/>
                <a:gridCol w="1765300"/>
                <a:gridCol w="1763713"/>
              </a:tblGrid>
              <a:tr h="960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60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75"/>
          <p:cNvSpPr txBox="1">
            <a:spLocks noChangeArrowheads="1"/>
          </p:cNvSpPr>
          <p:nvPr/>
        </p:nvSpPr>
        <p:spPr bwMode="auto">
          <a:xfrm>
            <a:off x="1042988" y="188913"/>
            <a:ext cx="77041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latin typeface="Times New Roman" pitchFamily="18" charset="0"/>
              </a:rPr>
              <a:t>В </a:t>
            </a:r>
            <a:r>
              <a:rPr lang="ru-RU" sz="3600" b="1" i="1">
                <a:solidFill>
                  <a:srgbClr val="006600"/>
                </a:solidFill>
                <a:latin typeface="Times New Roman" pitchFamily="18" charset="0"/>
              </a:rPr>
              <a:t>ячейках</a:t>
            </a:r>
            <a:r>
              <a:rPr lang="ru-RU" sz="3600">
                <a:latin typeface="Times New Roman" pitchFamily="18" charset="0"/>
              </a:rPr>
              <a:t> могут быть размещены – текст, изображения и другие объекты.</a:t>
            </a:r>
          </a:p>
        </p:txBody>
      </p:sp>
      <p:graphicFrame>
        <p:nvGraphicFramePr>
          <p:cNvPr id="4569" name="Group 473"/>
          <p:cNvGraphicFramePr>
            <a:graphicFrameLocks noGrp="1"/>
          </p:cNvGraphicFramePr>
          <p:nvPr/>
        </p:nvGraphicFramePr>
        <p:xfrm>
          <a:off x="1258888" y="1557338"/>
          <a:ext cx="7416800" cy="4752976"/>
        </p:xfrm>
        <a:graphic>
          <a:graphicData uri="http://schemas.openxmlformats.org/drawingml/2006/table">
            <a:tbl>
              <a:tblPr/>
              <a:tblGrid>
                <a:gridCol w="901700"/>
                <a:gridCol w="2274887"/>
                <a:gridCol w="2276475"/>
                <a:gridCol w="1963738"/>
              </a:tblGrid>
              <a:tr h="1196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п/п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9.00 – 9.40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Биология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9.50 – 10.30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 ИКТ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10.45 – 11.25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Физкультура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25" name="Picture 409" descr="j03014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130800"/>
            <a:ext cx="1582738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410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978275"/>
            <a:ext cx="12207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414" descr="j03052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538413"/>
            <a:ext cx="12954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8" name="WordArt 474"/>
          <p:cNvSpPr>
            <a:spLocks noChangeArrowheads="1" noChangeShapeType="1" noTextEdit="1"/>
          </p:cNvSpPr>
          <p:nvPr/>
        </p:nvSpPr>
        <p:spPr bwMode="auto">
          <a:xfrm>
            <a:off x="5795963" y="1989138"/>
            <a:ext cx="1676400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Предмет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511425"/>
            <a:ext cx="76327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691197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solidFill>
                  <a:srgbClr val="0066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Создание таблицы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900113" y="1790700"/>
            <a:ext cx="7653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latin typeface="Times New Roman" pitchFamily="18" charset="0"/>
              </a:rPr>
              <a:t>1.  Таблица      Вставить      Таблица</a:t>
            </a:r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3421063" y="2133600"/>
            <a:ext cx="5762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6084888" y="2133600"/>
            <a:ext cx="5762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00113" y="1125538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Способы: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395288" y="692150"/>
            <a:ext cx="7653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latin typeface="Times New Roman" pitchFamily="18" charset="0"/>
              </a:rPr>
              <a:t>2.  Панель инструментов:</a:t>
            </a:r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7527925" cy="462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3059113" y="1341438"/>
            <a:ext cx="1728787" cy="13668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/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76327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solidFill>
                  <a:srgbClr val="0066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Изменение таблицы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11188" y="1412875"/>
            <a:ext cx="71294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u="sng">
                <a:latin typeface="Times New Roman" pitchFamily="18" charset="0"/>
              </a:rPr>
              <a:t>1. Форматирование текста в таблице:</a:t>
            </a:r>
          </a:p>
        </p:txBody>
      </p:sp>
      <p:graphicFrame>
        <p:nvGraphicFramePr>
          <p:cNvPr id="9334" name="Group 118"/>
          <p:cNvGraphicFramePr>
            <a:graphicFrameLocks noGrp="1"/>
          </p:cNvGraphicFramePr>
          <p:nvPr/>
        </p:nvGraphicFramePr>
        <p:xfrm>
          <a:off x="1547813" y="2420938"/>
          <a:ext cx="6076950" cy="3463926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5650"/>
              </a:tblGrid>
              <a:tr h="701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itchFamily="66" charset="0"/>
                        </a:rPr>
                        <a:t>Текст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DD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87A"/>
                              </a:outerShdw>
                            </a:cont>
                            <a:effect ref="fillLine"/>
                          </a:effectDag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Dag name="">
                          <a:cont type="tree" name="">
                            <a:effect ref="fillLine"/>
                            <a:outerShdw dist="38100" dir="13500000" algn="br">
                              <a:srgbClr val="FFFFDD"/>
                            </a:outerShdw>
                          </a:cont>
                          <a:cont type="tree" name="">
                            <a:effect ref="fillLine"/>
                            <a:outerShdw dist="38100" dir="2700000" algn="tl">
                              <a:srgbClr val="99987A"/>
                            </a:outerShdw>
                          </a:cont>
                          <a:effect ref="fillLine"/>
                        </a:effectDag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99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4246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u="sng">
                <a:latin typeface="Times New Roman" pitchFamily="18" charset="0"/>
              </a:rPr>
              <a:t>2. Граница и заливка:</a:t>
            </a:r>
          </a:p>
        </p:txBody>
      </p:sp>
      <p:graphicFrame>
        <p:nvGraphicFramePr>
          <p:cNvPr id="7281" name="Group 113"/>
          <p:cNvGraphicFramePr>
            <a:graphicFrameLocks noGrp="1"/>
          </p:cNvGraphicFramePr>
          <p:nvPr/>
        </p:nvGraphicFramePr>
        <p:xfrm>
          <a:off x="1547813" y="2420938"/>
          <a:ext cx="6096000" cy="4064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4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89646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42" name="Line 115"/>
          <p:cNvSpPr>
            <a:spLocks noChangeShapeType="1"/>
          </p:cNvSpPr>
          <p:nvPr/>
        </p:nvSpPr>
        <p:spPr bwMode="auto">
          <a:xfrm>
            <a:off x="1258888" y="1557338"/>
            <a:ext cx="1296987" cy="86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43" name="Line 116"/>
          <p:cNvSpPr>
            <a:spLocks noChangeShapeType="1"/>
          </p:cNvSpPr>
          <p:nvPr/>
        </p:nvSpPr>
        <p:spPr bwMode="auto">
          <a:xfrm>
            <a:off x="827088" y="1557338"/>
            <a:ext cx="1008062" cy="38877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44" name="Line 117"/>
          <p:cNvSpPr>
            <a:spLocks noChangeShapeType="1"/>
          </p:cNvSpPr>
          <p:nvPr/>
        </p:nvSpPr>
        <p:spPr bwMode="auto">
          <a:xfrm flipH="1">
            <a:off x="3132138" y="1700213"/>
            <a:ext cx="1008062" cy="7207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45" name="Line 118"/>
          <p:cNvSpPr>
            <a:spLocks noChangeShapeType="1"/>
          </p:cNvSpPr>
          <p:nvPr/>
        </p:nvSpPr>
        <p:spPr bwMode="auto">
          <a:xfrm flipH="1">
            <a:off x="2627313" y="1700213"/>
            <a:ext cx="649287" cy="7207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5459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u="sng">
                <a:latin typeface="Times New Roman" pitchFamily="18" charset="0"/>
              </a:rPr>
              <a:t>1. Редактирование таблицы: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7488238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48038" y="790575"/>
            <a:ext cx="5464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Добавление/удаление столбцов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5435600" y="1341438"/>
            <a:ext cx="1296988" cy="30972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5154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u="sng">
                <a:latin typeface="Times New Roman" pitchFamily="18" charset="0"/>
              </a:rPr>
              <a:t> Редактирование таблицы: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63373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563938" y="719138"/>
            <a:ext cx="4926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Добавление/удаление строк</a:t>
            </a:r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H="1">
            <a:off x="5076825" y="1412875"/>
            <a:ext cx="574675" cy="3024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133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Monotype Corsiva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</dc:creator>
  <cp:lastModifiedBy>user</cp:lastModifiedBy>
  <cp:revision>43</cp:revision>
  <dcterms:created xsi:type="dcterms:W3CDTF">2010-09-30T06:20:01Z</dcterms:created>
  <dcterms:modified xsi:type="dcterms:W3CDTF">2012-11-14T22:11:50Z</dcterms:modified>
</cp:coreProperties>
</file>