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1%81%D0%BA%D1%83%D1%81%D1%81%D1%82%D0%B2%D0%B5%D0%BD%D0%BD%D1%8B%D0%B9_%D0%B8%D0%BD%D1%82%D0%B5%D0%BB%D0%BB%D0%B5%D0%BA%D1%82" TargetMode="External"/><Relationship Id="rId7" Type="http://schemas.openxmlformats.org/officeDocument/2006/relationships/hyperlink" Target="http://ru.wikipedia.org/wiki/%D0%92%D1%8B%D1%81%D0%BE%D0%BA%D0%B8%D0%B5_%D1%82%D0%B5%D1%85%D0%BD%D0%BE%D0%BB%D0%BE%D0%B3%D0%B8%D0%B8" TargetMode="External"/><Relationship Id="rId2" Type="http://schemas.openxmlformats.org/officeDocument/2006/relationships/hyperlink" Target="http://ru.wikipedia.org/w/index.php?title=Future_and_Emerging_Technologi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5%D0%B9%D1%80%D0%BE%D1%84%D0%B8%D0%B7%D0%B8%D0%BE%D0%BB%D0%BE%D0%B3%D0%B8%D1%8F" TargetMode="External"/><Relationship Id="rId5" Type="http://schemas.openxmlformats.org/officeDocument/2006/relationships/hyperlink" Target="http://ru.wikipedia.org/wiki/%D0%A0%D0%BE%D0%B1%D0%BE%D1%82%D0%BE%D1%82%D0%B5%D1%85%D0%BD%D0%B8%D0%BA%D0%B0" TargetMode="External"/><Relationship Id="rId4" Type="http://schemas.openxmlformats.org/officeDocument/2006/relationships/hyperlink" Target="http://ru.wikipedia.org/wiki/%D0%92%D0%B8%D1%80%D1%82%D1%83%D0%B0%D0%BB%D1%8C%D0%BD%D0%B0%D1%8F_%D1%80%D0%B5%D0%B0%D0%BB%D1%8C%D0%BD%D0%BE%D1%81%D1%82%D1%8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1%D0%BB%D1%83%D0%B3%D0%B0" TargetMode="External"/><Relationship Id="rId3" Type="http://schemas.openxmlformats.org/officeDocument/2006/relationships/hyperlink" Target="http://ru.wikipedia.org/wiki/%D0%92%D0%B0%D0%BB%D0%BE%D0%B2%D0%BE%D0%B9_%D0%B2%D0%BD%D1%83%D1%82%D1%80%D0%B5%D0%BD%D0%BD%D0%B8%D0%B9_%D0%BF%D1%80%D0%BE%D0%B4%D1%83%D0%BA%D1%82" TargetMode="External"/><Relationship Id="rId7" Type="http://schemas.openxmlformats.org/officeDocument/2006/relationships/hyperlink" Target="http://ru.wikipedia.org/wiki/%D0%A2%D0%BE%D0%B2%D0%B0%D1%80" TargetMode="External"/><Relationship Id="rId2" Type="http://schemas.openxmlformats.org/officeDocument/2006/relationships/hyperlink" Target="http://ru.wikipedia.org/wiki/%D0%95%D0%B2%D1%80%D0%BE%D0%B7%D0%BE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C5%E2%F0%EE%EF%E5%E9%F1%EA%E8%E9_%F1%EE%FE%E7" TargetMode="External"/><Relationship Id="rId5" Type="http://schemas.openxmlformats.org/officeDocument/2006/relationships/hyperlink" Target="http://ru.wikipedia.org/wiki/%D0%9F%D0%B0%D1%80%D0%B8%D1%82%D0%B5%D1%82_%D0%BF%D0%BE%D0%BA%D1%83%D0%BF%D0%B0%D1%82%D0%B5%D0%BB%D1%8C%D0%BD%D0%BE%D0%B9_%D1%81%D0%BF%D0%BE%D1%81%D0%BE%D0%B1%D0%BD%D0%BE%D1%81%D1%82%D0%B8" TargetMode="External"/><Relationship Id="rId4" Type="http://schemas.openxmlformats.org/officeDocument/2006/relationships/hyperlink" Target="http://ru.wikipedia.org/wiki/%D0%9C%D0%B5%D0%B6%D0%B4%D1%83%D0%BD%D0%B0%D1%80%D0%BE%D0%B4%D0%BD%D1%8B%D0%B9_%D0%B4%D0%BE%D0%BB%D0%BB%D0%B0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2%D1%80%D0%BE%D0%BF%D0%B5%D0%B9%D1%81%D0%BA%D0%B8%D0%B9_%D1%81%D0%BE%D0%B2%D0%B5%D1%82" TargetMode="External"/><Relationship Id="rId7" Type="http://schemas.openxmlformats.org/officeDocument/2006/relationships/hyperlink" Target="http://ru.wikipedia.org/wiki/%D0%9C%D0%BE%D0%BD%D0%B5%D1%82%D1%8B_%D0%B5%D0%B2%D1%80%D0%BE" TargetMode="External"/><Relationship Id="rId2" Type="http://schemas.openxmlformats.org/officeDocument/2006/relationships/hyperlink" Target="http://ru.wikipedia.org/wiki/%D0%A0%D0%B8%D0%BC%D1%81%D0%BA%D0%B8%D0%B9_%D0%B4%D0%BE%D0%B3%D0%BE%D0%B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0%D0%BD%D0%BA%D0%BD%D0%BE%D1%82%D1%8B_%D0%B5%D0%B2%D1%80%D0%BE" TargetMode="External"/><Relationship Id="rId5" Type="http://schemas.openxmlformats.org/officeDocument/2006/relationships/hyperlink" Target="http://ru.wikipedia.org/wiki/%D0%92%D0%B0%D0%BB%D1%8E%D1%82%D0%BD%D1%8B%D0%B9_%D1%81%D0%BE%D1%8E%D0%B7" TargetMode="External"/><Relationship Id="rId4" Type="http://schemas.openxmlformats.org/officeDocument/2006/relationships/hyperlink" Target="http://ru.wikipedia.org/wiki/%D0%9C%D0%B0%D0%B0%D1%81%D1%82%D1%80%D0%B8%D1%85%D1%82%D1%81%D0%BA%D0%B8%D0%B9_%D0%B4%D0%BE%D0%B3%D0%BE%D0%B2%D0%BE%D1%8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russianboston.com/ic/images.newsru.com/pict/id/large/829457_200602101759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15719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Европейский союз. (</a:t>
            </a:r>
            <a:r>
              <a:rPr lang="en-US" dirty="0" smtClean="0">
                <a:solidFill>
                  <a:schemeClr val="bg1"/>
                </a:solidFill>
              </a:rPr>
              <a:t>EC)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58296"/>
            <a:ext cx="7772400" cy="11997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.tyt.by/n/it/06/0/1674586821_73010b03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7668344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Суд Европейского союза проводит свои заседания </a:t>
            </a:r>
            <a:r>
              <a:rPr lang="ru-RU" dirty="0" smtClean="0">
                <a:solidFill>
                  <a:schemeClr val="bg1"/>
                </a:solidFill>
              </a:rPr>
              <a:t>в Люксембурге </a:t>
            </a:r>
            <a:r>
              <a:rPr lang="ru-RU" dirty="0" smtClean="0">
                <a:solidFill>
                  <a:schemeClr val="bg1"/>
                </a:solidFill>
              </a:rPr>
              <a:t> и является судебным органом ЕС высшей инстанции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Суд Европейского союза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Наука в Евросоюзе имеет выраженную инновационную направленность. Под эгидой Евросоюза функционирует масштабная исследовательская сеть </a:t>
            </a:r>
            <a:r>
              <a:rPr lang="ru-RU" dirty="0" err="1" smtClean="0">
                <a:hlinkClick r:id="rId2" tooltip="Future and Emerging Technologie (страница отсутствует)"/>
              </a:rPr>
              <a:t>Future</a:t>
            </a:r>
            <a:r>
              <a:rPr lang="ru-RU" dirty="0" smtClean="0">
                <a:hlinkClick r:id="rId2" tooltip="Future and Emerging Technologie (страница отсутствует)"/>
              </a:rPr>
              <a:t> </a:t>
            </a:r>
            <a:r>
              <a:rPr lang="ru-RU" dirty="0" err="1" smtClean="0">
                <a:hlinkClick r:id="rId2" tooltip="Future and Emerging Technologie (страница отсутствует)"/>
              </a:rPr>
              <a:t>and</a:t>
            </a:r>
            <a:r>
              <a:rPr lang="ru-RU" dirty="0" smtClean="0">
                <a:hlinkClick r:id="rId2" tooltip="Future and Emerging Technologie (страница отсутствует)"/>
              </a:rPr>
              <a:t> </a:t>
            </a:r>
            <a:r>
              <a:rPr lang="ru-RU" dirty="0" err="1" smtClean="0">
                <a:hlinkClick r:id="rId2" tooltip="Future and Emerging Technologie (страница отсутствует)"/>
              </a:rPr>
              <a:t>Emerging</a:t>
            </a:r>
            <a:r>
              <a:rPr lang="ru-RU" dirty="0" smtClean="0">
                <a:hlinkClick r:id="rId2" tooltip="Future and Emerging Technologie (страница отсутствует)"/>
              </a:rPr>
              <a:t> </a:t>
            </a:r>
            <a:r>
              <a:rPr lang="ru-RU" dirty="0" err="1" smtClean="0">
                <a:hlinkClick r:id="rId2" tooltip="Future and Emerging Technologie (страница отсутствует)"/>
              </a:rPr>
              <a:t>Technologie</a:t>
            </a:r>
            <a:r>
              <a:rPr lang="ru-RU" dirty="0" smtClean="0"/>
              <a:t>, координирующая усилия учёных в разработке проблем </a:t>
            </a:r>
            <a:r>
              <a:rPr lang="ru-RU" dirty="0" smtClean="0">
                <a:hlinkClick r:id="rId3" tooltip="Искусственный интеллект"/>
              </a:rPr>
              <a:t>искусственного интеллекта</a:t>
            </a:r>
            <a:r>
              <a:rPr lang="ru-RU" dirty="0" smtClean="0"/>
              <a:t>, </a:t>
            </a:r>
            <a:r>
              <a:rPr lang="ru-RU" dirty="0" smtClean="0">
                <a:hlinkClick r:id="rId4" tooltip="Виртуальная реальность"/>
              </a:rPr>
              <a:t>виртуальной реальности</a:t>
            </a:r>
            <a:r>
              <a:rPr lang="ru-RU" dirty="0" smtClean="0"/>
              <a:t>, </a:t>
            </a:r>
            <a:r>
              <a:rPr lang="ru-RU" dirty="0" smtClean="0">
                <a:hlinkClick r:id="rId5" tooltip="Робототехника"/>
              </a:rPr>
              <a:t>робототехники</a:t>
            </a:r>
            <a:r>
              <a:rPr lang="ru-RU" dirty="0" smtClean="0"/>
              <a:t>, </a:t>
            </a:r>
            <a:r>
              <a:rPr lang="ru-RU" dirty="0" smtClean="0">
                <a:hlinkClick r:id="rId6" tooltip="Нейрофизиология"/>
              </a:rPr>
              <a:t>нейрофизиологии</a:t>
            </a:r>
            <a:r>
              <a:rPr lang="ru-RU" dirty="0" smtClean="0"/>
              <a:t> и </a:t>
            </a:r>
            <a:r>
              <a:rPr lang="ru-RU" dirty="0" smtClean="0"/>
              <a:t>других </a:t>
            </a:r>
            <a:r>
              <a:rPr lang="ru-RU" dirty="0" smtClean="0">
                <a:hlinkClick r:id="rId7" tooltip="Высокие технологии"/>
              </a:rPr>
              <a:t>высокотехнологичных областей</a:t>
            </a:r>
            <a:r>
              <a:rPr lang="ru-RU" baseline="30000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Наука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Европейский союз (Евросоюз) — объединение 27 европейских государств, подписавших Договор о Европейском союзе (Маастрихтский </a:t>
            </a:r>
            <a:r>
              <a:rPr lang="ru-RU" dirty="0" smtClean="0"/>
              <a:t>договор</a:t>
            </a:r>
            <a:r>
              <a:rPr lang="en-US" dirty="0" smtClean="0"/>
              <a:t>).</a:t>
            </a:r>
            <a:r>
              <a:rPr lang="ru-RU" dirty="0" smtClean="0"/>
              <a:t>ЕС</a:t>
            </a:r>
            <a:r>
              <a:rPr lang="ru-RU" dirty="0" smtClean="0"/>
              <a:t>— уникальное международное образование: он сочетает признаки международной организации и государства, однако формально не является ни тем, ни другим. Союз не является субъектом международного публичного права, однако имеет полномочия на участие в международных отношениях и играет в них большую роль.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File:Eurozon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9939"/>
            <a:ext cx="9144000" cy="69679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499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На сегодняшний день в Евросоюз входят: Бельгия, Германия, Италия, Люксембург, Нидерланды, Франция, Великобритания, Дания, Ирландия, Греция, Испания, Португалия, Австрия, Финляндия, Швеция, Венгрия, Кипр, Латвия, Литва, Мальта, Польша, Словакия, Словения, Чехия, Эстония, Болгария, Румыния.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7800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Первый шаг в сторону создания современного Евросоюза был сделан в 1951: ФРГ, Бельгия, Нидерланды, Люксембург, Франция, Италия подписали договор об учреждении Европейского объединения угля и стали (ЕОУС), целью которого стало объединение европейских ресурсов по производству стали и угля, в силу данный договор вступил с июля 1952 года.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Начало…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момента учреждения ЕС на территории всех государств-членов был создан единый рынок</a:t>
            </a:r>
            <a:r>
              <a:rPr lang="ru-RU" dirty="0" smtClean="0"/>
              <a:t>.</a:t>
            </a:r>
            <a:r>
              <a:rPr lang="ru-RU" dirty="0" smtClean="0"/>
              <a:t> На данный момент единую валюту используют 18 государств Союза, образуя </a:t>
            </a:r>
            <a:r>
              <a:rPr lang="ru-RU" dirty="0" err="1" smtClean="0">
                <a:hlinkClick r:id="rId2" tooltip="Еврозона"/>
              </a:rPr>
              <a:t>еврозону</a:t>
            </a:r>
            <a:r>
              <a:rPr lang="ru-RU" dirty="0" err="1" smtClean="0"/>
              <a:t>.Союз</a:t>
            </a:r>
            <a:r>
              <a:rPr lang="ru-RU" dirty="0" smtClean="0"/>
              <a:t>, если рассматривать его как единую экономику, произвёл в 2009 году </a:t>
            </a:r>
            <a:r>
              <a:rPr lang="ru-RU" dirty="0" smtClean="0">
                <a:hlinkClick r:id="rId3" tooltip="Валовой внутренний продукт"/>
              </a:rPr>
              <a:t>валовой внутренний продукт</a:t>
            </a:r>
            <a:r>
              <a:rPr lang="ru-RU" dirty="0" smtClean="0"/>
              <a:t> в объёме 14,79 триллионов </a:t>
            </a:r>
            <a:r>
              <a:rPr lang="ru-RU" dirty="0" smtClean="0">
                <a:hlinkClick r:id="rId4" tooltip="Международный доллар"/>
              </a:rPr>
              <a:t>международных долларов</a:t>
            </a:r>
            <a:r>
              <a:rPr lang="ru-RU" dirty="0" smtClean="0"/>
              <a:t> в расчете по </a:t>
            </a:r>
            <a:r>
              <a:rPr lang="ru-RU" dirty="0" smtClean="0">
                <a:hlinkClick r:id="rId5" tooltip="Паритет покупательной способности"/>
              </a:rPr>
              <a:t>паритету покупательной способности</a:t>
            </a:r>
            <a:r>
              <a:rPr lang="ru-RU" dirty="0" smtClean="0"/>
              <a:t> (16,45 </a:t>
            </a:r>
            <a:r>
              <a:rPr lang="ru-RU" dirty="0" err="1" smtClean="0"/>
              <a:t>трлн</a:t>
            </a:r>
            <a:r>
              <a:rPr lang="ru-RU" dirty="0" smtClean="0"/>
              <a:t> $ по номинальному значению), что составляет более 21 % мирового объёма производства.</a:t>
            </a:r>
            <a:r>
              <a:rPr lang="ru-RU" baseline="30000" dirty="0" smtClean="0">
                <a:hlinkClick r:id="rId6"/>
              </a:rPr>
              <a:t>[4]</a:t>
            </a:r>
            <a:r>
              <a:rPr lang="ru-RU" dirty="0" smtClean="0"/>
              <a:t> Это ставит экономику Союза на первое место в мире по номинальному значению ВВП и второе — по объёму ВВП по ППС. Кроме того, Союз — крупнейший </a:t>
            </a:r>
            <a:r>
              <a:rPr lang="ru-RU" dirty="0" smtClean="0"/>
              <a:t>экспортёр</a:t>
            </a:r>
            <a:r>
              <a:rPr lang="ru-RU" baseline="30000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самый большой </a:t>
            </a:r>
            <a:r>
              <a:rPr lang="ru-RU" dirty="0" smtClean="0"/>
              <a:t>импортёр</a:t>
            </a:r>
            <a:r>
              <a:rPr lang="ru-RU" dirty="0" smtClean="0"/>
              <a:t> </a:t>
            </a:r>
            <a:r>
              <a:rPr lang="ru-RU" dirty="0" smtClean="0">
                <a:hlinkClick r:id="rId7" tooltip="Товар"/>
              </a:rPr>
              <a:t>товаров</a:t>
            </a:r>
            <a:r>
              <a:rPr lang="ru-RU" dirty="0" smtClean="0"/>
              <a:t> и </a:t>
            </a:r>
            <a:r>
              <a:rPr lang="ru-RU" dirty="0" smtClean="0">
                <a:hlinkClick r:id="rId8" tooltip="Услуга"/>
              </a:rPr>
              <a:t>услуг</a:t>
            </a:r>
            <a:r>
              <a:rPr lang="ru-RU" dirty="0" smtClean="0"/>
              <a:t>, а также важнейший торговый партнёр нескольких крупных стран, таких как, например, Китай и Индия.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Экономика ЕС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Принципы, регулирующие валютный союз, были заложены уже </a:t>
            </a:r>
            <a:r>
              <a:rPr lang="ru-RU" dirty="0" err="1" smtClean="0"/>
              <a:t>в</a:t>
            </a:r>
            <a:r>
              <a:rPr lang="ru-RU" dirty="0" err="1" smtClean="0">
                <a:hlinkClick r:id="rId2" tooltip="Римский договор"/>
              </a:rPr>
              <a:t>Римском</a:t>
            </a:r>
            <a:r>
              <a:rPr lang="ru-RU" dirty="0" smtClean="0">
                <a:hlinkClick r:id="rId2" tooltip="Римский договор"/>
              </a:rPr>
              <a:t> договоре 1957 </a:t>
            </a:r>
            <a:r>
              <a:rPr lang="ru-RU" dirty="0" smtClean="0">
                <a:hlinkClick r:id="rId2" tooltip="Римский договор"/>
              </a:rPr>
              <a:t>года</a:t>
            </a:r>
            <a:r>
              <a:rPr lang="ru-RU" dirty="0" smtClean="0"/>
              <a:t>,</a:t>
            </a:r>
            <a:r>
              <a:rPr lang="ru-RU" dirty="0" smtClean="0"/>
              <a:t> а официальной целью валютный союз стал в 1969 году на </a:t>
            </a:r>
            <a:r>
              <a:rPr lang="ru-RU" dirty="0" smtClean="0">
                <a:hlinkClick r:id="rId3" tooltip="Европейский совет"/>
              </a:rPr>
              <a:t>саммите</a:t>
            </a:r>
            <a:r>
              <a:rPr lang="ru-RU" dirty="0" smtClean="0"/>
              <a:t> в Гааге. Однако лишь с принятием </a:t>
            </a:r>
            <a:r>
              <a:rPr lang="ru-RU" dirty="0" smtClean="0">
                <a:hlinkClick r:id="rId4" tooltip="Маастрихтский договор"/>
              </a:rPr>
              <a:t>Маастрихтского договора</a:t>
            </a:r>
            <a:r>
              <a:rPr lang="ru-RU" dirty="0" smtClean="0"/>
              <a:t> в 1993 году страны союза были юридически обязаны создать </a:t>
            </a:r>
            <a:r>
              <a:rPr lang="ru-RU" dirty="0" smtClean="0">
                <a:hlinkClick r:id="rId5" tooltip="Валютный союз"/>
              </a:rPr>
              <a:t>валютный союз</a:t>
            </a:r>
            <a:r>
              <a:rPr lang="ru-RU" dirty="0" smtClean="0"/>
              <a:t> не позднее 1 января 1999 года. В этот день евро был представлен мировым финансовым рынкам в качестве расчётной валюты одиннадцатью из пятнадцати на тот момент стран союза, а 1 января 2002 года были введены в наличное обращение </a:t>
            </a:r>
            <a:r>
              <a:rPr lang="ru-RU" dirty="0" smtClean="0">
                <a:hlinkClick r:id="rId6" tooltip="Банкноты евро"/>
              </a:rPr>
              <a:t>банкноты</a:t>
            </a:r>
            <a:r>
              <a:rPr lang="ru-RU" dirty="0" smtClean="0"/>
              <a:t> и </a:t>
            </a:r>
            <a:r>
              <a:rPr lang="ru-RU" dirty="0" smtClean="0">
                <a:hlinkClick r:id="rId7" tooltip="Монеты евро"/>
              </a:rPr>
              <a:t>монеты</a:t>
            </a:r>
            <a:r>
              <a:rPr lang="ru-RU" dirty="0" smtClean="0"/>
              <a:t> в двенадцати странах, входящих к этому моменту в </a:t>
            </a:r>
            <a:r>
              <a:rPr lang="ru-RU" dirty="0" smtClean="0"/>
              <a:t>еврозону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Валютный </a:t>
            </a:r>
            <a:r>
              <a:rPr lang="ru-RU" b="1" dirty="0" smtClean="0"/>
              <a:t>союз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6056" y="1196752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Европейский центральный банк</a:t>
            </a:r>
            <a:endParaRPr lang="ru-RU" sz="2800" dirty="0"/>
          </a:p>
        </p:txBody>
      </p:sp>
      <p:pic>
        <p:nvPicPr>
          <p:cNvPr id="17410" name="Picture 2" descr="European Central Bank 041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2" cy="6925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File:European-parliament-brussels-ins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446"/>
            <a:ext cx="9144000" cy="68844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20688"/>
            <a:ext cx="6318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Европейский </a:t>
            </a:r>
            <a:r>
              <a:rPr lang="ru-RU" sz="4400" b="1" dirty="0" smtClean="0"/>
              <a:t>парламент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Европейский парламент является собранием из 754 депутата (в редакции </a:t>
            </a:r>
            <a:r>
              <a:rPr lang="ru-RU" dirty="0" err="1" smtClean="0"/>
              <a:t>Ниццкого</a:t>
            </a:r>
            <a:r>
              <a:rPr lang="ru-RU" dirty="0" smtClean="0"/>
              <a:t> договора), напрямую избираемых гражданами государств-членов ЕС сроком на пять лет. Председатель Европарламента избирается на два с половиной года. Члены Европейского парламента объединяются не по национальному признаку, а в соответствии с политической ориентацией.</a:t>
            </a:r>
          </a:p>
          <a:p>
            <a:r>
              <a:rPr lang="ru-RU" dirty="0" smtClean="0"/>
              <a:t>Основная роль Европейского парламента — законодательная деятельность. Кроме того, практически любое решение Совета ЕС требует либо одобрения Парламента, либо по крайней мере запроса его мнения. Парламент контролирует работу Комиссии и обладает правом её роспуска.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312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Европейский союз. (EC)</vt:lpstr>
      <vt:lpstr>Слайд 2</vt:lpstr>
      <vt:lpstr>Слайд 3</vt:lpstr>
      <vt:lpstr>Начало…</vt:lpstr>
      <vt:lpstr>Экономика ЕС</vt:lpstr>
      <vt:lpstr>Валютный союз </vt:lpstr>
      <vt:lpstr>Слайд 7</vt:lpstr>
      <vt:lpstr>Слайд 8</vt:lpstr>
      <vt:lpstr>Слайд 9</vt:lpstr>
      <vt:lpstr>Суд Европейского союза </vt:lpstr>
      <vt:lpstr>Наука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Европейский союз. (EC)</dc:title>
  <dc:creator>мамочка</dc:creator>
  <cp:lastModifiedBy>мамочка</cp:lastModifiedBy>
  <cp:revision>4</cp:revision>
  <dcterms:created xsi:type="dcterms:W3CDTF">2014-01-21T16:11:53Z</dcterms:created>
  <dcterms:modified xsi:type="dcterms:W3CDTF">2014-01-21T16:45:56Z</dcterms:modified>
</cp:coreProperties>
</file>