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85" r:id="rId6"/>
    <p:sldId id="286" r:id="rId7"/>
    <p:sldId id="287" r:id="rId8"/>
    <p:sldId id="259" r:id="rId9"/>
    <p:sldId id="260" r:id="rId10"/>
    <p:sldId id="261" r:id="rId11"/>
    <p:sldId id="263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8" r:id="rId29"/>
    <p:sldId id="279" r:id="rId30"/>
    <p:sldId id="280" r:id="rId31"/>
    <p:sldId id="290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67181-6891-4BFA-B008-C8A9411EBC2B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A08C-0768-4AA6-AC0B-8AFA375D4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CB0B-CEED-4E8F-AD32-3AD587C6A21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AFA7-C6D9-4C79-B811-05630E5EB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3%D1%87%D0%B8" TargetMode="External"/><Relationship Id="rId2" Type="http://schemas.openxmlformats.org/officeDocument/2006/relationships/hyperlink" Target="http://ru.wikipedia.org/wiki/%D0%92%D0%BE%D1%80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1%82%D0%B8%D1%86%D0%B0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0%D0%B3%D0%B0%D1%80%D0%B8%D1%82%D0%BA%D0%B8" TargetMode="External"/><Relationship Id="rId13" Type="http://schemas.openxmlformats.org/officeDocument/2006/relationships/hyperlink" Target="http://ru.wikipedia.org/wiki/%D0%93%D0%BE%D0%BB%D0%BE%D0%B2%D0%B0" TargetMode="External"/><Relationship Id="rId3" Type="http://schemas.openxmlformats.org/officeDocument/2006/relationships/hyperlink" Target="http://ru.wikipedia.org/wiki/%D0%A1%D0%B5%D0%BD%D1%82%D1%8F%D0%B1%D1%80%D1%8C" TargetMode="External"/><Relationship Id="rId7" Type="http://schemas.openxmlformats.org/officeDocument/2006/relationships/hyperlink" Target="http://ru.wikipedia.org/wiki/%D0%9B%D1%8E%D1%82%D0%B8%D0%BA" TargetMode="External"/><Relationship Id="rId12" Type="http://schemas.openxmlformats.org/officeDocument/2006/relationships/hyperlink" Target="http://ru.wikipedia.org/wiki/%D0%94%D0%BE%D0%BC%D0%B0%D1%88%D0%BD%D1%8F%D1%8F_%D0%BF%D1%82%D0%B8%D1%86%D0%B0" TargetMode="External"/><Relationship Id="rId17" Type="http://schemas.openxmlformats.org/officeDocument/2006/relationships/hyperlink" Target="http://ru.wikipedia.org/wiki/%D0%9A%D0%BE%D0%BC%D0%B0%D1%80" TargetMode="External"/><Relationship Id="rId2" Type="http://schemas.openxmlformats.org/officeDocument/2006/relationships/hyperlink" Target="http://ru.wikipedia.org/wiki/%D0%93%D1%80%D0%BE%D0%BC" TargetMode="External"/><Relationship Id="rId16" Type="http://schemas.openxmlformats.org/officeDocument/2006/relationships/hyperlink" Target="http://ru.wikipedia.org/wiki/%D0%97%D0%B8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D%D1%8E%D1%82%D0%B8%D0%BD%D1%8B_%D0%B3%D0%BB%D0%B0%D0%B7%D0%BA%D0%B8" TargetMode="External"/><Relationship Id="rId11" Type="http://schemas.openxmlformats.org/officeDocument/2006/relationships/hyperlink" Target="http://ru.wikipedia.org/wiki/%D0%9A%D1%80%D1%8B%D1%88%D0%B0" TargetMode="External"/><Relationship Id="rId5" Type="http://schemas.openxmlformats.org/officeDocument/2006/relationships/hyperlink" Target="http://ru.wikipedia.org/wiki/%D0%A6%D0%B2%D0%B5%D1%82%D0%B5%D0%BD%D0%B8%D0%B5" TargetMode="External"/><Relationship Id="rId15" Type="http://schemas.openxmlformats.org/officeDocument/2006/relationships/hyperlink" Target="http://ru.wikipedia.org/wiki/%D0%9B%D0%B8%D1%81%D1%82%D0%BE%D0%BF%D0%B0%D0%B4" TargetMode="External"/><Relationship Id="rId10" Type="http://schemas.openxmlformats.org/officeDocument/2006/relationships/hyperlink" Target="http://ru.wikipedia.org/wiki/%D0%9A%D0%BB%D0%B5%D0%B2%D0%B5%D1%80" TargetMode="External"/><Relationship Id="rId4" Type="http://schemas.openxmlformats.org/officeDocument/2006/relationships/hyperlink" Target="http://ru.wikipedia.org/wiki/%D0%9E%D1%81%D0%B5%D0%BD%D1%8C" TargetMode="External"/><Relationship Id="rId9" Type="http://schemas.openxmlformats.org/officeDocument/2006/relationships/hyperlink" Target="http://ru.wikipedia.org/wiki/%D0%A2%D1%8B%D1%81%D1%8F%D1%87%D0%B5%D0%BB%D0%B8%D1%81%D1%82%D0%BD%D0%B8%D0%BA" TargetMode="External"/><Relationship Id="rId14" Type="http://schemas.openxmlformats.org/officeDocument/2006/relationships/hyperlink" Target="http://ru.wikipedia.org/wiki/%D0%9F%D1%82%D0%B8%D1%87%D1%8C%D0%B5_%D0%BA%D1%80%D1%8B%D0%BB%D0%BE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D%D0%B5%D0%B9" TargetMode="External"/><Relationship Id="rId3" Type="http://schemas.openxmlformats.org/officeDocument/2006/relationships/hyperlink" Target="http://ru.wikipedia.org/wiki/%D0%9B%D0%B5%D1%81" TargetMode="External"/><Relationship Id="rId7" Type="http://schemas.openxmlformats.org/officeDocument/2006/relationships/hyperlink" Target="http://ru.wikipedia.org/wiki/%D0%94%D0%B5%D1%80%D0%B5%D0%B2%D1%8C%D1%8F" TargetMode="External"/><Relationship Id="rId2" Type="http://schemas.openxmlformats.org/officeDocument/2006/relationships/hyperlink" Target="http://ru.wikipedia.org/wiki/%D0%9A%D0%BB%D1%8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2%D1%82%D0%B5%D0%BF%D0%B5%D0%BB%D1%8C" TargetMode="External"/><Relationship Id="rId5" Type="http://schemas.openxmlformats.org/officeDocument/2006/relationships/hyperlink" Target="http://ru.wikipedia.org/wiki/%D0%97%D0%B0%D1%80%D1%8F" TargetMode="External"/><Relationship Id="rId4" Type="http://schemas.openxmlformats.org/officeDocument/2006/relationships/hyperlink" Target="http://ru.wikipedia.org/wiki/%D0%A1%D0%B8%D0%BD%D0%B8%D0%B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85949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Погода. Климат.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im0-tub-ru.yandex.net/i?id=243437157-35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14620"/>
            <a:ext cx="371477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Последовательность нагрева воздуха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</a:t>
            </a:r>
            <a:r>
              <a:rPr lang="ru-RU" sz="4000" b="1" dirty="0"/>
              <a:t>Л</a:t>
            </a:r>
            <a:r>
              <a:rPr lang="ru-RU" sz="4000" b="1" dirty="0" smtClean="0"/>
              <a:t>учи Солнца;</a:t>
            </a:r>
          </a:p>
          <a:p>
            <a:endParaRPr lang="ru-RU" sz="4000" b="1" dirty="0"/>
          </a:p>
          <a:p>
            <a:r>
              <a:rPr lang="ru-RU" sz="4000" b="1" dirty="0" smtClean="0"/>
              <a:t>2) Поверхность Земли;</a:t>
            </a:r>
          </a:p>
          <a:p>
            <a:endParaRPr lang="ru-RU" sz="4000" b="1" dirty="0"/>
          </a:p>
          <a:p>
            <a:r>
              <a:rPr lang="ru-RU" sz="4000" b="1" dirty="0" smtClean="0"/>
              <a:t>3) Воздух.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Термометр -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Прибор для измерения температуры воздуха</a:t>
            </a:r>
            <a:endParaRPr lang="ru-RU" sz="4000" b="1" dirty="0"/>
          </a:p>
        </p:txBody>
      </p:sp>
      <p:pic>
        <p:nvPicPr>
          <p:cNvPr id="20484" name="Picture 4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86" name="Picture 6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88" name="Picture 8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90" name="Picture 10" descr="Теплый де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071810"/>
            <a:ext cx="1143008" cy="3214686"/>
          </a:xfrm>
          <a:prstGeom prst="rect">
            <a:avLst/>
          </a:prstGeom>
          <a:noFill/>
        </p:spPr>
      </p:pic>
      <p:pic>
        <p:nvPicPr>
          <p:cNvPr id="20492" name="Picture 12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Количество осадков, влажность.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9002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влажность — количество влаги, содержащейся в одном кубическом метре воздуха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различные виды осадков, характерные для данной местности;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содержание водяного пара в воздухе.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im4-tub-ru.yandex.net/i?id=516675343-23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786322"/>
            <a:ext cx="2286016" cy="1857388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24002015-16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643446"/>
            <a:ext cx="226219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Осадкомер</a:t>
            </a:r>
            <a:r>
              <a:rPr lang="ru-RU" b="1" dirty="0" smtClean="0">
                <a:solidFill>
                  <a:srgbClr val="FF0000"/>
                </a:solidFill>
              </a:rPr>
              <a:t> 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2185990"/>
          </a:xfrm>
        </p:spPr>
        <p:txBody>
          <a:bodyPr>
            <a:norm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рибор для измерения количества осадков.</a:t>
            </a:r>
            <a:endParaRPr lang="ru-RU" sz="4000" b="1" dirty="0"/>
          </a:p>
        </p:txBody>
      </p:sp>
      <p:pic>
        <p:nvPicPr>
          <p:cNvPr id="21506" name="Picture 2" descr="http://im0-tub-ru.yandex.net/i?id=196027838-4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786058"/>
            <a:ext cx="407196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Гигрометр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рибор для измерения влажности воздуха.</a:t>
            </a:r>
            <a:endParaRPr lang="ru-RU" sz="3600" b="1" dirty="0"/>
          </a:p>
        </p:txBody>
      </p:sp>
      <p:pic>
        <p:nvPicPr>
          <p:cNvPr id="22530" name="Picture 2" descr="http://im5-tub-ru.yandex.net/i?id=378991466-22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357430"/>
            <a:ext cx="450059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Облачность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57256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состояние неба, характеризующееся наличием и видами облаков.</a:t>
            </a:r>
          </a:p>
        </p:txBody>
      </p:sp>
      <p:pic>
        <p:nvPicPr>
          <p:cNvPr id="23554" name="Picture 2" descr="http://im2-tub-ru.yandex.net/i?id=899628081-29-72&amp;n=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7" y="3071810"/>
            <a:ext cx="535785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Безоблачное небо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im8-tub-ru.yandex.net/i?id=284121846-53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64"/>
            <a:ext cx="578647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Переменная облачность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im5-tub-ru.yandex.net/i?id=331868435-59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07223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Сплошная облачность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im2-tub-ru.yandex.net/i?id=239919759-63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14366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072494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Ветер – это движение воздуха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горизонтальном направлении.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7650" name="Picture 2" descr="http://im3-tub-ru.yandex.net/i?id=268589977-22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85992"/>
            <a:ext cx="671517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1.Рырчит, рычит, ветки ломает, пыль поднимает, тебя с ног сбивает. </a:t>
            </a:r>
          </a:p>
          <a:p>
            <a:pPr algn="just"/>
            <a:r>
              <a:rPr lang="ru-RU" sz="2800" dirty="0" smtClean="0"/>
              <a:t>2.Падает горошком, скачет по дорожкам. </a:t>
            </a:r>
          </a:p>
          <a:p>
            <a:pPr algn="just"/>
            <a:r>
              <a:rPr lang="ru-RU" sz="2800" dirty="0" smtClean="0"/>
              <a:t>3.С неба звездой, в ладошку водой. </a:t>
            </a:r>
          </a:p>
          <a:p>
            <a:pPr algn="just"/>
            <a:r>
              <a:rPr lang="ru-RU" sz="2800" dirty="0" smtClean="0"/>
              <a:t>4.Как по небу с севера плыла лебедь белая, плыла лебедь светлая, вниз кидала – сыпала на поля – </a:t>
            </a:r>
            <a:r>
              <a:rPr lang="ru-RU" sz="2800" dirty="0" err="1" smtClean="0"/>
              <a:t>озёрушки</a:t>
            </a:r>
            <a:r>
              <a:rPr lang="ru-RU" sz="2800" dirty="0" smtClean="0"/>
              <a:t> белый пух да пёрышки.</a:t>
            </a:r>
          </a:p>
          <a:p>
            <a:pPr algn="just"/>
            <a:r>
              <a:rPr lang="ru-RU" sz="2800" dirty="0" smtClean="0"/>
              <a:t>5.Шёл да шёл, да и в землю ушёл. </a:t>
            </a:r>
          </a:p>
          <a:p>
            <a:pPr algn="just"/>
            <a:r>
              <a:rPr lang="ru-RU" sz="2800" dirty="0" smtClean="0"/>
              <a:t>6.Крупно, дробно зачастило, всю землю напоило. </a:t>
            </a:r>
          </a:p>
          <a:p>
            <a:pPr algn="just"/>
            <a:r>
              <a:rPr lang="ru-RU" sz="2800" dirty="0" smtClean="0"/>
              <a:t>7.Что-то золотое весело сияет, и в лесу и в поле снег тихонько тает.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Флюгер – это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1785950"/>
          </a:xfrm>
        </p:spPr>
        <p:txBody>
          <a:bodyPr>
            <a:norm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рибор для измерения и направления скорости ветра</a:t>
            </a:r>
            <a:endParaRPr lang="ru-RU" sz="3600" b="1" dirty="0"/>
          </a:p>
        </p:txBody>
      </p:sp>
      <p:pic>
        <p:nvPicPr>
          <p:cNvPr id="28674" name="Picture 2" descr="http://im7-tub-ru.yandex.net/i?id=71745561-04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71744"/>
            <a:ext cx="2228850" cy="1428750"/>
          </a:xfrm>
          <a:prstGeom prst="rect">
            <a:avLst/>
          </a:prstGeom>
          <a:noFill/>
        </p:spPr>
      </p:pic>
      <p:pic>
        <p:nvPicPr>
          <p:cNvPr id="28676" name="Picture 4" descr="http://im5-tub-ru.yandex.net/i?id=32241941-42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428868"/>
            <a:ext cx="2571768" cy="1428750"/>
          </a:xfrm>
          <a:prstGeom prst="rect">
            <a:avLst/>
          </a:prstGeom>
          <a:noFill/>
        </p:spPr>
      </p:pic>
      <p:pic>
        <p:nvPicPr>
          <p:cNvPr id="28678" name="Picture 6" descr="http://im3-tub-ru.yandex.net/i?id=327272050-02-72&amp;n=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000504"/>
            <a:ext cx="300039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Метеорологи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/>
          </a:bodyPr>
          <a:lstStyle/>
          <a:p>
            <a:r>
              <a:rPr lang="ru-RU" sz="4000" b="1" dirty="0"/>
              <a:t>с</a:t>
            </a:r>
            <a:r>
              <a:rPr lang="ru-RU" sz="4000" b="1" dirty="0" smtClean="0"/>
              <a:t>пециалисты, следящие за изменением погоды.</a:t>
            </a:r>
            <a:endParaRPr lang="ru-RU" sz="4000" b="1" dirty="0"/>
          </a:p>
        </p:txBody>
      </p:sp>
      <p:pic>
        <p:nvPicPr>
          <p:cNvPr id="29698" name="Picture 2" descr="http://im0-tub-ru.yandex.net/i?id=531599351-08-72&amp;n=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564360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Что такое климат?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Климат - это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/>
              <a:t>м</a:t>
            </a:r>
            <a:r>
              <a:rPr lang="ru-RU" sz="5400" b="1" dirty="0" smtClean="0"/>
              <a:t>ноголетний режим погоды, характерный для данной местности.</a:t>
            </a:r>
            <a:endParaRPr lang="ru-RU" sz="5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Климат: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600200"/>
            <a:ext cx="4857784" cy="452596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Холодный</a:t>
            </a:r>
          </a:p>
          <a:p>
            <a:endParaRPr lang="ru-RU" sz="4800" b="1" dirty="0"/>
          </a:p>
          <a:p>
            <a:r>
              <a:rPr lang="ru-RU" sz="4800" b="1" dirty="0" smtClean="0"/>
              <a:t>Умеренный</a:t>
            </a:r>
          </a:p>
          <a:p>
            <a:endParaRPr lang="ru-RU" sz="4800" b="1" dirty="0"/>
          </a:p>
          <a:p>
            <a:r>
              <a:rPr lang="ru-RU" sz="4800" b="1" dirty="0" smtClean="0"/>
              <a:t>Жаркий  </a:t>
            </a:r>
            <a:endParaRPr lang="ru-RU" sz="4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6-tub-ru.yandex.net/i?id=186113648-51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3286148" cy="2571768"/>
          </a:xfrm>
          <a:prstGeom prst="rect">
            <a:avLst/>
          </a:prstGeom>
          <a:noFill/>
        </p:spPr>
      </p:pic>
      <p:pic>
        <p:nvPicPr>
          <p:cNvPr id="30724" name="Picture 4" descr="http://im7-tub-ru.yandex.net/i?id=106755226-22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85926"/>
            <a:ext cx="3857652" cy="2500330"/>
          </a:xfrm>
          <a:prstGeom prst="rect">
            <a:avLst/>
          </a:prstGeom>
          <a:noFill/>
        </p:spPr>
      </p:pic>
      <p:pic>
        <p:nvPicPr>
          <p:cNvPr id="30726" name="Picture 6" descr="http://im4-tub-ru.yandex.net/i?id=185561625-52-72&amp;n=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572008"/>
            <a:ext cx="3714776" cy="200026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Холодный климат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Умеренный климат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4818" name="Picture 2" descr="Белые березы в снегу зим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3000396" cy="2143140"/>
          </a:xfrm>
          <a:prstGeom prst="rect">
            <a:avLst/>
          </a:prstGeom>
          <a:noFill/>
        </p:spPr>
      </p:pic>
      <p:pic>
        <p:nvPicPr>
          <p:cNvPr id="34820" name="Picture 4" descr="Тайланд. Побережье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429132"/>
            <a:ext cx="2786082" cy="1619251"/>
          </a:xfrm>
          <a:prstGeom prst="rect">
            <a:avLst/>
          </a:prstGeom>
          <a:noFill/>
        </p:spPr>
      </p:pic>
      <p:pic>
        <p:nvPicPr>
          <p:cNvPr id="34822" name="Picture 6" descr="http://im8-tub-ru.yandex.net/i?id=273069060-53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571612"/>
            <a:ext cx="3214710" cy="2000264"/>
          </a:xfrm>
          <a:prstGeom prst="rect">
            <a:avLst/>
          </a:prstGeom>
          <a:noFill/>
        </p:spPr>
      </p:pic>
      <p:pic>
        <p:nvPicPr>
          <p:cNvPr id="34824" name="Picture 8" descr="Ранняя весна.Сельский пейзаж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357694"/>
            <a:ext cx="314327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Жаркий климат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im7-tub-ru.yandex.net/i?id=204461757-40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3071834" cy="2000264"/>
          </a:xfrm>
          <a:prstGeom prst="rect">
            <a:avLst/>
          </a:prstGeom>
          <a:noFill/>
        </p:spPr>
      </p:pic>
      <p:pic>
        <p:nvPicPr>
          <p:cNvPr id="35844" name="Picture 4" descr="http://im0-tub-ru.yandex.net/i?id=114766753-42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714488"/>
            <a:ext cx="3143272" cy="2000264"/>
          </a:xfrm>
          <a:prstGeom prst="rect">
            <a:avLst/>
          </a:prstGeom>
          <a:noFill/>
        </p:spPr>
      </p:pic>
      <p:pic>
        <p:nvPicPr>
          <p:cNvPr id="35846" name="Picture 6" descr="http://im4-tub-ru.yandex.net/i?id=11208053-22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214818"/>
            <a:ext cx="378621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7128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Пользуясь картой, приведите примеры холодного, умеренного и жаркого климата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Климатолог - это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5"/>
          </a:xfrm>
        </p:spPr>
        <p:txBody>
          <a:bodyPr>
            <a:normAutofit lnSpcReduction="10000"/>
          </a:bodyPr>
          <a:lstStyle/>
          <a:p>
            <a:r>
              <a:rPr lang="ru-RU" sz="4400" b="1" dirty="0"/>
              <a:t>с</a:t>
            </a:r>
            <a:r>
              <a:rPr lang="ru-RU" sz="4400" b="1" dirty="0" smtClean="0"/>
              <a:t>пециалист, изучающий все характеристики климата и его изменения во времени.</a:t>
            </a:r>
            <a:endParaRPr lang="ru-RU" sz="4400" b="1" dirty="0"/>
          </a:p>
        </p:txBody>
      </p:sp>
      <p:pic>
        <p:nvPicPr>
          <p:cNvPr id="37890" name="Picture 2" descr="http://im3-tub-ru.yandex.net/i?id=482543665-14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00438"/>
            <a:ext cx="550072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071834"/>
          </a:xfrm>
        </p:spPr>
        <p:txBody>
          <a:bodyPr/>
          <a:lstStyle/>
          <a:p>
            <a:pPr algn="l"/>
            <a:r>
              <a:rPr lang="ru-RU" sz="6600" dirty="0" smtClean="0">
                <a:solidFill>
                  <a:srgbClr val="FF0000"/>
                </a:solidFill>
              </a:rPr>
              <a:t>     Что такое погода?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Значки - &quot;Погода&quot; - вект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00240"/>
            <a:ext cx="635798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На что влияет климат?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Состояние водоемов;</a:t>
            </a:r>
          </a:p>
          <a:p>
            <a:endParaRPr lang="ru-RU" b="1" dirty="0"/>
          </a:p>
          <a:p>
            <a:r>
              <a:rPr lang="ru-RU" b="1" dirty="0" smtClean="0"/>
              <a:t>Жизнь растений;</a:t>
            </a:r>
          </a:p>
          <a:p>
            <a:endParaRPr lang="ru-RU" b="1" dirty="0"/>
          </a:p>
          <a:p>
            <a:r>
              <a:rPr lang="ru-RU" b="1" dirty="0" smtClean="0"/>
              <a:t>Жизнь животных;</a:t>
            </a:r>
          </a:p>
          <a:p>
            <a:endParaRPr lang="ru-RU" b="1" dirty="0"/>
          </a:p>
          <a:p>
            <a:r>
              <a:rPr lang="ru-RU" b="1" dirty="0" smtClean="0"/>
              <a:t>Жизнь человека.</a:t>
            </a:r>
            <a:endParaRPr lang="ru-RU" b="1" dirty="0"/>
          </a:p>
        </p:txBody>
      </p:sp>
      <p:pic>
        <p:nvPicPr>
          <p:cNvPr id="36866" name="Picture 2" descr="http://im6-tub-ru.yandex.net/i?id=427367405-25-72&amp;n=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071702" cy="1000132"/>
          </a:xfrm>
          <a:prstGeom prst="rect">
            <a:avLst/>
          </a:prstGeom>
          <a:noFill/>
        </p:spPr>
      </p:pic>
      <p:pic>
        <p:nvPicPr>
          <p:cNvPr id="36868" name="Picture 4" descr="http://im6-tub-ru.yandex.net/i?id=291270741-65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428868"/>
            <a:ext cx="1419225" cy="1428750"/>
          </a:xfrm>
          <a:prstGeom prst="rect">
            <a:avLst/>
          </a:prstGeom>
          <a:noFill/>
        </p:spPr>
      </p:pic>
      <p:pic>
        <p:nvPicPr>
          <p:cNvPr id="36870" name="Picture 6" descr="http://im4-tub-ru.yandex.net/i?id=409847199-13-72&amp;n=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714752"/>
            <a:ext cx="1857388" cy="1143008"/>
          </a:xfrm>
          <a:prstGeom prst="rect">
            <a:avLst/>
          </a:prstGeom>
          <a:noFill/>
        </p:spPr>
      </p:pic>
      <p:pic>
        <p:nvPicPr>
          <p:cNvPr id="36872" name="Picture 8" descr="http://im7-tub-ru.yandex.net/i?id=814799910-26-72&amp;n=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500063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94692"/>
            <a:ext cx="807249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Закончи фразу:</a:t>
            </a:r>
          </a:p>
          <a:p>
            <a:r>
              <a:rPr lang="ru-RU" dirty="0" smtClean="0"/>
              <a:t>Если солнце село в тучи                                              </a:t>
            </a:r>
          </a:p>
          <a:p>
            <a:r>
              <a:rPr lang="ru-RU" dirty="0" smtClean="0"/>
              <a:t>Словно зарево, закат,                                                </a:t>
            </a:r>
          </a:p>
          <a:p>
            <a:r>
              <a:rPr lang="ru-RU" dirty="0" smtClean="0"/>
              <a:t>Завтра будет сильный…….. ,     </a:t>
            </a:r>
            <a:r>
              <a:rPr lang="ru-RU" b="1" dirty="0" smtClean="0"/>
              <a:t>                                </a:t>
            </a:r>
            <a:endParaRPr lang="ru-RU" dirty="0" smtClean="0"/>
          </a:p>
          <a:p>
            <a:r>
              <a:rPr lang="ru-RU" dirty="0" smtClean="0"/>
              <a:t>Старожилы говорят.   </a:t>
            </a:r>
          </a:p>
          <a:p>
            <a:r>
              <a:rPr lang="ru-RU" dirty="0" smtClean="0"/>
              <a:t>	Если больше чем обычно                                        </a:t>
            </a:r>
          </a:p>
          <a:p>
            <a:pPr marL="900113"/>
            <a:r>
              <a:rPr lang="ru-RU" dirty="0" smtClean="0"/>
              <a:t>Над цветами вьётся пчел                                        </a:t>
            </a:r>
          </a:p>
          <a:p>
            <a:pPr marL="900113"/>
            <a:r>
              <a:rPr lang="ru-RU" dirty="0" smtClean="0"/>
              <a:t>Нужно будет опасаться                                                </a:t>
            </a:r>
          </a:p>
          <a:p>
            <a:pPr marL="900113"/>
            <a:r>
              <a:rPr lang="ru-RU" dirty="0" smtClean="0"/>
              <a:t>Как бы  ………….. не пошёл </a:t>
            </a:r>
          </a:p>
          <a:p>
            <a:r>
              <a:rPr lang="ru-RU" dirty="0" smtClean="0"/>
              <a:t>		Кукушки стали куковать,                                        </a:t>
            </a:r>
          </a:p>
          <a:p>
            <a:r>
              <a:rPr lang="ru-RU" dirty="0" smtClean="0"/>
              <a:t>		……………  больше не бывать.</a:t>
            </a:r>
          </a:p>
          <a:p>
            <a:pPr marL="2593975"/>
            <a:r>
              <a:rPr lang="ru-RU" dirty="0" smtClean="0"/>
              <a:t>Низко ласточки летают</a:t>
            </a:r>
          </a:p>
          <a:p>
            <a:pPr marL="2593975"/>
            <a:r>
              <a:rPr lang="ru-RU" dirty="0" smtClean="0"/>
              <a:t>О дожде предупреждают.</a:t>
            </a:r>
          </a:p>
          <a:p>
            <a:pPr marL="2593975"/>
            <a:r>
              <a:rPr lang="ru-RU" dirty="0" smtClean="0"/>
              <a:t>А летают высоко</a:t>
            </a:r>
          </a:p>
          <a:p>
            <a:pPr marL="2593975"/>
            <a:r>
              <a:rPr lang="ru-RU" dirty="0" smtClean="0"/>
              <a:t>Значит дождик ………</a:t>
            </a:r>
          </a:p>
          <a:p>
            <a:pPr marL="3852863"/>
            <a:r>
              <a:rPr lang="ru-RU" dirty="0" smtClean="0"/>
              <a:t>Дым от труб и от костра</a:t>
            </a:r>
          </a:p>
          <a:p>
            <a:pPr marL="3852863"/>
            <a:r>
              <a:rPr lang="ru-RU" dirty="0" smtClean="0"/>
              <a:t>Кверху поднимается,</a:t>
            </a:r>
          </a:p>
          <a:p>
            <a:pPr marL="3852863"/>
            <a:r>
              <a:rPr lang="ru-RU" dirty="0" smtClean="0"/>
              <a:t>Значит ………. погода</a:t>
            </a:r>
          </a:p>
          <a:p>
            <a:pPr marL="3852863"/>
            <a:r>
              <a:rPr lang="ru-RU" dirty="0" smtClean="0"/>
              <a:t>Завтра ожидается.</a:t>
            </a:r>
          </a:p>
          <a:p>
            <a:pPr marL="5021263"/>
            <a:r>
              <a:rPr lang="ru-RU" dirty="0" smtClean="0"/>
              <a:t>Цветы черемухи цветут,</a:t>
            </a:r>
          </a:p>
          <a:p>
            <a:pPr marL="5021263"/>
            <a:r>
              <a:rPr lang="ru-RU" dirty="0" smtClean="0"/>
              <a:t>…………………. тут как тут.</a:t>
            </a:r>
          </a:p>
          <a:p>
            <a:pPr marL="3852863"/>
            <a:endParaRPr lang="ru-RU" dirty="0" smtClean="0"/>
          </a:p>
          <a:p>
            <a:pPr marL="2593975"/>
            <a:endParaRPr lang="ru-RU" dirty="0" smtClean="0"/>
          </a:p>
          <a:p>
            <a:endParaRPr lang="ru-RU" dirty="0" smtClean="0"/>
          </a:p>
          <a:p>
            <a:pPr marL="900113"/>
            <a:r>
              <a:rPr lang="ru-RU" dirty="0" smtClean="0"/>
              <a:t>                                      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Приметы погоды летом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>
                <a:hlinkClick r:id="rId2" tooltip="Ворон"/>
              </a:rPr>
              <a:t>Вороны</a:t>
            </a:r>
            <a:r>
              <a:rPr lang="ru-RU" sz="4400" b="1" dirty="0"/>
              <a:t> под </a:t>
            </a:r>
            <a:r>
              <a:rPr lang="ru-RU" sz="4400" b="1" dirty="0">
                <a:hlinkClick r:id="rId3" tooltip="Тучи"/>
              </a:rPr>
              <a:t>тучи</a:t>
            </a:r>
            <a:r>
              <a:rPr lang="ru-RU" sz="4400" b="1" dirty="0"/>
              <a:t> взвиваются — к ненастью. </a:t>
            </a:r>
            <a:endParaRPr lang="ru-RU" sz="4400" b="1" dirty="0" smtClean="0"/>
          </a:p>
          <a:p>
            <a:r>
              <a:rPr lang="ru-RU" sz="4400" b="1" dirty="0" smtClean="0"/>
              <a:t>Вороны </a:t>
            </a:r>
            <a:r>
              <a:rPr lang="ru-RU" sz="4400" b="1" dirty="0"/>
              <a:t>хохлятся — к </a:t>
            </a:r>
            <a:r>
              <a:rPr lang="ru-RU" sz="4400" b="1" dirty="0" smtClean="0"/>
              <a:t>непогоде.</a:t>
            </a:r>
            <a:endParaRPr lang="ru-RU" sz="4400" b="1" dirty="0"/>
          </a:p>
          <a:p>
            <a:r>
              <a:rPr lang="ru-RU" sz="4400" b="1" dirty="0" smtClean="0"/>
              <a:t>Перед    ненастьем</a:t>
            </a:r>
            <a:r>
              <a:rPr lang="ru-RU" sz="4400" b="1" dirty="0"/>
              <a:t> </a:t>
            </a:r>
            <a:r>
              <a:rPr lang="ru-RU" sz="4400" b="1" dirty="0">
                <a:hlinkClick r:id="rId4" tooltip="Птица"/>
              </a:rPr>
              <a:t>птицы</a:t>
            </a:r>
            <a:r>
              <a:rPr lang="ru-RU" sz="4400" b="1" dirty="0"/>
              <a:t> 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сильно </a:t>
            </a:r>
            <a:r>
              <a:rPr lang="ru-RU" sz="4400" b="1" dirty="0"/>
              <a:t>кричат и низко </a:t>
            </a:r>
            <a:r>
              <a:rPr lang="ru-RU" sz="4400" b="1" dirty="0" smtClean="0"/>
              <a:t>летают.</a:t>
            </a:r>
            <a:endParaRPr lang="ru-RU" sz="4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Приметы погоды осенью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>
                <a:hlinkClick r:id="rId2" tooltip="Гром"/>
              </a:rPr>
              <a:t>Гром</a:t>
            </a:r>
            <a:r>
              <a:rPr lang="ru-RU" sz="3300" b="1" dirty="0"/>
              <a:t> в </a:t>
            </a:r>
            <a:r>
              <a:rPr lang="ru-RU" sz="3300" b="1" dirty="0">
                <a:hlinkClick r:id="rId3" tooltip="Сентябрь"/>
              </a:rPr>
              <a:t>сентябре</a:t>
            </a:r>
            <a:r>
              <a:rPr lang="ru-RU" sz="3300" b="1" dirty="0"/>
              <a:t> предвещает теплую </a:t>
            </a:r>
            <a:r>
              <a:rPr lang="ru-RU" sz="3300" b="1" dirty="0">
                <a:hlinkClick r:id="rId4" tooltip="Осень"/>
              </a:rPr>
              <a:t>осень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Осень будет теплой, если до позднего лета </a:t>
            </a:r>
            <a:r>
              <a:rPr lang="ru-RU" sz="3300" b="1" dirty="0">
                <a:hlinkClick r:id="rId5" tooltip="Цветение"/>
              </a:rPr>
              <a:t>цветут</a:t>
            </a:r>
            <a:r>
              <a:rPr lang="ru-RU" sz="3300" b="1" dirty="0"/>
              <a:t> </a:t>
            </a:r>
            <a:r>
              <a:rPr lang="ru-RU" sz="3300" b="1" dirty="0" err="1" smtClean="0">
                <a:hlinkClick r:id="rId6" tooltip="Анютины глазки"/>
              </a:rPr>
              <a:t>анютиныг</a:t>
            </a:r>
            <a:r>
              <a:rPr lang="ru-RU" sz="3300" b="1" dirty="0" smtClean="0">
                <a:hlinkClick r:id="rId6" tooltip="Анютины глазки"/>
              </a:rPr>
              <a:t> </a:t>
            </a:r>
            <a:r>
              <a:rPr lang="ru-RU" sz="3300" b="1" dirty="0" err="1" smtClean="0">
                <a:hlinkClick r:id="rId6" tooltip="Анютины глазки"/>
              </a:rPr>
              <a:t>лазки</a:t>
            </a:r>
            <a:r>
              <a:rPr lang="ru-RU" sz="3300" b="1" dirty="0"/>
              <a:t>, </a:t>
            </a:r>
            <a:r>
              <a:rPr lang="ru-RU" sz="3300" b="1" dirty="0">
                <a:hlinkClick r:id="rId7" tooltip="Лютик"/>
              </a:rPr>
              <a:t>лютики</a:t>
            </a:r>
            <a:r>
              <a:rPr lang="ru-RU" sz="3300" b="1" dirty="0"/>
              <a:t>, </a:t>
            </a:r>
            <a:endParaRPr lang="ru-RU" sz="3300" b="1" dirty="0" smtClean="0"/>
          </a:p>
          <a:p>
            <a:r>
              <a:rPr lang="ru-RU" sz="3300" b="1" dirty="0" smtClean="0">
                <a:hlinkClick r:id="rId8" tooltip="Маргаритки"/>
              </a:rPr>
              <a:t>маргаритки</a:t>
            </a:r>
            <a:r>
              <a:rPr lang="ru-RU" sz="3300" b="1" dirty="0"/>
              <a:t>, </a:t>
            </a:r>
            <a:r>
              <a:rPr lang="ru-RU" sz="3300" b="1" dirty="0">
                <a:hlinkClick r:id="rId9" tooltip="Тысячелистник"/>
              </a:rPr>
              <a:t>тысячелистник</a:t>
            </a:r>
            <a:r>
              <a:rPr lang="ru-RU" sz="3300" b="1" dirty="0"/>
              <a:t>, </a:t>
            </a:r>
            <a:r>
              <a:rPr lang="ru-RU" sz="3300" b="1" dirty="0">
                <a:hlinkClick r:id="rId10" tooltip="Клевер"/>
              </a:rPr>
              <a:t>клевер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Птица на </a:t>
            </a:r>
            <a:r>
              <a:rPr lang="ru-RU" sz="3300" b="1" dirty="0">
                <a:hlinkClick r:id="rId11" tooltip="Крыша"/>
              </a:rPr>
              <a:t>крышу</a:t>
            </a:r>
            <a:r>
              <a:rPr lang="ru-RU" sz="3300" b="1" dirty="0"/>
              <a:t> садится — к непогоде.</a:t>
            </a:r>
          </a:p>
          <a:p>
            <a:r>
              <a:rPr lang="ru-RU" sz="3300" b="1" dirty="0">
                <a:hlinkClick r:id="rId12" tooltip="Домашняя птица"/>
              </a:rPr>
              <a:t>Домашняя птица</a:t>
            </a:r>
            <a:r>
              <a:rPr lang="ru-RU" sz="3300" b="1" dirty="0"/>
              <a:t> прячет </a:t>
            </a:r>
            <a:r>
              <a:rPr lang="ru-RU" sz="3300" b="1" dirty="0">
                <a:hlinkClick r:id="rId13" tooltip="Голова"/>
              </a:rPr>
              <a:t>голову</a:t>
            </a:r>
            <a:r>
              <a:rPr lang="ru-RU" sz="3300" b="1" dirty="0"/>
              <a:t> под </a:t>
            </a:r>
            <a:r>
              <a:rPr lang="ru-RU" sz="3300" b="1" dirty="0">
                <a:hlinkClick r:id="rId14" tooltip="Птичье крыло"/>
              </a:rPr>
              <a:t>крыло</a:t>
            </a:r>
            <a:r>
              <a:rPr lang="ru-RU" sz="3300" b="1" dirty="0"/>
              <a:t> — к холоду.</a:t>
            </a:r>
          </a:p>
          <a:p>
            <a:r>
              <a:rPr lang="ru-RU" sz="3300" b="1" dirty="0"/>
              <a:t>Поздний </a:t>
            </a:r>
            <a:r>
              <a:rPr lang="ru-RU" sz="3300" b="1" dirty="0">
                <a:hlinkClick r:id="rId15" tooltip="Листопад"/>
              </a:rPr>
              <a:t>листопад</a:t>
            </a:r>
            <a:r>
              <a:rPr lang="ru-RU" sz="3300" b="1" dirty="0"/>
              <a:t> — к суровой и продолжительной </a:t>
            </a:r>
            <a:r>
              <a:rPr lang="ru-RU" sz="3300" b="1" dirty="0">
                <a:hlinkClick r:id="rId16" tooltip="Зима"/>
              </a:rPr>
              <a:t>зиме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Появились </a:t>
            </a:r>
            <a:r>
              <a:rPr lang="ru-RU" sz="3300" b="1" dirty="0">
                <a:hlinkClick r:id="rId17" tooltip="Комар"/>
              </a:rPr>
              <a:t>комары</a:t>
            </a:r>
            <a:r>
              <a:rPr lang="ru-RU" sz="3300" b="1" dirty="0"/>
              <a:t> поздней осенью — к мягкой зиме.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Приметы погоды зимой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dirty="0"/>
              <a:t>Ворона купается — к ненастью.</a:t>
            </a:r>
          </a:p>
          <a:p>
            <a:r>
              <a:rPr lang="ru-RU" sz="3500" b="1" dirty="0"/>
              <a:t>Воробьи кричат — к метели.</a:t>
            </a:r>
          </a:p>
          <a:p>
            <a:r>
              <a:rPr lang="ru-RU" sz="3500" b="1" dirty="0"/>
              <a:t>Ворона </a:t>
            </a:r>
            <a:r>
              <a:rPr lang="ru-RU" sz="3500" b="1" dirty="0">
                <a:hlinkClick r:id="rId2" tooltip="Клюв"/>
              </a:rPr>
              <a:t>клюв</a:t>
            </a:r>
            <a:r>
              <a:rPr lang="ru-RU" sz="3500" b="1" dirty="0"/>
              <a:t> под крыло прячет — к теплу.</a:t>
            </a:r>
          </a:p>
          <a:p>
            <a:r>
              <a:rPr lang="ru-RU" sz="3500" b="1" dirty="0"/>
              <a:t>Небо над </a:t>
            </a:r>
            <a:r>
              <a:rPr lang="ru-RU" sz="3500" b="1" dirty="0">
                <a:hlinkClick r:id="rId3" tooltip="Лес"/>
              </a:rPr>
              <a:t>лесом</a:t>
            </a:r>
            <a:r>
              <a:rPr lang="ru-RU" sz="3500" b="1" dirty="0"/>
              <a:t> </a:t>
            </a:r>
            <a:r>
              <a:rPr lang="ru-RU" sz="3500" b="1" dirty="0">
                <a:hlinkClick r:id="rId4" tooltip="Синий"/>
              </a:rPr>
              <a:t>посинеет</a:t>
            </a:r>
            <a:r>
              <a:rPr lang="ru-RU" sz="3500" b="1" dirty="0"/>
              <a:t> — к теплу.</a:t>
            </a:r>
          </a:p>
          <a:p>
            <a:r>
              <a:rPr lang="ru-RU" sz="3500" b="1" dirty="0"/>
              <a:t>Вечерние </a:t>
            </a:r>
            <a:r>
              <a:rPr lang="ru-RU" sz="3500" b="1" dirty="0">
                <a:hlinkClick r:id="rId5" tooltip="Заря"/>
              </a:rPr>
              <a:t>зори</a:t>
            </a:r>
            <a:r>
              <a:rPr lang="ru-RU" sz="3500" b="1" dirty="0"/>
              <a:t> быстро перегорают — к </a:t>
            </a:r>
            <a:r>
              <a:rPr lang="ru-RU" sz="3500" b="1" dirty="0">
                <a:hlinkClick r:id="rId6" tooltip="Оттепель"/>
              </a:rPr>
              <a:t>оттепели</a:t>
            </a:r>
            <a:r>
              <a:rPr lang="ru-RU" sz="3500" b="1" dirty="0"/>
              <a:t>.</a:t>
            </a:r>
          </a:p>
          <a:p>
            <a:r>
              <a:rPr lang="ru-RU" sz="3500" b="1" dirty="0">
                <a:hlinkClick r:id="rId7" tooltip="Деревья"/>
              </a:rPr>
              <a:t>Деревья</a:t>
            </a:r>
            <a:r>
              <a:rPr lang="ru-RU" sz="3500" b="1" dirty="0"/>
              <a:t> покрылись </a:t>
            </a:r>
            <a:r>
              <a:rPr lang="ru-RU" sz="3500" b="1" dirty="0">
                <a:hlinkClick r:id="rId8" tooltip="Иней"/>
              </a:rPr>
              <a:t>инеем</a:t>
            </a:r>
            <a:r>
              <a:rPr lang="ru-RU" sz="3500" b="1" dirty="0"/>
              <a:t> — к теплу.</a:t>
            </a:r>
          </a:p>
          <a:p>
            <a:r>
              <a:rPr lang="ru-RU" sz="3500" b="1" dirty="0"/>
              <a:t>Кошка греется около батареи - жди холода.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414340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Погода – это...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остояние атмосферы в данном месте в данное время.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Значки - &quot;Погода&quot; - вектор"/>
          <p:cNvPicPr>
            <a:picLocks noChangeAspect="1" noChangeArrowheads="1"/>
          </p:cNvPicPr>
          <p:nvPr/>
        </p:nvPicPr>
        <p:blipFill>
          <a:blip r:embed="rId2" cstate="print"/>
          <a:srcRect l="44538" t="37214" r="40336" b="42748"/>
          <a:stretch>
            <a:fillRect/>
          </a:stretch>
        </p:blipFill>
        <p:spPr bwMode="auto">
          <a:xfrm>
            <a:off x="5715008" y="3857628"/>
            <a:ext cx="3071834" cy="260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23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ночь сверкнули огоньки,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Зажгли лощину светлячки,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барометре упала ртуть,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ветер начинает дуть.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будто ближе дальний лес,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будто ниже свод небес,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земле прижаты облака,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режет уши песнь сверчка.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314096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Ей вторит резкий крик дрозда,</a:t>
            </a:r>
            <a:br>
              <a:rPr lang="ru-RU" sz="2000" dirty="0" smtClean="0"/>
            </a:br>
            <a:r>
              <a:rPr lang="ru-RU" sz="2000" dirty="0" smtClean="0"/>
              <a:t>Вода чиста, как никогда,</a:t>
            </a:r>
            <a:br>
              <a:rPr lang="ru-RU" sz="2000" dirty="0" smtClean="0"/>
            </a:br>
            <a:r>
              <a:rPr lang="ru-RU" sz="2000" dirty="0" smtClean="0"/>
              <a:t>Рыбешка занята игрой –</a:t>
            </a:r>
            <a:br>
              <a:rPr lang="ru-RU" sz="2000" dirty="0" smtClean="0"/>
            </a:br>
            <a:r>
              <a:rPr lang="ru-RU" sz="2000" dirty="0" smtClean="0"/>
              <a:t>Хватает мушек над водой.</a:t>
            </a:r>
            <a:br>
              <a:rPr lang="ru-RU" sz="2000" dirty="0" smtClean="0"/>
            </a:br>
            <a:r>
              <a:rPr lang="ru-RU" sz="2000" dirty="0" smtClean="0"/>
              <a:t>Из сети выглянул паук,</a:t>
            </a:r>
            <a:br>
              <a:rPr lang="ru-RU" sz="2000" dirty="0" smtClean="0"/>
            </a:br>
            <a:r>
              <a:rPr lang="ru-RU" sz="2000" dirty="0" smtClean="0"/>
              <a:t>Меня к дивану тянет вдруг,</a:t>
            </a:r>
            <a:br>
              <a:rPr lang="ru-RU" sz="2000" dirty="0" smtClean="0"/>
            </a:br>
            <a:r>
              <a:rPr lang="ru-RU" sz="2000" dirty="0" smtClean="0"/>
              <a:t>И пес мой бросил грызть мосол,</a:t>
            </a:r>
            <a:br>
              <a:rPr lang="ru-RU" sz="2000" dirty="0" smtClean="0"/>
            </a:br>
            <a:r>
              <a:rPr lang="ru-RU" sz="2000" dirty="0" smtClean="0"/>
              <a:t>Махнул хвостом, и спать пошел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Послушна ветру, пыль дорог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Свилась в крутящийся клубок.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скаты крыш садится дым,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Пастух предчувствием томим.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9168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Кусают злые мухи скот,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ниже ласточки полет,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Лягушка изменила цвет –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ней коричневый жакет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21297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жаба выползла в траву,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Свинья тревожится в хлеву.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Свежо, хотя июньский день,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Потрогай – влажен старый пень</a:t>
            </a:r>
            <a:r>
              <a:rPr lang="ru-RU" dirty="0" smtClean="0"/>
              <a:t>,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58112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Грачи спустились с вышины,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будто пулей сражены.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курослеп глаза закрыл,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старой Бетти нерв заныл,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Слегка потрескивает шкаф,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Пахнуло сыростью канав.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очага пригрелся кот,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Усы пушистой лапой трет,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060848"/>
            <a:ext cx="45365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Даль предзакатная бледна,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тучи прячется луна.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Да, быть дождю! Пора смириться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тем, что пикник не состоится.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Характеристики погоды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543692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Температура;</a:t>
            </a:r>
          </a:p>
          <a:p>
            <a:r>
              <a:rPr lang="ru-RU" sz="4000" b="1" dirty="0" smtClean="0"/>
              <a:t>Влажность;</a:t>
            </a:r>
          </a:p>
          <a:p>
            <a:r>
              <a:rPr lang="ru-RU" sz="4000" b="1" dirty="0" smtClean="0"/>
              <a:t>Облачность;</a:t>
            </a:r>
          </a:p>
          <a:p>
            <a:r>
              <a:rPr lang="ru-RU" sz="4000" b="1" dirty="0" smtClean="0"/>
              <a:t>Направление ветра;</a:t>
            </a:r>
          </a:p>
          <a:p>
            <a:r>
              <a:rPr lang="ru-RU" sz="4000" b="1" dirty="0" smtClean="0"/>
              <a:t>Скорость ветра;</a:t>
            </a:r>
          </a:p>
          <a:p>
            <a:r>
              <a:rPr lang="ru-RU" sz="4000" b="1" dirty="0" smtClean="0"/>
              <a:t>Количество осадков;</a:t>
            </a:r>
            <a:endParaRPr lang="ru-RU" sz="4000" b="1" dirty="0"/>
          </a:p>
        </p:txBody>
      </p:sp>
      <p:pic>
        <p:nvPicPr>
          <p:cNvPr id="16386" name="Picture 2" descr="http://im5-tub-ru.yandex.net/i?id=420011463-35-72&amp;n=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214554"/>
            <a:ext cx="1571636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Температура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900882" cy="1900237"/>
          </a:xfrm>
        </p:spPr>
        <p:txBody>
          <a:bodyPr>
            <a:normAutofit fontScale="85000" lnSpcReduction="10000"/>
          </a:bodyPr>
          <a:lstStyle/>
          <a:p>
            <a:r>
              <a:rPr lang="ru-RU" sz="4800" b="1" dirty="0"/>
              <a:t>с</a:t>
            </a:r>
            <a:r>
              <a:rPr lang="ru-RU" sz="4800" b="1" dirty="0" smtClean="0"/>
              <a:t>остояние воздуха,  определяющееся степенью нагрева или остывания.</a:t>
            </a:r>
          </a:p>
          <a:p>
            <a:endParaRPr lang="ru-RU" b="1" dirty="0"/>
          </a:p>
          <a:p>
            <a:pPr>
              <a:buNone/>
            </a:pPr>
            <a:endParaRPr lang="ru-RU" b="1" dirty="0"/>
          </a:p>
        </p:txBody>
      </p:sp>
      <p:pic>
        <p:nvPicPr>
          <p:cNvPr id="17412" name="Picture 4" descr="Изображение переходного слоя - 10.12.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86190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382</Words>
  <Application>Microsoft Office PowerPoint</Application>
  <PresentationFormat>Экран (4:3)</PresentationFormat>
  <Paragraphs>122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Погода. Климат.</vt:lpstr>
      <vt:lpstr>Слайд 2</vt:lpstr>
      <vt:lpstr>     Что такое погода? </vt:lpstr>
      <vt:lpstr>          Погода – это... состояние атмосферы в данном месте в данное время.</vt:lpstr>
      <vt:lpstr>Слайд 5</vt:lpstr>
      <vt:lpstr>Слайд 6</vt:lpstr>
      <vt:lpstr>Слайд 7</vt:lpstr>
      <vt:lpstr>Характеристики погоды</vt:lpstr>
      <vt:lpstr>Температура</vt:lpstr>
      <vt:lpstr>Последовательность нагрева воздуха</vt:lpstr>
      <vt:lpstr>Термометр - </vt:lpstr>
      <vt:lpstr>Количество осадков, влажность.</vt:lpstr>
      <vt:lpstr>Осадкомер - </vt:lpstr>
      <vt:lpstr>Гигрометр - это</vt:lpstr>
      <vt:lpstr>Облачность - это</vt:lpstr>
      <vt:lpstr>Безоблачное небо</vt:lpstr>
      <vt:lpstr>Переменная облачность</vt:lpstr>
      <vt:lpstr>Сплошная облачность </vt:lpstr>
      <vt:lpstr>Ветер – это движение воздуха  в горизонтальном направлении. </vt:lpstr>
      <vt:lpstr>Флюгер – это  </vt:lpstr>
      <vt:lpstr>Метеорологи - это</vt:lpstr>
      <vt:lpstr>Что такое климат?</vt:lpstr>
      <vt:lpstr>Климат - это</vt:lpstr>
      <vt:lpstr>Климат:</vt:lpstr>
      <vt:lpstr>Холодный климат</vt:lpstr>
      <vt:lpstr>Умеренный климат</vt:lpstr>
      <vt:lpstr>Жаркий климат</vt:lpstr>
      <vt:lpstr>Слайд 28</vt:lpstr>
      <vt:lpstr>Климатолог - это</vt:lpstr>
      <vt:lpstr>На что влияет климат?</vt:lpstr>
      <vt:lpstr>Слайд 31</vt:lpstr>
      <vt:lpstr>Приметы погоды летом</vt:lpstr>
      <vt:lpstr>Приметы погоды осенью</vt:lpstr>
      <vt:lpstr>Приметы погоды зимой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Погода. Климат.</dc:title>
  <dc:creator>Соломонова</dc:creator>
  <cp:lastModifiedBy>HOME</cp:lastModifiedBy>
  <cp:revision>21</cp:revision>
  <dcterms:created xsi:type="dcterms:W3CDTF">2012-12-10T16:08:15Z</dcterms:created>
  <dcterms:modified xsi:type="dcterms:W3CDTF">2015-02-13T16:12:08Z</dcterms:modified>
</cp:coreProperties>
</file>