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F2A1BABC-D9D5-4B89-B209-A6906C1CFFAD}">
          <p14:sldIdLst>
            <p14:sldId id="256"/>
            <p14:sldId id="257"/>
            <p14:sldId id="258"/>
            <p14:sldId id="260"/>
            <p14:sldId id="261"/>
            <p14:sldId id="262"/>
            <p14:sldId id="263"/>
            <p14:sldId id="264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 varScale="1">
        <p:scale>
          <a:sx n="104" d="100"/>
          <a:sy n="104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A4E4-C49F-4C0E-9E3A-A2527BA4F86E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0E0C-F925-4DED-8903-7DC2F361E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497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A4E4-C49F-4C0E-9E3A-A2527BA4F86E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0E0C-F925-4DED-8903-7DC2F361E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38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A4E4-C49F-4C0E-9E3A-A2527BA4F86E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0E0C-F925-4DED-8903-7DC2F361E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99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A4E4-C49F-4C0E-9E3A-A2527BA4F86E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0E0C-F925-4DED-8903-7DC2F361E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84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A4E4-C49F-4C0E-9E3A-A2527BA4F86E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0E0C-F925-4DED-8903-7DC2F361E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71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A4E4-C49F-4C0E-9E3A-A2527BA4F86E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0E0C-F925-4DED-8903-7DC2F361E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37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A4E4-C49F-4C0E-9E3A-A2527BA4F86E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0E0C-F925-4DED-8903-7DC2F361E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754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A4E4-C49F-4C0E-9E3A-A2527BA4F86E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0E0C-F925-4DED-8903-7DC2F361E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395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A4E4-C49F-4C0E-9E3A-A2527BA4F86E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0E0C-F925-4DED-8903-7DC2F361E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996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A4E4-C49F-4C0E-9E3A-A2527BA4F86E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0E0C-F925-4DED-8903-7DC2F361E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540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A4E4-C49F-4C0E-9E3A-A2527BA4F86E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40E0C-F925-4DED-8903-7DC2F361E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85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0A4E4-C49F-4C0E-9E3A-A2527BA4F86E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40E0C-F925-4DED-8903-7DC2F361E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94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Как осуществить цепочку превращений на основании положений теории электролитической диссоциации?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424936" cy="460851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Рассмотрим это на примере приведенной цепочки превращений</a:t>
            </a:r>
          </a:p>
          <a:p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Cu 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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CuO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 CuCl</a:t>
            </a:r>
            <a:r>
              <a:rPr lang="en-US" sz="36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2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 Cu(OH)</a:t>
            </a:r>
            <a:r>
              <a:rPr lang="en-US" sz="36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2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 Cu(NO</a:t>
            </a:r>
            <a:r>
              <a:rPr lang="en-US" sz="36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3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)</a:t>
            </a:r>
            <a:r>
              <a:rPr lang="en-US" sz="36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itchFamily="2" charset="2"/>
              </a:rPr>
              <a:t>2</a:t>
            </a:r>
            <a:endParaRPr lang="ru-RU" sz="3600" baseline="-25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2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Для этого необходимо выполнить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составить уравнения реакций в молекулярном виде</a:t>
            </a:r>
          </a:p>
          <a:p>
            <a:r>
              <a:rPr lang="ru-RU" dirty="0" smtClean="0"/>
              <a:t>Определить степень окисления элементов</a:t>
            </a:r>
          </a:p>
          <a:p>
            <a:r>
              <a:rPr lang="ru-RU" dirty="0" smtClean="0"/>
              <a:t>В реакциях, где изменилась степень окисления элементов, составить электронный баланс и определить окислитель, восстановитель</a:t>
            </a:r>
          </a:p>
          <a:p>
            <a:r>
              <a:rPr lang="ru-RU" dirty="0" smtClean="0"/>
              <a:t>В реакциях ионного обмена составить ионные уравнения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85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Составим молекулярные уравнения реакций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2Cu + 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</a:t>
            </a:r>
            <a:r>
              <a:rPr lang="en-US" sz="3600" dirty="0" smtClean="0">
                <a:sym typeface="Wingdings" pitchFamily="2" charset="2"/>
              </a:rPr>
              <a:t> 2CuO</a:t>
            </a:r>
          </a:p>
          <a:p>
            <a:r>
              <a:rPr lang="en-US" sz="3600" dirty="0" err="1" smtClean="0">
                <a:sym typeface="Wingdings" pitchFamily="2" charset="2"/>
              </a:rPr>
              <a:t>CuO</a:t>
            </a:r>
            <a:r>
              <a:rPr lang="en-US" sz="3600" dirty="0" smtClean="0">
                <a:sym typeface="Wingdings" pitchFamily="2" charset="2"/>
              </a:rPr>
              <a:t> + 2HCl  CuCl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 + H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</a:t>
            </a:r>
          </a:p>
          <a:p>
            <a:r>
              <a:rPr lang="en-US" sz="3600" dirty="0" smtClean="0">
                <a:sym typeface="Wingdings" pitchFamily="2" charset="2"/>
              </a:rPr>
              <a:t>CuCl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 + 2KOH  Cu(OH)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 +2HCl</a:t>
            </a:r>
          </a:p>
          <a:p>
            <a:r>
              <a:rPr lang="en-US" sz="3600" dirty="0" smtClean="0">
                <a:sym typeface="Wingdings" pitchFamily="2" charset="2"/>
              </a:rPr>
              <a:t>Cu(OH)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 + 2HNO</a:t>
            </a:r>
            <a:r>
              <a:rPr lang="en-US" sz="3600" baseline="-25000" dirty="0" smtClean="0">
                <a:sym typeface="Wingdings" pitchFamily="2" charset="2"/>
              </a:rPr>
              <a:t>3</a:t>
            </a:r>
            <a:r>
              <a:rPr lang="en-US" sz="3600" dirty="0" smtClean="0">
                <a:sym typeface="Wingdings" pitchFamily="2" charset="2"/>
              </a:rPr>
              <a:t>  Cu(NO3)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 + 2H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</a:t>
            </a:r>
            <a:endParaRPr lang="ru-RU" sz="3600" dirty="0" smtClean="0"/>
          </a:p>
          <a:p>
            <a:endParaRPr lang="en-US" sz="36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8048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Определим степень окисления элементов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2Cu</a:t>
            </a:r>
            <a:r>
              <a:rPr lang="ru-RU" sz="3600" baseline="30000" dirty="0" smtClean="0"/>
              <a:t>0</a:t>
            </a:r>
            <a:r>
              <a:rPr lang="en-US" sz="3600" dirty="0" smtClean="0"/>
              <a:t> + O</a:t>
            </a:r>
            <a:r>
              <a:rPr lang="en-US" sz="3600" baseline="-25000" dirty="0" smtClean="0"/>
              <a:t>2</a:t>
            </a:r>
            <a:r>
              <a:rPr lang="ru-RU" sz="3600" baseline="30000" dirty="0" smtClean="0"/>
              <a:t>0</a:t>
            </a:r>
            <a:r>
              <a:rPr lang="en-US" sz="3600" dirty="0" smtClean="0">
                <a:sym typeface="Wingdings" pitchFamily="2" charset="2"/>
              </a:rPr>
              <a:t> 2Cu</a:t>
            </a:r>
            <a:r>
              <a:rPr lang="ru-RU" sz="3600" baseline="30000" dirty="0" smtClean="0">
                <a:sym typeface="Wingdings" pitchFamily="2" charset="2"/>
              </a:rPr>
              <a:t>+2</a:t>
            </a:r>
            <a:r>
              <a:rPr lang="en-US" sz="3600" dirty="0" smtClean="0">
                <a:sym typeface="Wingdings" pitchFamily="2" charset="2"/>
              </a:rPr>
              <a:t>O</a:t>
            </a:r>
            <a:r>
              <a:rPr lang="ru-RU" sz="3600" baseline="30000" dirty="0" smtClean="0">
                <a:sym typeface="Wingdings" pitchFamily="2" charset="2"/>
              </a:rPr>
              <a:t>-2</a:t>
            </a:r>
            <a:endParaRPr lang="en-US" sz="3600" baseline="30000" dirty="0" smtClean="0">
              <a:sym typeface="Wingdings" pitchFamily="2" charset="2"/>
            </a:endParaRPr>
          </a:p>
          <a:p>
            <a:r>
              <a:rPr lang="en-US" sz="3600" dirty="0" smtClean="0">
                <a:sym typeface="Wingdings" pitchFamily="2" charset="2"/>
              </a:rPr>
              <a:t>Cu</a:t>
            </a:r>
            <a:r>
              <a:rPr lang="ru-RU" sz="3600" baseline="30000" dirty="0" smtClean="0">
                <a:sym typeface="Wingdings" pitchFamily="2" charset="2"/>
              </a:rPr>
              <a:t> +2 </a:t>
            </a:r>
            <a:r>
              <a:rPr lang="en-US" sz="3600" dirty="0" smtClean="0">
                <a:sym typeface="Wingdings" pitchFamily="2" charset="2"/>
              </a:rPr>
              <a:t>O</a:t>
            </a:r>
            <a:r>
              <a:rPr lang="ru-RU" sz="3600" baseline="30000" dirty="0" smtClean="0">
                <a:sym typeface="Wingdings" pitchFamily="2" charset="2"/>
              </a:rPr>
              <a:t>-2</a:t>
            </a:r>
            <a:r>
              <a:rPr lang="en-US" sz="3600" dirty="0" smtClean="0">
                <a:sym typeface="Wingdings" pitchFamily="2" charset="2"/>
              </a:rPr>
              <a:t> + 2H</a:t>
            </a:r>
            <a:r>
              <a:rPr lang="ru-RU" sz="3600" baseline="30000" dirty="0" smtClean="0">
                <a:sym typeface="Wingdings" pitchFamily="2" charset="2"/>
              </a:rPr>
              <a:t>+</a:t>
            </a:r>
            <a:r>
              <a:rPr lang="en-US" sz="3600" dirty="0" err="1" smtClean="0">
                <a:sym typeface="Wingdings" pitchFamily="2" charset="2"/>
              </a:rPr>
              <a:t>Cl</a:t>
            </a:r>
            <a:r>
              <a:rPr lang="ru-RU" sz="3600" baseline="30000" dirty="0" smtClean="0">
                <a:sym typeface="Wingdings" pitchFamily="2" charset="2"/>
              </a:rPr>
              <a:t>-</a:t>
            </a:r>
            <a:r>
              <a:rPr lang="en-US" sz="3600" baseline="30000" dirty="0" smtClean="0">
                <a:sym typeface="Wingdings" pitchFamily="2" charset="2"/>
              </a:rPr>
              <a:t> </a:t>
            </a:r>
            <a:r>
              <a:rPr lang="en-US" sz="3600" dirty="0" smtClean="0">
                <a:sym typeface="Wingdings" pitchFamily="2" charset="2"/>
              </a:rPr>
              <a:t> Cu</a:t>
            </a:r>
            <a:r>
              <a:rPr lang="ru-RU" sz="3600" baseline="30000" dirty="0" smtClean="0">
                <a:sym typeface="Wingdings" pitchFamily="2" charset="2"/>
              </a:rPr>
              <a:t>+2</a:t>
            </a:r>
            <a:r>
              <a:rPr lang="en-US" sz="3600" dirty="0" smtClean="0">
                <a:sym typeface="Wingdings" pitchFamily="2" charset="2"/>
              </a:rPr>
              <a:t>Cl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ru-RU" sz="3600" baseline="30000" dirty="0" smtClean="0">
                <a:sym typeface="Wingdings" pitchFamily="2" charset="2"/>
              </a:rPr>
              <a:t>-1</a:t>
            </a:r>
            <a:r>
              <a:rPr lang="en-US" sz="3600" dirty="0" smtClean="0">
                <a:sym typeface="Wingdings" pitchFamily="2" charset="2"/>
              </a:rPr>
              <a:t> + H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ru-RU" sz="3600" baseline="30000" dirty="0" smtClean="0">
                <a:sym typeface="Wingdings" pitchFamily="2" charset="2"/>
              </a:rPr>
              <a:t>+1</a:t>
            </a:r>
            <a:r>
              <a:rPr lang="en-US" sz="3600" dirty="0" smtClean="0">
                <a:sym typeface="Wingdings" pitchFamily="2" charset="2"/>
              </a:rPr>
              <a:t>O</a:t>
            </a:r>
            <a:r>
              <a:rPr lang="ru-RU" sz="3600" baseline="30000" dirty="0" smtClean="0">
                <a:sym typeface="Wingdings" pitchFamily="2" charset="2"/>
              </a:rPr>
              <a:t>-2</a:t>
            </a:r>
            <a:endParaRPr lang="en-US" sz="3600" baseline="30000" dirty="0" smtClean="0">
              <a:sym typeface="Wingdings" pitchFamily="2" charset="2"/>
            </a:endParaRPr>
          </a:p>
          <a:p>
            <a:r>
              <a:rPr lang="en-US" sz="3600" dirty="0" smtClean="0">
                <a:sym typeface="Wingdings" pitchFamily="2" charset="2"/>
              </a:rPr>
              <a:t>Cu</a:t>
            </a:r>
            <a:r>
              <a:rPr lang="ru-RU" sz="3600" baseline="30000" dirty="0" smtClean="0">
                <a:sym typeface="Wingdings" pitchFamily="2" charset="2"/>
              </a:rPr>
              <a:t> +2</a:t>
            </a:r>
            <a:r>
              <a:rPr lang="en-US" sz="3600" dirty="0" smtClean="0">
                <a:sym typeface="Wingdings" pitchFamily="2" charset="2"/>
              </a:rPr>
              <a:t>Cl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ru-RU" sz="3600" baseline="30000" dirty="0" smtClean="0">
                <a:sym typeface="Wingdings" pitchFamily="2" charset="2"/>
              </a:rPr>
              <a:t>-</a:t>
            </a:r>
            <a:r>
              <a:rPr lang="en-US" sz="3600" dirty="0" smtClean="0">
                <a:sym typeface="Wingdings" pitchFamily="2" charset="2"/>
              </a:rPr>
              <a:t> + 2K</a:t>
            </a:r>
            <a:r>
              <a:rPr lang="ru-RU" sz="3600" baseline="30000" dirty="0" smtClean="0">
                <a:sym typeface="Wingdings" pitchFamily="2" charset="2"/>
              </a:rPr>
              <a:t> +</a:t>
            </a:r>
            <a:r>
              <a:rPr lang="en-US" sz="3600" dirty="0" smtClean="0">
                <a:sym typeface="Wingdings" pitchFamily="2" charset="2"/>
              </a:rPr>
              <a:t>O</a:t>
            </a:r>
            <a:r>
              <a:rPr lang="ru-RU" sz="3600" baseline="30000" dirty="0" smtClean="0">
                <a:sym typeface="Wingdings" pitchFamily="2" charset="2"/>
              </a:rPr>
              <a:t>-2</a:t>
            </a:r>
            <a:r>
              <a:rPr lang="en-US" sz="3600" dirty="0" smtClean="0">
                <a:sym typeface="Wingdings" pitchFamily="2" charset="2"/>
              </a:rPr>
              <a:t>H</a:t>
            </a:r>
            <a:r>
              <a:rPr lang="ru-RU" sz="3600" baseline="30000" dirty="0" smtClean="0">
                <a:sym typeface="Wingdings" pitchFamily="2" charset="2"/>
              </a:rPr>
              <a:t>+</a:t>
            </a:r>
            <a:r>
              <a:rPr lang="en-US" sz="3600" dirty="0" smtClean="0">
                <a:sym typeface="Wingdings" pitchFamily="2" charset="2"/>
              </a:rPr>
              <a:t>  Cu</a:t>
            </a:r>
            <a:r>
              <a:rPr lang="ru-RU" sz="3600" baseline="30000" dirty="0" smtClean="0">
                <a:sym typeface="Wingdings" pitchFamily="2" charset="2"/>
              </a:rPr>
              <a:t> +2</a:t>
            </a:r>
            <a:r>
              <a:rPr lang="en-US" sz="3600" dirty="0" smtClean="0">
                <a:sym typeface="Wingdings" pitchFamily="2" charset="2"/>
              </a:rPr>
              <a:t>(OH)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 +2H</a:t>
            </a:r>
            <a:r>
              <a:rPr lang="ru-RU" sz="3600" baseline="30000" dirty="0" smtClean="0">
                <a:sym typeface="Wingdings" pitchFamily="2" charset="2"/>
              </a:rPr>
              <a:t>+</a:t>
            </a:r>
            <a:r>
              <a:rPr lang="en-US" sz="3600" dirty="0" err="1" smtClean="0">
                <a:sym typeface="Wingdings" pitchFamily="2" charset="2"/>
              </a:rPr>
              <a:t>Cl</a:t>
            </a:r>
            <a:r>
              <a:rPr lang="ru-RU" sz="3600" baseline="30000" dirty="0" smtClean="0">
                <a:sym typeface="Wingdings" pitchFamily="2" charset="2"/>
              </a:rPr>
              <a:t>-</a:t>
            </a:r>
            <a:endParaRPr lang="en-US" sz="3600" baseline="30000" dirty="0" smtClean="0">
              <a:sym typeface="Wingdings" pitchFamily="2" charset="2"/>
            </a:endParaRPr>
          </a:p>
          <a:p>
            <a:r>
              <a:rPr lang="en-US" sz="3600" dirty="0" smtClean="0">
                <a:sym typeface="Wingdings" pitchFamily="2" charset="2"/>
              </a:rPr>
              <a:t>Cu</a:t>
            </a:r>
            <a:r>
              <a:rPr lang="ru-RU" sz="3600" baseline="30000" dirty="0" smtClean="0">
                <a:sym typeface="Wingdings" pitchFamily="2" charset="2"/>
              </a:rPr>
              <a:t> +2</a:t>
            </a:r>
            <a:r>
              <a:rPr lang="en-US" sz="3600" dirty="0" smtClean="0">
                <a:sym typeface="Wingdings" pitchFamily="2" charset="2"/>
              </a:rPr>
              <a:t>(OH)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 + 2H</a:t>
            </a:r>
            <a:r>
              <a:rPr lang="ru-RU" sz="3600" baseline="30000" dirty="0" smtClean="0">
                <a:sym typeface="Wingdings" pitchFamily="2" charset="2"/>
              </a:rPr>
              <a:t>+</a:t>
            </a:r>
            <a:r>
              <a:rPr lang="en-US" sz="3600" dirty="0" smtClean="0">
                <a:sym typeface="Wingdings" pitchFamily="2" charset="2"/>
              </a:rPr>
              <a:t>NO</a:t>
            </a:r>
            <a:r>
              <a:rPr lang="en-US" sz="3600" baseline="-25000" dirty="0" smtClean="0">
                <a:sym typeface="Wingdings" pitchFamily="2" charset="2"/>
              </a:rPr>
              <a:t>3</a:t>
            </a:r>
            <a:r>
              <a:rPr lang="en-US" sz="3600" dirty="0" smtClean="0">
                <a:sym typeface="Wingdings" pitchFamily="2" charset="2"/>
              </a:rPr>
              <a:t>  Cu</a:t>
            </a:r>
            <a:r>
              <a:rPr lang="ru-RU" sz="3600" baseline="30000" dirty="0" smtClean="0">
                <a:sym typeface="Wingdings" pitchFamily="2" charset="2"/>
              </a:rPr>
              <a:t> +</a:t>
            </a:r>
            <a:r>
              <a:rPr lang="en-US" sz="3600" dirty="0" smtClean="0">
                <a:sym typeface="Wingdings" pitchFamily="2" charset="2"/>
              </a:rPr>
              <a:t>(NO</a:t>
            </a:r>
            <a:r>
              <a:rPr lang="en-US" sz="3600" baseline="-25000" dirty="0" smtClean="0">
                <a:sym typeface="Wingdings" pitchFamily="2" charset="2"/>
              </a:rPr>
              <a:t>3</a:t>
            </a:r>
            <a:r>
              <a:rPr lang="en-US" sz="3600" dirty="0" smtClean="0">
                <a:sym typeface="Wingdings" pitchFamily="2" charset="2"/>
              </a:rPr>
              <a:t>)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 + 2H</a:t>
            </a:r>
            <a:r>
              <a:rPr lang="ru-RU" sz="3600" baseline="30000" dirty="0" smtClean="0">
                <a:sym typeface="Wingdings" pitchFamily="2" charset="2"/>
              </a:rPr>
              <a:t>+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O</a:t>
            </a:r>
            <a:r>
              <a:rPr lang="ru-RU" sz="3600" baseline="30000" dirty="0" smtClean="0">
                <a:sym typeface="Wingdings" pitchFamily="2" charset="2"/>
              </a:rPr>
              <a:t>-2</a:t>
            </a:r>
            <a:endParaRPr lang="en-US" sz="3600" baseline="30000" dirty="0" smtClean="0">
              <a:sym typeface="Wingdings" pitchFamily="2" charset="2"/>
            </a:endParaRPr>
          </a:p>
          <a:p>
            <a:endParaRPr lang="ru-RU" sz="3600" dirty="0" smtClean="0"/>
          </a:p>
          <a:p>
            <a:endParaRPr lang="en-US" sz="36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4940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С</a:t>
            </a:r>
            <a:r>
              <a:rPr lang="ru-RU" sz="3200" dirty="0" smtClean="0">
                <a:solidFill>
                  <a:srgbClr val="C00000"/>
                </a:solidFill>
              </a:rPr>
              <a:t>тепень окисления элементов изменилась только в первой реакции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2Cu</a:t>
            </a:r>
            <a:r>
              <a:rPr lang="ru-RU" sz="4000" baseline="30000" dirty="0" smtClean="0"/>
              <a:t>0</a:t>
            </a:r>
            <a:r>
              <a:rPr lang="en-US" sz="4000" dirty="0" smtClean="0"/>
              <a:t> + O</a:t>
            </a:r>
            <a:r>
              <a:rPr lang="en-US" sz="4000" baseline="-25000" dirty="0" smtClean="0"/>
              <a:t>2</a:t>
            </a:r>
            <a:r>
              <a:rPr lang="ru-RU" sz="4000" baseline="30000" dirty="0" smtClean="0"/>
              <a:t>0</a:t>
            </a:r>
            <a:r>
              <a:rPr lang="en-US" sz="4000" dirty="0" smtClean="0">
                <a:sym typeface="Wingdings" pitchFamily="2" charset="2"/>
              </a:rPr>
              <a:t> 2Cu</a:t>
            </a:r>
            <a:r>
              <a:rPr lang="ru-RU" sz="4000" baseline="30000" dirty="0" smtClean="0">
                <a:sym typeface="Wingdings" pitchFamily="2" charset="2"/>
              </a:rPr>
              <a:t>+2</a:t>
            </a:r>
            <a:r>
              <a:rPr lang="en-US" sz="4000" dirty="0" smtClean="0">
                <a:sym typeface="Wingdings" pitchFamily="2" charset="2"/>
              </a:rPr>
              <a:t>O</a:t>
            </a:r>
            <a:r>
              <a:rPr lang="ru-RU" sz="4000" baseline="30000" dirty="0" smtClean="0">
                <a:sym typeface="Wingdings" pitchFamily="2" charset="2"/>
              </a:rPr>
              <a:t>-2</a:t>
            </a:r>
          </a:p>
          <a:p>
            <a:r>
              <a:rPr lang="ru-RU" dirty="0" smtClean="0"/>
              <a:t>Определим переход электронов</a:t>
            </a:r>
          </a:p>
          <a:p>
            <a:r>
              <a:rPr lang="ru-RU" dirty="0" smtClean="0"/>
              <a:t>Найдем восстановитель</a:t>
            </a:r>
          </a:p>
          <a:p>
            <a:r>
              <a:rPr lang="ru-RU" dirty="0" smtClean="0"/>
              <a:t>Найдем окислитель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9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ru-RU" sz="3200" baseline="30000" dirty="0" smtClean="0">
                <a:solidFill>
                  <a:srgbClr val="C00000"/>
                </a:solidFill>
                <a:sym typeface="Wingdings" pitchFamily="2" charset="2"/>
              </a:rPr>
              <a:t/>
            </a:r>
            <a:br>
              <a:rPr lang="ru-RU" sz="3200" baseline="30000" dirty="0" smtClean="0">
                <a:solidFill>
                  <a:srgbClr val="C00000"/>
                </a:solidFill>
                <a:sym typeface="Wingdings" pitchFamily="2" charset="2"/>
              </a:rPr>
            </a:br>
            <a:r>
              <a:rPr lang="ru-RU" baseline="30000" dirty="0" smtClean="0">
                <a:solidFill>
                  <a:srgbClr val="C00000"/>
                </a:solidFill>
                <a:sym typeface="Wingdings" pitchFamily="2" charset="2"/>
              </a:rPr>
              <a:t>Оформляем </a:t>
            </a:r>
            <a:r>
              <a:rPr lang="ru-RU" baseline="30000" dirty="0" err="1" smtClean="0">
                <a:solidFill>
                  <a:srgbClr val="C00000"/>
                </a:solidFill>
                <a:sym typeface="Wingdings" pitchFamily="2" charset="2"/>
              </a:rPr>
              <a:t>окислительно</a:t>
            </a:r>
            <a:r>
              <a:rPr lang="ru-RU" baseline="30000" dirty="0" smtClean="0">
                <a:solidFill>
                  <a:srgbClr val="C00000"/>
                </a:solidFill>
                <a:sym typeface="Wingdings" pitchFamily="2" charset="2"/>
              </a:rPr>
              <a:t>-восстановительную реакцию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en-US" dirty="0" smtClean="0"/>
              <a:t>2Cu</a:t>
            </a:r>
            <a:r>
              <a:rPr lang="ru-RU" baseline="30000" dirty="0" smtClean="0"/>
              <a:t>0</a:t>
            </a:r>
            <a:r>
              <a:rPr lang="en-US" dirty="0" smtClean="0"/>
              <a:t> + O</a:t>
            </a:r>
            <a:r>
              <a:rPr lang="en-US" baseline="-25000" dirty="0" smtClean="0"/>
              <a:t>2</a:t>
            </a:r>
            <a:r>
              <a:rPr lang="ru-RU" baseline="30000" dirty="0" smtClean="0"/>
              <a:t>0</a:t>
            </a:r>
            <a:r>
              <a:rPr lang="en-US" dirty="0" smtClean="0">
                <a:sym typeface="Wingdings" pitchFamily="2" charset="2"/>
              </a:rPr>
              <a:t> 2Cu</a:t>
            </a:r>
            <a:r>
              <a:rPr lang="ru-RU" baseline="30000" dirty="0" smtClean="0">
                <a:sym typeface="Wingdings" pitchFamily="2" charset="2"/>
              </a:rPr>
              <a:t>+2</a:t>
            </a:r>
            <a:r>
              <a:rPr lang="en-US" dirty="0" smtClean="0">
                <a:sym typeface="Wingdings" pitchFamily="2" charset="2"/>
              </a:rPr>
              <a:t>O</a:t>
            </a:r>
            <a:r>
              <a:rPr lang="ru-RU" baseline="30000" dirty="0" smtClean="0">
                <a:sym typeface="Wingdings" pitchFamily="2" charset="2"/>
              </a:rPr>
              <a:t>-2</a:t>
            </a:r>
            <a:endParaRPr lang="en-US" baseline="30000" dirty="0" smtClean="0">
              <a:sym typeface="Wingdings" pitchFamily="2" charset="2"/>
            </a:endParaRPr>
          </a:p>
          <a:p>
            <a:r>
              <a:rPr lang="en-US" dirty="0" smtClean="0"/>
              <a:t>Cu</a:t>
            </a:r>
            <a:r>
              <a:rPr lang="ru-RU" baseline="30000" dirty="0" smtClean="0"/>
              <a:t>0</a:t>
            </a:r>
            <a:r>
              <a:rPr lang="en-US" dirty="0" smtClean="0"/>
              <a:t> – 2e </a:t>
            </a:r>
            <a:r>
              <a:rPr lang="en-US" dirty="0" smtClean="0">
                <a:sym typeface="Wingdings" pitchFamily="2" charset="2"/>
              </a:rPr>
              <a:t>Cu</a:t>
            </a:r>
            <a:r>
              <a:rPr lang="ru-RU" baseline="30000" dirty="0" smtClean="0">
                <a:sym typeface="Wingdings" pitchFamily="2" charset="2"/>
              </a:rPr>
              <a:t>+2</a:t>
            </a:r>
            <a:r>
              <a:rPr lang="en-US" baseline="30000" dirty="0" smtClean="0">
                <a:sym typeface="Wingdings" pitchFamily="2" charset="2"/>
              </a:rPr>
              <a:t> </a:t>
            </a:r>
            <a:r>
              <a:rPr lang="ru-RU" baseline="30000" dirty="0" smtClean="0">
                <a:sym typeface="Wingdings" pitchFamily="2" charset="2"/>
              </a:rPr>
              <a:t>   </a:t>
            </a:r>
            <a:r>
              <a:rPr lang="en-US" baseline="30000" dirty="0" smtClean="0">
                <a:sym typeface="Wingdings" pitchFamily="2" charset="2"/>
              </a:rPr>
              <a:t> </a:t>
            </a:r>
          </a:p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ru-RU" baseline="30000" dirty="0" smtClean="0"/>
              <a:t>0</a:t>
            </a:r>
            <a:r>
              <a:rPr lang="en-US" baseline="30000" dirty="0" smtClean="0"/>
              <a:t> </a:t>
            </a:r>
            <a:r>
              <a:rPr lang="en-US" dirty="0" smtClean="0"/>
              <a:t>+ </a:t>
            </a:r>
            <a:r>
              <a:rPr lang="en-US" dirty="0"/>
              <a:t>4e </a:t>
            </a:r>
            <a:r>
              <a:rPr lang="en-US" dirty="0" smtClean="0">
                <a:sym typeface="Wingdings" pitchFamily="2" charset="2"/>
              </a:rPr>
              <a:t>2O</a:t>
            </a:r>
            <a:r>
              <a:rPr lang="ru-RU" baseline="30000" dirty="0" smtClean="0">
                <a:sym typeface="Wingdings" pitchFamily="2" charset="2"/>
              </a:rPr>
              <a:t>-2</a:t>
            </a:r>
            <a:endParaRPr lang="en-US" baseline="30000" dirty="0" smtClean="0">
              <a:sym typeface="Wingdings" pitchFamily="2" charset="2"/>
            </a:endParaRPr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1532812" y="1844824"/>
            <a:ext cx="720080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2852936"/>
            <a:ext cx="45719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07904" y="2996952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4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139952" y="2852936"/>
            <a:ext cx="45719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83968" y="2704564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2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261112" y="3356992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1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84301" y="1412776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4e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73804" y="3327059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-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031700" y="2722860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-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826601" y="1331476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-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11560" y="4437112"/>
            <a:ext cx="64807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Cu</a:t>
            </a:r>
            <a:r>
              <a:rPr lang="ru-RU" sz="3200" baseline="30000" dirty="0"/>
              <a:t>0</a:t>
            </a:r>
            <a:r>
              <a:rPr lang="en-US" sz="3200" dirty="0"/>
              <a:t> </a:t>
            </a:r>
            <a:r>
              <a:rPr lang="ru-RU" sz="3200" dirty="0"/>
              <a:t>– восстановитель</a:t>
            </a:r>
          </a:p>
          <a:p>
            <a:r>
              <a:rPr lang="en-US" sz="3200" dirty="0"/>
              <a:t>O</a:t>
            </a:r>
            <a:r>
              <a:rPr lang="en-US" sz="3200" baseline="-25000" dirty="0"/>
              <a:t>2</a:t>
            </a:r>
            <a:r>
              <a:rPr lang="ru-RU" sz="3200" baseline="30000" dirty="0"/>
              <a:t>0</a:t>
            </a:r>
            <a:r>
              <a:rPr lang="en-US" sz="3200" dirty="0"/>
              <a:t> </a:t>
            </a:r>
            <a:r>
              <a:rPr lang="ru-RU" sz="3200" dirty="0"/>
              <a:t>– окислитель</a:t>
            </a:r>
            <a:endParaRPr lang="ru-RU" sz="3200" baseline="300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1869188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7" grpId="0" animBg="1"/>
      <p:bldP spid="8" grpId="0"/>
      <p:bldP spid="10" grpId="0" animBg="1"/>
      <p:bldP spid="11" grpId="0"/>
      <p:bldP spid="12" grpId="0"/>
      <p:bldP spid="9" grpId="0"/>
      <p:bldP spid="13" grpId="0"/>
      <p:bldP spid="16" grpId="0"/>
      <p:bldP spid="17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Составляем полные ионные уравнения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en-US" dirty="0" err="1" smtClean="0">
                <a:sym typeface="Wingdings" pitchFamily="2" charset="2"/>
              </a:rPr>
              <a:t>CuO</a:t>
            </a:r>
            <a:r>
              <a:rPr lang="ru-RU" dirty="0" smtClean="0">
                <a:sym typeface="Wingdings" pitchFamily="2" charset="2"/>
              </a:rPr>
              <a:t> + 2</a:t>
            </a:r>
            <a:r>
              <a:rPr lang="en-US" dirty="0" smtClean="0">
                <a:sym typeface="Wingdings" pitchFamily="2" charset="2"/>
              </a:rPr>
              <a:t>H</a:t>
            </a:r>
            <a:r>
              <a:rPr lang="ru-RU" baseline="30000" dirty="0" smtClean="0">
                <a:sym typeface="Wingdings" pitchFamily="2" charset="2"/>
              </a:rPr>
              <a:t>+ </a:t>
            </a:r>
            <a:r>
              <a:rPr lang="ru-RU" baseline="-25000" dirty="0" smtClean="0">
                <a:sym typeface="Wingdings" pitchFamily="2" charset="2"/>
              </a:rPr>
              <a:t> </a:t>
            </a:r>
            <a:r>
              <a:rPr lang="ru-RU" dirty="0" smtClean="0">
                <a:sym typeface="Wingdings" pitchFamily="2" charset="2"/>
              </a:rPr>
              <a:t>+ 2С</a:t>
            </a:r>
            <a:r>
              <a:rPr lang="en-US" dirty="0" smtClean="0">
                <a:sym typeface="Wingdings" pitchFamily="2" charset="2"/>
              </a:rPr>
              <a:t>l</a:t>
            </a:r>
            <a:r>
              <a:rPr lang="ru-RU" baseline="30000" dirty="0" smtClean="0">
                <a:sym typeface="Wingdings" pitchFamily="2" charset="2"/>
              </a:rPr>
              <a:t> -</a:t>
            </a:r>
            <a:r>
              <a:rPr lang="en-US" dirty="0" smtClean="0">
                <a:sym typeface="Wingdings" pitchFamily="2" charset="2"/>
              </a:rPr>
              <a:t>  Cu</a:t>
            </a:r>
            <a:r>
              <a:rPr lang="ru-RU" baseline="30000" dirty="0" smtClean="0">
                <a:sym typeface="Wingdings" pitchFamily="2" charset="2"/>
              </a:rPr>
              <a:t>+2</a:t>
            </a:r>
            <a:r>
              <a:rPr lang="en-US" dirty="0" smtClean="0">
                <a:sym typeface="Wingdings" pitchFamily="2" charset="2"/>
              </a:rPr>
              <a:t> + 2Cl</a:t>
            </a:r>
            <a:r>
              <a:rPr lang="ru-RU" baseline="30000" dirty="0" smtClean="0">
                <a:sym typeface="Wingdings" pitchFamily="2" charset="2"/>
              </a:rPr>
              <a:t> -</a:t>
            </a:r>
            <a:r>
              <a:rPr lang="en-US" dirty="0" smtClean="0">
                <a:sym typeface="Wingdings" pitchFamily="2" charset="2"/>
              </a:rPr>
              <a:t> + 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O</a:t>
            </a:r>
          </a:p>
          <a:p>
            <a:r>
              <a:rPr lang="en-US" dirty="0" smtClean="0">
                <a:sym typeface="Wingdings" pitchFamily="2" charset="2"/>
              </a:rPr>
              <a:t>Cu</a:t>
            </a:r>
            <a:r>
              <a:rPr lang="ru-RU" baseline="30000" dirty="0" smtClean="0">
                <a:sym typeface="Wingdings" pitchFamily="2" charset="2"/>
              </a:rPr>
              <a:t>+2</a:t>
            </a:r>
            <a:r>
              <a:rPr lang="en-US" baseline="30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+ 2Cl</a:t>
            </a:r>
            <a:r>
              <a:rPr lang="ru-RU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 + 2K</a:t>
            </a:r>
            <a:r>
              <a:rPr lang="ru-RU" baseline="30000" dirty="0" smtClean="0">
                <a:sym typeface="Wingdings" pitchFamily="2" charset="2"/>
              </a:rPr>
              <a:t> +</a:t>
            </a:r>
            <a:r>
              <a:rPr lang="en-US" dirty="0" smtClean="0">
                <a:sym typeface="Wingdings" pitchFamily="2" charset="2"/>
              </a:rPr>
              <a:t> + 2OH</a:t>
            </a:r>
            <a:r>
              <a:rPr lang="ru-RU" baseline="30000" dirty="0" smtClean="0">
                <a:sym typeface="Wingdings" pitchFamily="2" charset="2"/>
              </a:rPr>
              <a:t> -</a:t>
            </a:r>
            <a:r>
              <a:rPr lang="en-US" dirty="0" smtClean="0">
                <a:sym typeface="Wingdings" pitchFamily="2" charset="2"/>
              </a:rPr>
              <a:t> Cu(OH)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+ 2K</a:t>
            </a:r>
            <a:r>
              <a:rPr lang="ru-RU" baseline="30000" dirty="0" smtClean="0">
                <a:sym typeface="Wingdings" pitchFamily="2" charset="2"/>
              </a:rPr>
              <a:t> +</a:t>
            </a:r>
            <a:r>
              <a:rPr lang="en-US" dirty="0" smtClean="0">
                <a:sym typeface="Wingdings" pitchFamily="2" charset="2"/>
              </a:rPr>
              <a:t> + 2Cl</a:t>
            </a:r>
            <a:r>
              <a:rPr lang="ru-RU" baseline="30000" dirty="0" smtClean="0">
                <a:sym typeface="Wingdings" pitchFamily="2" charset="2"/>
              </a:rPr>
              <a:t> –</a:t>
            </a:r>
            <a:r>
              <a:rPr lang="en-US" baseline="-25000" dirty="0" smtClean="0">
                <a:sym typeface="Wingdings" pitchFamily="2" charset="2"/>
              </a:rPr>
              <a:t> </a:t>
            </a:r>
          </a:p>
          <a:p>
            <a:r>
              <a:rPr lang="en-US" dirty="0" smtClean="0">
                <a:sym typeface="Wingdings" pitchFamily="2" charset="2"/>
              </a:rPr>
              <a:t>Cu(OH)</a:t>
            </a:r>
            <a:r>
              <a:rPr lang="en-US" baseline="-25000" dirty="0" smtClean="0">
                <a:sym typeface="Wingdings" pitchFamily="2" charset="2"/>
              </a:rPr>
              <a:t>2 </a:t>
            </a:r>
            <a:r>
              <a:rPr lang="en-US" dirty="0" smtClean="0">
                <a:sym typeface="Wingdings" pitchFamily="2" charset="2"/>
              </a:rPr>
              <a:t>+ 2H</a:t>
            </a:r>
            <a:r>
              <a:rPr lang="ru-RU" baseline="30000" dirty="0" smtClean="0">
                <a:sym typeface="Wingdings" pitchFamily="2" charset="2"/>
              </a:rPr>
              <a:t> +</a:t>
            </a:r>
            <a:r>
              <a:rPr lang="en-US" dirty="0" smtClean="0">
                <a:sym typeface="Wingdings" pitchFamily="2" charset="2"/>
              </a:rPr>
              <a:t> + 2NO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ru-RU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 Cu</a:t>
            </a:r>
            <a:r>
              <a:rPr lang="ru-RU" baseline="30000" dirty="0" smtClean="0">
                <a:sym typeface="Wingdings" pitchFamily="2" charset="2"/>
              </a:rPr>
              <a:t>+2</a:t>
            </a:r>
            <a:r>
              <a:rPr lang="en-US" dirty="0" smtClean="0">
                <a:sym typeface="Wingdings" pitchFamily="2" charset="2"/>
              </a:rPr>
              <a:t> + 2NO</a:t>
            </a:r>
            <a:r>
              <a:rPr lang="en-US" baseline="-25000" dirty="0" smtClean="0">
                <a:sym typeface="Wingdings" pitchFamily="2" charset="2"/>
              </a:rPr>
              <a:t>3</a:t>
            </a:r>
            <a:r>
              <a:rPr lang="ru-RU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 + 2H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603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Составляем краткие ионные уравнения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ym typeface="Wingdings" pitchFamily="2" charset="2"/>
              </a:rPr>
              <a:t>CuO</a:t>
            </a:r>
            <a:r>
              <a:rPr lang="ru-RU" dirty="0" smtClean="0">
                <a:sym typeface="Wingdings" pitchFamily="2" charset="2"/>
              </a:rPr>
              <a:t> + 2</a:t>
            </a:r>
            <a:r>
              <a:rPr lang="en-US" dirty="0" smtClean="0">
                <a:sym typeface="Wingdings" pitchFamily="2" charset="2"/>
              </a:rPr>
              <a:t>H</a:t>
            </a:r>
            <a:r>
              <a:rPr lang="ru-RU" baseline="30000" dirty="0" smtClean="0">
                <a:sym typeface="Wingdings" pitchFamily="2" charset="2"/>
              </a:rPr>
              <a:t>+ </a:t>
            </a:r>
            <a:r>
              <a:rPr lang="ru-RU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Cu</a:t>
            </a:r>
            <a:r>
              <a:rPr lang="ru-RU" baseline="30000" dirty="0" smtClean="0">
                <a:sym typeface="Wingdings" pitchFamily="2" charset="2"/>
              </a:rPr>
              <a:t>+2</a:t>
            </a:r>
            <a:r>
              <a:rPr lang="en-US" dirty="0" smtClean="0">
                <a:sym typeface="Wingdings" pitchFamily="2" charset="2"/>
              </a:rPr>
              <a:t> + 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O</a:t>
            </a:r>
          </a:p>
          <a:p>
            <a:r>
              <a:rPr lang="en-US" dirty="0" smtClean="0">
                <a:sym typeface="Wingdings" pitchFamily="2" charset="2"/>
              </a:rPr>
              <a:t> Cu</a:t>
            </a:r>
            <a:r>
              <a:rPr lang="ru-RU" baseline="30000" dirty="0" smtClean="0">
                <a:sym typeface="Wingdings" pitchFamily="2" charset="2"/>
              </a:rPr>
              <a:t>+2</a:t>
            </a:r>
            <a:r>
              <a:rPr lang="en-US" baseline="30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+ 2OH</a:t>
            </a:r>
            <a:r>
              <a:rPr lang="ru-RU" baseline="30000" dirty="0" smtClean="0">
                <a:sym typeface="Wingdings" pitchFamily="2" charset="2"/>
              </a:rPr>
              <a:t> -</a:t>
            </a:r>
            <a:r>
              <a:rPr lang="en-US" dirty="0" smtClean="0">
                <a:sym typeface="Wingdings" pitchFamily="2" charset="2"/>
              </a:rPr>
              <a:t>  Cu(OH)2</a:t>
            </a:r>
          </a:p>
          <a:p>
            <a:r>
              <a:rPr lang="en-US" dirty="0" smtClean="0">
                <a:sym typeface="Wingdings" pitchFamily="2" charset="2"/>
              </a:rPr>
              <a:t> Cu(OH)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+ 2H</a:t>
            </a:r>
            <a:r>
              <a:rPr lang="en-US" baseline="30000" dirty="0" smtClean="0">
                <a:sym typeface="Wingdings" pitchFamily="2" charset="2"/>
              </a:rPr>
              <a:t>+ </a:t>
            </a:r>
            <a:r>
              <a:rPr lang="en-US" dirty="0" smtClean="0">
                <a:sym typeface="Wingdings" pitchFamily="2" charset="2"/>
              </a:rPr>
              <a:t> Cu</a:t>
            </a:r>
            <a:r>
              <a:rPr lang="ru-RU" baseline="30000" dirty="0" smtClean="0">
                <a:sym typeface="Wingdings" pitchFamily="2" charset="2"/>
              </a:rPr>
              <a:t>+2</a:t>
            </a:r>
            <a:r>
              <a:rPr lang="en-US" dirty="0" smtClean="0">
                <a:sym typeface="Wingdings" pitchFamily="2" charset="2"/>
              </a:rPr>
              <a:t> + 2H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O</a:t>
            </a:r>
          </a:p>
          <a:p>
            <a:endParaRPr lang="en-US" dirty="0" smtClean="0">
              <a:sym typeface="Wingdings" pitchFamily="2" charset="2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36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1684784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85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329</TotalTime>
  <Words>324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Как осуществить цепочку превращений на основании положений теории электролитической диссоциации?</vt:lpstr>
      <vt:lpstr>Для этого необходимо выполнить</vt:lpstr>
      <vt:lpstr>Составим молекулярные уравнения реакций</vt:lpstr>
      <vt:lpstr>Определим степень окисления элементов</vt:lpstr>
      <vt:lpstr>Степень окисления элементов изменилась только в первой реакции</vt:lpstr>
      <vt:lpstr> Оформляем окислительно-восстановительную реакцию</vt:lpstr>
      <vt:lpstr>Составляем полные ионные уравнения</vt:lpstr>
      <vt:lpstr>Составляем краткие ионные уравнения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осуществить цепочку превращений на основании положений теории электролитической диссоциации?</dc:title>
  <dc:creator>KrasovaNV</dc:creator>
  <cp:lastModifiedBy>KrasovaNV</cp:lastModifiedBy>
  <cp:revision>23</cp:revision>
  <dcterms:created xsi:type="dcterms:W3CDTF">2014-10-23T16:09:00Z</dcterms:created>
  <dcterms:modified xsi:type="dcterms:W3CDTF">2014-11-27T18:14:30Z</dcterms:modified>
</cp:coreProperties>
</file>