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72" r:id="rId4"/>
    <p:sldId id="259" r:id="rId5"/>
    <p:sldId id="260" r:id="rId6"/>
    <p:sldId id="275" r:id="rId7"/>
    <p:sldId id="269" r:id="rId8"/>
    <p:sldId id="285" r:id="rId9"/>
    <p:sldId id="280" r:id="rId10"/>
    <p:sldId id="281" r:id="rId11"/>
    <p:sldId id="263" r:id="rId12"/>
    <p:sldId id="262" r:id="rId13"/>
    <p:sldId id="266" r:id="rId14"/>
    <p:sldId id="267" r:id="rId15"/>
    <p:sldId id="265" r:id="rId16"/>
    <p:sldId id="283" r:id="rId17"/>
    <p:sldId id="273" r:id="rId18"/>
    <p:sldId id="274" r:id="rId19"/>
    <p:sldId id="276" r:id="rId20"/>
    <p:sldId id="277" r:id="rId21"/>
    <p:sldId id="278" r:id="rId22"/>
    <p:sldId id="279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B6FB10DD-CF98-4994-8F31-1A2BFCFE2679}">
          <p14:sldIdLst>
            <p14:sldId id="256"/>
            <p14:sldId id="257"/>
            <p14:sldId id="272"/>
            <p14:sldId id="259"/>
            <p14:sldId id="260"/>
            <p14:sldId id="275"/>
            <p14:sldId id="269"/>
            <p14:sldId id="285"/>
            <p14:sldId id="280"/>
            <p14:sldId id="281"/>
            <p14:sldId id="263"/>
            <p14:sldId id="262"/>
            <p14:sldId id="266"/>
            <p14:sldId id="267"/>
            <p14:sldId id="265"/>
            <p14:sldId id="286"/>
            <p14:sldId id="283"/>
            <p14:sldId id="273"/>
            <p14:sldId id="274"/>
            <p14:sldId id="276"/>
            <p14:sldId id="277"/>
          </p14:sldIdLst>
        </p14:section>
        <p14:section name="Раздел без заголовка" id="{E1C12E19-00FC-4DA2-AC54-A8EEC595D14F}">
          <p14:sldIdLst>
            <p14:sldId id="278"/>
            <p14:sldId id="279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8367" autoAdjust="0"/>
  </p:normalViewPr>
  <p:slideViewPr>
    <p:cSldViewPr>
      <p:cViewPr>
        <p:scale>
          <a:sx n="90" d="100"/>
          <a:sy n="90" d="100"/>
        </p:scale>
        <p:origin x="-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D3B09-2CB6-43FE-933B-0F1BC03C3BD5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8C8211-8A14-49B5-A39E-13872873257F}">
      <dgm:prSet phldrT="[Текст]" custT="1"/>
      <dgm:spPr/>
      <dgm:t>
        <a:bodyPr/>
        <a:lstStyle/>
        <a:p>
          <a:r>
            <a:rPr lang="ru-RU" sz="6000" dirty="0" smtClean="0"/>
            <a:t>Ветры</a:t>
          </a:r>
          <a:endParaRPr lang="ru-RU" sz="3600" dirty="0"/>
        </a:p>
      </dgm:t>
    </dgm:pt>
    <dgm:pt modelId="{7454F17D-EE0A-4618-A4E8-C4C2BDA391D6}" type="parTrans" cxnId="{85240094-33D9-415C-8FE1-F33031A9BAAB}">
      <dgm:prSet/>
      <dgm:spPr/>
      <dgm:t>
        <a:bodyPr/>
        <a:lstStyle/>
        <a:p>
          <a:endParaRPr lang="ru-RU"/>
        </a:p>
      </dgm:t>
    </dgm:pt>
    <dgm:pt modelId="{C72F915F-7C1E-4E96-95D4-F74C7FCAAB96}" type="sibTrans" cxnId="{85240094-33D9-415C-8FE1-F33031A9BAAB}">
      <dgm:prSet/>
      <dgm:spPr/>
      <dgm:t>
        <a:bodyPr/>
        <a:lstStyle/>
        <a:p>
          <a:endParaRPr lang="ru-RU"/>
        </a:p>
      </dgm:t>
    </dgm:pt>
    <dgm:pt modelId="{D336F271-FCCD-45C5-8165-DE9B0B8F6260}">
      <dgm:prSet phldrT="[Текст]" custT="1"/>
      <dgm:spPr/>
      <dgm:t>
        <a:bodyPr/>
        <a:lstStyle/>
        <a:p>
          <a:r>
            <a:rPr lang="ru-RU" sz="2800" dirty="0" smtClean="0"/>
            <a:t>Постоянные </a:t>
          </a:r>
          <a:endParaRPr lang="ru-RU" sz="2300" dirty="0" smtClean="0"/>
        </a:p>
        <a:p>
          <a:r>
            <a:rPr lang="ru-RU" sz="2000" dirty="0" smtClean="0"/>
            <a:t>1) восточные полярные</a:t>
          </a:r>
        </a:p>
        <a:p>
          <a:r>
            <a:rPr lang="ru-RU" sz="2000" dirty="0" smtClean="0"/>
            <a:t>2) западные </a:t>
          </a:r>
        </a:p>
        <a:p>
          <a:r>
            <a:rPr lang="ru-RU" sz="2000" dirty="0" smtClean="0"/>
            <a:t>3) пассаты </a:t>
          </a:r>
          <a:endParaRPr lang="ru-RU" sz="2000" dirty="0"/>
        </a:p>
      </dgm:t>
    </dgm:pt>
    <dgm:pt modelId="{BF3FE678-AEC7-4351-AA35-5DADD0E4F443}" type="parTrans" cxnId="{6CD6B669-97E6-4031-8A84-87233CDE10B7}">
      <dgm:prSet/>
      <dgm:spPr/>
      <dgm:t>
        <a:bodyPr/>
        <a:lstStyle/>
        <a:p>
          <a:endParaRPr lang="ru-RU"/>
        </a:p>
      </dgm:t>
    </dgm:pt>
    <dgm:pt modelId="{6D0B91D5-1802-45E6-ADF4-3BB4DBF1955A}" type="sibTrans" cxnId="{6CD6B669-97E6-4031-8A84-87233CDE10B7}">
      <dgm:prSet/>
      <dgm:spPr/>
      <dgm:t>
        <a:bodyPr/>
        <a:lstStyle/>
        <a:p>
          <a:endParaRPr lang="ru-RU"/>
        </a:p>
      </dgm:t>
    </dgm:pt>
    <dgm:pt modelId="{58007106-05AE-45C3-8679-F01F7A06877E}">
      <dgm:prSet phldrT="[Текст]" custT="1"/>
      <dgm:spPr/>
      <dgm:t>
        <a:bodyPr/>
        <a:lstStyle/>
        <a:p>
          <a:r>
            <a:rPr lang="ru-RU" sz="2800" dirty="0" smtClean="0"/>
            <a:t>Сезонные</a:t>
          </a:r>
        </a:p>
        <a:p>
          <a:r>
            <a:rPr lang="ru-RU" sz="2000" dirty="0" smtClean="0"/>
            <a:t>1) Муссоны </a:t>
          </a:r>
          <a:endParaRPr lang="ru-RU" sz="2000" dirty="0"/>
        </a:p>
      </dgm:t>
    </dgm:pt>
    <dgm:pt modelId="{AE8A246E-289F-47D7-A426-CD27B2D3ED2A}" type="parTrans" cxnId="{08FEAA83-210E-4D28-A106-192101AD773D}">
      <dgm:prSet/>
      <dgm:spPr/>
      <dgm:t>
        <a:bodyPr/>
        <a:lstStyle/>
        <a:p>
          <a:endParaRPr lang="ru-RU"/>
        </a:p>
      </dgm:t>
    </dgm:pt>
    <dgm:pt modelId="{76CDFD96-02EF-4094-A042-B7AD4802E6B4}" type="sibTrans" cxnId="{08FEAA83-210E-4D28-A106-192101AD773D}">
      <dgm:prSet/>
      <dgm:spPr/>
      <dgm:t>
        <a:bodyPr/>
        <a:lstStyle/>
        <a:p>
          <a:endParaRPr lang="ru-RU"/>
        </a:p>
      </dgm:t>
    </dgm:pt>
    <dgm:pt modelId="{2D06FDBF-3594-400E-BF7B-89F81E72DB7A}">
      <dgm:prSet phldrT="[Текст]" custT="1"/>
      <dgm:spPr/>
      <dgm:t>
        <a:bodyPr/>
        <a:lstStyle/>
        <a:p>
          <a:r>
            <a:rPr lang="ru-RU" sz="2800" dirty="0" smtClean="0"/>
            <a:t>Суточные</a:t>
          </a:r>
        </a:p>
        <a:p>
          <a:r>
            <a:rPr lang="ru-RU" sz="2000" dirty="0" smtClean="0"/>
            <a:t>1) Бризы</a:t>
          </a:r>
        </a:p>
        <a:p>
          <a:endParaRPr lang="ru-RU" sz="2400" dirty="0"/>
        </a:p>
      </dgm:t>
    </dgm:pt>
    <dgm:pt modelId="{29CA2073-0055-43A4-838B-76235B2AAB0D}" type="parTrans" cxnId="{3224AD18-A304-43FC-979A-51D287FF9A46}">
      <dgm:prSet/>
      <dgm:spPr/>
      <dgm:t>
        <a:bodyPr/>
        <a:lstStyle/>
        <a:p>
          <a:endParaRPr lang="ru-RU"/>
        </a:p>
      </dgm:t>
    </dgm:pt>
    <dgm:pt modelId="{8DEF1C65-75AB-4D08-A998-6AEA3F473060}" type="sibTrans" cxnId="{3224AD18-A304-43FC-979A-51D287FF9A46}">
      <dgm:prSet/>
      <dgm:spPr/>
      <dgm:t>
        <a:bodyPr/>
        <a:lstStyle/>
        <a:p>
          <a:endParaRPr lang="ru-RU"/>
        </a:p>
      </dgm:t>
    </dgm:pt>
    <dgm:pt modelId="{E08DC8D1-9E46-4C15-ABB6-92309C48FC6F}" type="pres">
      <dgm:prSet presAssocID="{A93D3B09-2CB6-43FE-933B-0F1BC03C3B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C08DDD-B80C-4308-BA92-7F2848D48896}" type="pres">
      <dgm:prSet presAssocID="{C38C8211-8A14-49B5-A39E-13872873257F}" presName="singleCycle" presStyleCnt="0"/>
      <dgm:spPr/>
    </dgm:pt>
    <dgm:pt modelId="{94B77E02-CFDD-467F-A8AA-02D3B6D95C52}" type="pres">
      <dgm:prSet presAssocID="{C38C8211-8A14-49B5-A39E-13872873257F}" presName="singleCenter" presStyleLbl="node1" presStyleIdx="0" presStyleCnt="4" custScaleX="161902" custScaleY="161906" custLinFactNeighborX="45474" custLinFactNeighborY="-388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402333C-6BDD-4DD5-B67E-477CC828AC49}" type="pres">
      <dgm:prSet presAssocID="{BF3FE678-AEC7-4351-AA35-5DADD0E4F443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0A70C6C-2407-4B8F-96B0-BFD830BBC672}" type="pres">
      <dgm:prSet presAssocID="{D336F271-FCCD-45C5-8165-DE9B0B8F6260}" presName="text0" presStyleLbl="node1" presStyleIdx="1" presStyleCnt="4" custScaleX="288656" custScaleY="174610" custRadScaleRad="137642" custRadScaleInc="-6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BC87-C76F-4EC4-982D-99BE01103286}" type="pres">
      <dgm:prSet presAssocID="{AE8A246E-289F-47D7-A426-CD27B2D3ED2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49EF491-AF12-4DE1-985C-A8472BA51753}" type="pres">
      <dgm:prSet presAssocID="{58007106-05AE-45C3-8679-F01F7A06877E}" presName="text0" presStyleLbl="node1" presStyleIdx="2" presStyleCnt="4" custScaleX="211322" custScaleY="13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DEB26-D4DA-49DC-991E-CB432CD5F96C}" type="pres">
      <dgm:prSet presAssocID="{29CA2073-0055-43A4-838B-76235B2AAB0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D09E840-4525-4034-81C4-EB15F16FCB1E}" type="pres">
      <dgm:prSet presAssocID="{2D06FDBF-3594-400E-BF7B-89F81E72DB7A}" presName="text0" presStyleLbl="node1" presStyleIdx="3" presStyleCnt="4" custScaleX="217315" custScaleY="132490" custRadScaleRad="112719" custRadScaleInc="2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5C25C-A951-4291-9F71-1E332B73B155}" type="presOf" srcId="{58007106-05AE-45C3-8679-F01F7A06877E}" destId="{249EF491-AF12-4DE1-985C-A8472BA51753}" srcOrd="0" destOrd="0" presId="urn:microsoft.com/office/officeart/2008/layout/RadialCluster"/>
    <dgm:cxn modelId="{7BC25F0B-1C12-4695-A480-257D832E6419}" type="presOf" srcId="{29CA2073-0055-43A4-838B-76235B2AAB0D}" destId="{8C5DEB26-D4DA-49DC-991E-CB432CD5F96C}" srcOrd="0" destOrd="0" presId="urn:microsoft.com/office/officeart/2008/layout/RadialCluster"/>
    <dgm:cxn modelId="{80226FA7-9839-4195-B691-C300239041A6}" type="presOf" srcId="{AE8A246E-289F-47D7-A426-CD27B2D3ED2A}" destId="{537BBC87-C76F-4EC4-982D-99BE01103286}" srcOrd="0" destOrd="0" presId="urn:microsoft.com/office/officeart/2008/layout/RadialCluster"/>
    <dgm:cxn modelId="{EDBDD7D2-FABD-4386-B81E-444011CEE9A0}" type="presOf" srcId="{C38C8211-8A14-49B5-A39E-13872873257F}" destId="{94B77E02-CFDD-467F-A8AA-02D3B6D95C52}" srcOrd="0" destOrd="0" presId="urn:microsoft.com/office/officeart/2008/layout/RadialCluster"/>
    <dgm:cxn modelId="{3224AD18-A304-43FC-979A-51D287FF9A46}" srcId="{C38C8211-8A14-49B5-A39E-13872873257F}" destId="{2D06FDBF-3594-400E-BF7B-89F81E72DB7A}" srcOrd="2" destOrd="0" parTransId="{29CA2073-0055-43A4-838B-76235B2AAB0D}" sibTransId="{8DEF1C65-75AB-4D08-A998-6AEA3F473060}"/>
    <dgm:cxn modelId="{15CE897D-9204-4087-84A5-A4D4D52835A6}" type="presOf" srcId="{D336F271-FCCD-45C5-8165-DE9B0B8F6260}" destId="{90A70C6C-2407-4B8F-96B0-BFD830BBC672}" srcOrd="0" destOrd="0" presId="urn:microsoft.com/office/officeart/2008/layout/RadialCluster"/>
    <dgm:cxn modelId="{7C3CFE66-AC04-41CF-A6C5-63B57E81730F}" type="presOf" srcId="{A93D3B09-2CB6-43FE-933B-0F1BC03C3BD5}" destId="{E08DC8D1-9E46-4C15-ABB6-92309C48FC6F}" srcOrd="0" destOrd="0" presId="urn:microsoft.com/office/officeart/2008/layout/RadialCluster"/>
    <dgm:cxn modelId="{85240094-33D9-415C-8FE1-F33031A9BAAB}" srcId="{A93D3B09-2CB6-43FE-933B-0F1BC03C3BD5}" destId="{C38C8211-8A14-49B5-A39E-13872873257F}" srcOrd="0" destOrd="0" parTransId="{7454F17D-EE0A-4618-A4E8-C4C2BDA391D6}" sibTransId="{C72F915F-7C1E-4E96-95D4-F74C7FCAAB96}"/>
    <dgm:cxn modelId="{08FEAA83-210E-4D28-A106-192101AD773D}" srcId="{C38C8211-8A14-49B5-A39E-13872873257F}" destId="{58007106-05AE-45C3-8679-F01F7A06877E}" srcOrd="1" destOrd="0" parTransId="{AE8A246E-289F-47D7-A426-CD27B2D3ED2A}" sibTransId="{76CDFD96-02EF-4094-A042-B7AD4802E6B4}"/>
    <dgm:cxn modelId="{6CD6B669-97E6-4031-8A84-87233CDE10B7}" srcId="{C38C8211-8A14-49B5-A39E-13872873257F}" destId="{D336F271-FCCD-45C5-8165-DE9B0B8F6260}" srcOrd="0" destOrd="0" parTransId="{BF3FE678-AEC7-4351-AA35-5DADD0E4F443}" sibTransId="{6D0B91D5-1802-45E6-ADF4-3BB4DBF1955A}"/>
    <dgm:cxn modelId="{F552BF90-E116-45CC-AA58-DE484FC42BC2}" type="presOf" srcId="{2D06FDBF-3594-400E-BF7B-89F81E72DB7A}" destId="{6D09E840-4525-4034-81C4-EB15F16FCB1E}" srcOrd="0" destOrd="0" presId="urn:microsoft.com/office/officeart/2008/layout/RadialCluster"/>
    <dgm:cxn modelId="{5348171F-30F3-4C48-966A-F708AE1EA43D}" type="presOf" srcId="{BF3FE678-AEC7-4351-AA35-5DADD0E4F443}" destId="{C402333C-6BDD-4DD5-B67E-477CC828AC49}" srcOrd="0" destOrd="0" presId="urn:microsoft.com/office/officeart/2008/layout/RadialCluster"/>
    <dgm:cxn modelId="{0D799114-3A39-4988-94BB-CBD5244F4C22}" type="presParOf" srcId="{E08DC8D1-9E46-4C15-ABB6-92309C48FC6F}" destId="{DEC08DDD-B80C-4308-BA92-7F2848D48896}" srcOrd="0" destOrd="0" presId="urn:microsoft.com/office/officeart/2008/layout/RadialCluster"/>
    <dgm:cxn modelId="{A05CAE1F-F50B-49AB-95F1-332AC61A52AE}" type="presParOf" srcId="{DEC08DDD-B80C-4308-BA92-7F2848D48896}" destId="{94B77E02-CFDD-467F-A8AA-02D3B6D95C52}" srcOrd="0" destOrd="0" presId="urn:microsoft.com/office/officeart/2008/layout/RadialCluster"/>
    <dgm:cxn modelId="{4B71C531-FE6E-41A6-AE0C-3BDCA89BC8EA}" type="presParOf" srcId="{DEC08DDD-B80C-4308-BA92-7F2848D48896}" destId="{C402333C-6BDD-4DD5-B67E-477CC828AC49}" srcOrd="1" destOrd="0" presId="urn:microsoft.com/office/officeart/2008/layout/RadialCluster"/>
    <dgm:cxn modelId="{3B99927D-2648-4292-B414-B08EA7100378}" type="presParOf" srcId="{DEC08DDD-B80C-4308-BA92-7F2848D48896}" destId="{90A70C6C-2407-4B8F-96B0-BFD830BBC672}" srcOrd="2" destOrd="0" presId="urn:microsoft.com/office/officeart/2008/layout/RadialCluster"/>
    <dgm:cxn modelId="{AF79F0BE-F1EB-41B1-9F70-AF439C6B18B7}" type="presParOf" srcId="{DEC08DDD-B80C-4308-BA92-7F2848D48896}" destId="{537BBC87-C76F-4EC4-982D-99BE01103286}" srcOrd="3" destOrd="0" presId="urn:microsoft.com/office/officeart/2008/layout/RadialCluster"/>
    <dgm:cxn modelId="{A195E1A5-34BD-4DB9-8E97-7C405EB4541A}" type="presParOf" srcId="{DEC08DDD-B80C-4308-BA92-7F2848D48896}" destId="{249EF491-AF12-4DE1-985C-A8472BA51753}" srcOrd="4" destOrd="0" presId="urn:microsoft.com/office/officeart/2008/layout/RadialCluster"/>
    <dgm:cxn modelId="{D54B47BB-F5FD-403C-810D-A79B9021898C}" type="presParOf" srcId="{DEC08DDD-B80C-4308-BA92-7F2848D48896}" destId="{8C5DEB26-D4DA-49DC-991E-CB432CD5F96C}" srcOrd="5" destOrd="0" presId="urn:microsoft.com/office/officeart/2008/layout/RadialCluster"/>
    <dgm:cxn modelId="{5B8CEA09-50BB-4DD4-9716-A7B5232846A7}" type="presParOf" srcId="{DEC08DDD-B80C-4308-BA92-7F2848D48896}" destId="{6D09E840-4525-4034-81C4-EB15F16FCB1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77E02-CFDD-467F-A8AA-02D3B6D95C52}">
      <dsp:nvSpPr>
        <dsp:cNvPr id="0" name=""/>
        <dsp:cNvSpPr/>
      </dsp:nvSpPr>
      <dsp:spPr>
        <a:xfrm>
          <a:off x="4910995" y="216139"/>
          <a:ext cx="2937876" cy="293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Ветры</a:t>
          </a:r>
          <a:endParaRPr lang="ru-RU" sz="3600" kern="1200" dirty="0"/>
        </a:p>
      </dsp:txBody>
      <dsp:txXfrm>
        <a:off x="4910995" y="216139"/>
        <a:ext cx="2937876" cy="2937948"/>
      </dsp:txXfrm>
    </dsp:sp>
    <dsp:sp modelId="{C402333C-6BDD-4DD5-B67E-477CC828AC49}">
      <dsp:nvSpPr>
        <dsp:cNvPr id="0" name=""/>
        <dsp:cNvSpPr/>
      </dsp:nvSpPr>
      <dsp:spPr>
        <a:xfrm rot="11260866">
          <a:off x="3503085" y="1392484"/>
          <a:ext cx="1414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42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70C6C-2407-4B8F-96B0-BFD830BBC672}">
      <dsp:nvSpPr>
        <dsp:cNvPr id="0" name=""/>
        <dsp:cNvSpPr/>
      </dsp:nvSpPr>
      <dsp:spPr>
        <a:xfrm>
          <a:off x="0" y="-126"/>
          <a:ext cx="3509430" cy="2122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Постоянные </a:t>
          </a:r>
          <a:endParaRPr lang="ru-RU" sz="23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восточные полярные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западные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пассаты </a:t>
          </a:r>
          <a:endParaRPr lang="ru-RU" sz="2000" kern="1200" dirty="0"/>
        </a:p>
      </dsp:txBody>
      <dsp:txXfrm>
        <a:off x="0" y="-126"/>
        <a:ext cx="3509430" cy="2122878"/>
      </dsp:txXfrm>
    </dsp:sp>
    <dsp:sp modelId="{537BBC87-C76F-4EC4-982D-99BE01103286}">
      <dsp:nvSpPr>
        <dsp:cNvPr id="0" name=""/>
        <dsp:cNvSpPr/>
      </dsp:nvSpPr>
      <dsp:spPr>
        <a:xfrm rot="5421981">
          <a:off x="5717831" y="3802637"/>
          <a:ext cx="12971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71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EF491-AF12-4DE1-985C-A8472BA51753}">
      <dsp:nvSpPr>
        <dsp:cNvPr id="0" name=""/>
        <dsp:cNvSpPr/>
      </dsp:nvSpPr>
      <dsp:spPr>
        <a:xfrm>
          <a:off x="5072573" y="4451186"/>
          <a:ext cx="2569217" cy="1584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Сезонные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Муссоны </a:t>
          </a:r>
          <a:endParaRPr lang="ru-RU" sz="2000" kern="1200" dirty="0"/>
        </a:p>
      </dsp:txBody>
      <dsp:txXfrm>
        <a:off x="5072573" y="4451186"/>
        <a:ext cx="2569217" cy="1584432"/>
      </dsp:txXfrm>
    </dsp:sp>
    <dsp:sp modelId="{8C5DEB26-D4DA-49DC-991E-CB432CD5F96C}">
      <dsp:nvSpPr>
        <dsp:cNvPr id="0" name=""/>
        <dsp:cNvSpPr/>
      </dsp:nvSpPr>
      <dsp:spPr>
        <a:xfrm rot="8692709">
          <a:off x="2193977" y="3578166"/>
          <a:ext cx="29891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91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9E840-4525-4034-81C4-EB15F16FCB1E}">
      <dsp:nvSpPr>
        <dsp:cNvPr id="0" name=""/>
        <dsp:cNvSpPr/>
      </dsp:nvSpPr>
      <dsp:spPr>
        <a:xfrm>
          <a:off x="0" y="4438007"/>
          <a:ext cx="2642078" cy="1610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Суточные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Бризы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4438007"/>
        <a:ext cx="2642078" cy="161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643F-5550-4247-A96F-C482FCB4C3E5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B32E-58B1-4223-8703-97D980E00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91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1B32E-58B1-4223-8703-97D980E001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AE676D-F981-4179-B4CA-79DA3DFD6CD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EF3CCF-7750-470D-84AB-5BAFCA840C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87;&#1088;&#1077;&#1079;&#1077;&#1085;&#1090;&#1072;&#1094;&#1080;&#1103;%20&#1042;&#1077;&#1090;&#1077;&#1088;\2.wav" TargetMode="External"/><Relationship Id="rId1" Type="http://schemas.openxmlformats.org/officeDocument/2006/relationships/audio" Target="file:///H:\&#1087;&#1088;&#1077;&#1079;&#1077;&#1085;&#1090;&#1072;&#1094;&#1080;&#1103;%20&#1042;&#1077;&#1090;&#1077;&#1088;\1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7;&#1088;&#1077;&#1079;&#1077;&#1085;&#1090;&#1072;&#1094;&#1080;&#1103;%20&#1042;&#1077;&#1090;&#1077;&#1088;\3.wa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odkomotornik.ru/images/stories/004-bofort/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vodkomotornik.ru/images/stories/004-bofort/3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odkomotornik.ru/images/stories/004-bofort/5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vodkomotornik.ru/images/stories/004-bofort/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vodkomotornik.ru/images/stories/004-bofort/6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odkomotornik.ru/images/stories/004-bofort/8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vodkomotornik.ru/images/stories/004-bofort/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vodkomotornik.ru/images/stories/004-bofort/9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odkomotornik.ru/images/stories/004-bofort/11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vodkomotornik.ru/images/stories/004-bofort/10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vodkomotornik.ru/images/stories/004-bofort/12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1%82%D0%B8%D0%BB%D1%8C_(%D0%BF%D0%BE%D0%B3%D0%BE%D0%B4%D0%B0)" TargetMode="External"/><Relationship Id="rId7" Type="http://schemas.openxmlformats.org/officeDocument/2006/relationships/slide" Target="slide17.xml"/><Relationship Id="rId2" Type="http://schemas.openxmlformats.org/officeDocument/2006/relationships/hyperlink" Target="http://ru.wikipedia.org/wiki/%D0%A3%D0%B7%D0%B5%D0%BB_(%D0%B5%D0%B4%D0%B8%D0%BD%D0%B8%D1%86%D0%B0_%D0%B8%D0%B7%D0%BC%D0%B5%D1%80%D0%B5%D0%BD%D0%B8%D1%8F)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hyperlink" Target="http://ru.wikipedia.org/wiki/%D0%A2%D1%80%D0%BE%D0%BF%D0%B8%D1%87%D0%B5%D1%81%D0%BA%D0%B8%D0%B9_%D1%86%D0%B8%D0%BA%D0%BB%D0%BE%D0%BD" TargetMode="External"/><Relationship Id="rId4" Type="http://schemas.openxmlformats.org/officeDocument/2006/relationships/hyperlink" Target="http://ru.wikipedia.org/wiki/%D0%A8%D1%82%D0%BE%D1%80%D0%B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Тема: «Ветер»</a:t>
            </a: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30" y="750570"/>
            <a:ext cx="8282940" cy="53568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flipH="1">
            <a:off x="5652120" y="3280795"/>
            <a:ext cx="1152128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8294" y="188640"/>
            <a:ext cx="473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Ночной бриз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Месяц 6"/>
          <p:cNvSpPr/>
          <p:nvPr/>
        </p:nvSpPr>
        <p:spPr>
          <a:xfrm>
            <a:off x="729003" y="908720"/>
            <a:ext cx="864096" cy="1020886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9003" y="2924944"/>
            <a:ext cx="67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+15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93390" y="291146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+12</a:t>
            </a:r>
            <a:r>
              <a:rPr lang="ru-RU" baseline="300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4221088"/>
            <a:ext cx="154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761 мм рт. </a:t>
            </a:r>
            <a:r>
              <a:rPr lang="ru-RU" dirty="0"/>
              <a:t>с</a:t>
            </a:r>
            <a:r>
              <a:rPr lang="ru-RU" dirty="0" smtClean="0"/>
              <a:t>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3708" y="4221088"/>
            <a:ext cx="189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758 </a:t>
            </a:r>
            <a:r>
              <a:rPr lang="ru-RU" dirty="0"/>
              <a:t>мм рт. ст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92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9 -3.7037E-6 L -0.34011 0.04005 C -0.31407 0.04908 -0.275 0.05394 -0.23438 0.05394 C -0.18785 0.05394 -0.1507 0.04908 -0.12466 0.04005 L 3.61111E-6 -3.7037E-6 " pathEditMode="relative" rAng="0" ptsTypes="FffFF">
                                      <p:cBhvr>
                                        <p:cTn id="55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26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00139 L -0.45677 -0.2094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20949 L -0.33472 -0.24953 C -0.30885 -0.25856 -0.27048 -0.26342 -0.23055 -0.26342 C -0.18472 -0.26342 -0.14826 -0.25856 -0.12239 -0.24953 L -3.88889E-6 -0.20949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8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42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0949 L 3.61111E-6 0.0004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8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3" grpId="0"/>
      <p:bldP spid="7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Городской бриз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3000"/>
            <a:ext cx="693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316416" y="5229200"/>
            <a:ext cx="720080" cy="648072"/>
          </a:xfrm>
          <a:prstGeom prst="actionButtonHelp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928694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Муссоны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72140"/>
            <a:ext cx="7854696" cy="50006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000" dirty="0" smtClean="0">
                <a:solidFill>
                  <a:schemeClr val="bg1"/>
                </a:solidFill>
              </a:rPr>
              <a:t>Летний муссон				Зимний муссон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4534138" cy="42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14421"/>
            <a:ext cx="4572000" cy="423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фёна 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6124"/>
            <a:ext cx="7854696" cy="2786082"/>
          </a:xfrm>
        </p:spPr>
        <p:txBody>
          <a:bodyPr>
            <a:normAutofit/>
          </a:bodyPr>
          <a:lstStyle/>
          <a:p>
            <a:pPr marL="514350" indent="-514350"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571612"/>
            <a:ext cx="762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8143900" y="6553200"/>
            <a:ext cx="304800" cy="3048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9823667">
            <a:off x="1859011" y="4825000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316177">
            <a:off x="4552850" y="2723803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2.22222E-6 -2.96296E-6 C 0.01371 -0.00995 0.0118 -0.03703 0.01389 -0.05231 C 0.01493 -0.06065 0.02135 -0.06574 0.02621 -0.07152 C 0.03021 -0.08402 0.0401 -0.09444 0.04774 -0.1044 C 0.05087 -0.10879 0.0526 -0.11389 0.05642 -0.11805 C 0.06354 -0.12569 0.0717 -0.13148 0.07778 -0.14097 C 0.08785 -0.15694 0.0901 -0.175 0.09878 -0.1912 C 0.10781 -0.20787 0.12639 -0.21597 0.13958 -0.22777 C 0.15503 -0.24166 0.16857 -0.26018 0.18541 -0.27222 C 0.19288 -0.28518 0.20937 -0.29838 0.22257 -0.30324 C 0.24323 -0.30139 0.23559 -0.30139 0.24566 -0.30139 " pathEditMode="relative" rAng="0" ptsTypes="ffffffffff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855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406 0.01343 C 0.01649 0.01574 0.01927 0.01783 0.021 0.0213 C 0.02465 0.02848 0.01909 0.02454 0.02569 0.02755 C 0.03715 0.04236 0.03489 0.04908 0.03958 0.06783 C 0.04357 0.08403 0.04809 0.09746 0.0559 0.11111 C 0.05763 0.11736 0.06076 0.12037 0.06406 0.12523 C 0.06545 0.13056 0.06684 0.1338 0.06996 0.1375 C 0.07204 0.14699 0.08628 0.16435 0.09323 0.17014 C 0.09461 0.17662 0.09583 0.18033 0.10017 0.18403 C 0.10121 0.18889 0.10711 0.19653 0.10711 0.19676 C 0.1092 0.2044 0.10989 0.20602 0.11406 0.21204 C 0.11684 0.22639 0.11284 0.21181 0.11875 0.2213 C 0.12222 0.22685 0.11979 0.22894 0.12691 0.23218 C 0.13698 0.2456 0.14843 0.25996 0.1618 0.26621 C 0.16597 0.27223 0.17343 0.27315 0.17916 0.27547 C 0.1842 0.28218 0.18993 0.28727 0.1967 0.28959 C 0.21041 0.30162 0.23038 0.29723 0.2467 0.29723 " pathEditMode="relative" rAng="0" ptsTypes="ffffffffffffffffA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1" grpId="0" animBg="1"/>
      <p:bldP spid="11" grpId="1" animBg="1"/>
      <p:bldP spid="11" grpId="2" animBg="1"/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боры</a:t>
            </a:r>
            <a:endParaRPr lang="ru-RU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6124"/>
            <a:ext cx="7854696" cy="2786082"/>
          </a:xfrm>
        </p:spPr>
        <p:txBody>
          <a:bodyPr>
            <a:normAutofit/>
          </a:bodyPr>
          <a:lstStyle/>
          <a:p>
            <a:pPr marL="514350" indent="-514350"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71612"/>
            <a:ext cx="762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нужен ветер.</a:t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854696" cy="4429156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endParaRPr lang="ru-RU" b="1" dirty="0" smtClean="0"/>
          </a:p>
          <a:p>
            <a:pPr marL="514350" indent="-514350" algn="l"/>
            <a:r>
              <a:rPr lang="ru-RU" b="1" dirty="0" smtClean="0"/>
              <a:t>ветер великий в природе работник,</a:t>
            </a:r>
          </a:p>
          <a:p>
            <a:pPr marL="514350" indent="-514350" algn="l"/>
            <a:r>
              <a:rPr lang="ru-RU" b="1" dirty="0" smtClean="0"/>
              <a:t>очищает воздух. </a:t>
            </a:r>
          </a:p>
          <a:p>
            <a:pPr marL="514350" indent="-514350" algn="l"/>
            <a:r>
              <a:rPr lang="ru-RU" b="1" dirty="0" smtClean="0"/>
              <a:t>вырабатывает электроэнергию </a:t>
            </a:r>
          </a:p>
          <a:p>
            <a:pPr marL="514350" indent="-514350" algn="l"/>
            <a:r>
              <a:rPr lang="ru-RU" b="1" dirty="0" smtClean="0"/>
              <a:t>ветер «съедает» горы, сглаживает их </a:t>
            </a:r>
          </a:p>
          <a:p>
            <a:pPr marL="514350" indent="-514350" algn="l"/>
            <a:r>
              <a:rPr lang="ru-RU" b="1" dirty="0" smtClean="0"/>
              <a:t>мощные пласты плодородного леса</a:t>
            </a:r>
          </a:p>
          <a:p>
            <a:pPr marL="514350" indent="-514350" algn="l"/>
            <a:r>
              <a:rPr lang="ru-RU" b="1" dirty="0" smtClean="0"/>
              <a:t> ветром на большие расстояния переносятся </a:t>
            </a:r>
          </a:p>
          <a:p>
            <a:pPr marL="514350" indent="-514350" algn="l"/>
            <a:r>
              <a:rPr lang="ru-RU" b="1" dirty="0" smtClean="0"/>
              <a:t>семена трав, кустарников и деревьев, споры </a:t>
            </a:r>
          </a:p>
          <a:p>
            <a:pPr marL="514350" indent="-514350" algn="l"/>
            <a:r>
              <a:rPr lang="ru-RU" b="1" dirty="0" smtClean="0"/>
              <a:t>грибов;</a:t>
            </a:r>
          </a:p>
          <a:p>
            <a:pPr marL="514350" indent="-514350" algn="l"/>
            <a:r>
              <a:rPr lang="ru-RU" b="1" dirty="0" smtClean="0"/>
              <a:t>люди еще в древности поняли, что лодка и без</a:t>
            </a:r>
          </a:p>
          <a:p>
            <a:pPr marL="514350" indent="-514350" algn="l"/>
            <a:r>
              <a:rPr lang="ru-RU" b="1" dirty="0" smtClean="0"/>
              <a:t>весел может плавать, был бы ветер!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внимание.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ала Бофорта 0 баллов - Штиль.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63" y="548680"/>
            <a:ext cx="1872208" cy="11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5439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Дым (от трубки капитана) поднимается вертикально, листья деревьев неподвижны. Зеркально гладкое море.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Ветер 0 - 0,2м/с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73" y="2780928"/>
            <a:ext cx="193578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9792" y="27568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Дым отклоняется от вертикального направления, на море легкая рябь, пены на гребнях нет. Высота волн до 0,1м.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Ветер 0,3 - 1,5м/с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60" y="5013176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9792" y="49892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</a:rPr>
              <a:t>Ветер чувствуется лицом, листья шелестят, флюгер начинает двигаться, на море короткие волны максимальной высотой до 0,3м. Ветер 1,6 - 3,3м/с.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54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ала Бофорта 3 балла - Слабый.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6" y="1082901"/>
            <a:ext cx="208020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771800" y="9563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Листья и тонкие ветки деревьев колышутся, колышутся легкие флаги, легкое </a:t>
            </a:r>
            <a:r>
              <a:rPr lang="ru-RU" dirty="0" smtClean="0">
                <a:latin typeface="Times New Roman"/>
                <a:ea typeface="Times New Roman"/>
              </a:rPr>
              <a:t>волнение </a:t>
            </a:r>
            <a:r>
              <a:rPr lang="ru-RU" dirty="0">
                <a:latin typeface="Times New Roman"/>
                <a:ea typeface="Times New Roman"/>
              </a:rPr>
              <a:t>на воде, изредка образуются маленькие барашки. Средняя высота волн 0,6м.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Ветер 3,4 - 5,4м/с.</a:t>
            </a:r>
            <a:endParaRPr lang="ru-RU" dirty="0"/>
          </a:p>
        </p:txBody>
      </p:sp>
      <p:pic>
        <p:nvPicPr>
          <p:cNvPr id="8" name="Рисунок 7" descr="Шкала Бофорта 4 балла - Умеренный.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16" y="2924944"/>
            <a:ext cx="204018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28343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Ветер поднимает пыль, бумажки; качаются тонкие ветви деревьев, белые барашки на море видны во многих местах. Максимальная высота волн до 1,5м.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Ветер 5,5 - 7,9м/с.</a:t>
            </a:r>
            <a:endParaRPr lang="ru-RU" dirty="0"/>
          </a:p>
        </p:txBody>
      </p:sp>
      <p:pic>
        <p:nvPicPr>
          <p:cNvPr id="10" name="Рисунок 9" descr="Шкала Бофорта 5 баллов - Свежий.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15" y="4869160"/>
            <a:ext cx="198818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48810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Качаются ветки и тонкие стволы деревьев, ветер </a:t>
            </a:r>
            <a:r>
              <a:rPr lang="ru-RU" dirty="0" smtClean="0">
                <a:latin typeface="Times New Roman"/>
                <a:ea typeface="Times New Roman"/>
              </a:rPr>
              <a:t>чувствуется </a:t>
            </a:r>
            <a:r>
              <a:rPr lang="ru-RU" dirty="0">
                <a:latin typeface="Times New Roman"/>
                <a:ea typeface="Times New Roman"/>
              </a:rPr>
              <a:t>рукой, повсюду видны белые барашки. Максимальная высота волн 2,5м, средняя - 2м. Ветер 8,0 - 10,7м/с.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215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ала Бофорта 6 баллов - Сильный.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2304256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1450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Качаются толстые сучья деревьев, тонкие деревья гнутся, гудят телефонные провода, зонтики используются с трудом; белые пенистые гребни занимают значительные площади, образуется водяная пыль. Максимальная высота волн - до 4м, средняя - 3м. Ветер 10,8 - 13,8м/с. </a:t>
            </a:r>
            <a:endParaRPr lang="ru-RU" dirty="0"/>
          </a:p>
        </p:txBody>
      </p:sp>
      <p:pic>
        <p:nvPicPr>
          <p:cNvPr id="6" name="Рисунок 5" descr="Шкала Бофорта 7 баллов - Крепкий.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08" y="2564904"/>
            <a:ext cx="224788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26848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Качаются стволы деревьев, гнутся большие ветки, трудно идти против ветра, гребни волн срываются ветром. Максимальная высота волн до 5,5м. ветер 13,9 - 17,1м/с.</a:t>
            </a:r>
            <a:endParaRPr lang="ru-RU" dirty="0"/>
          </a:p>
        </p:txBody>
      </p:sp>
      <p:pic>
        <p:nvPicPr>
          <p:cNvPr id="8" name="Рисунок 7" descr="Шкала Бофорта 8 баллов - Очень крепкий.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08" y="4869160"/>
            <a:ext cx="224788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99792" y="48145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Ломаются тонкие и сухие сучья деревьев, говорить на ветру нельзя, идти против ветра очень трудно. Сильное волнение на море. Максимальная высота волн до 7,5м, средняя - 5,5 м. Ветер 17,2 - 20,7м/с.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395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урока.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476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Что такое ветер?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Причины образования ветра?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Как измерить силу, скорость и направление ветра?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Бризы и муссоны.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Образование фена и боры.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Вывод.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ала Бофорта 9 баллов - Шторм.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376264" cy="1317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407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Гнутся большие деревья, ветер срывает черепицу с крыш, очень сильное волнение на море, высокие волны. (максимальная высота -10м, средняя -7м). Ветер 20,8 - 24,4м/с. </a:t>
            </a:r>
            <a:r>
              <a:rPr lang="ru-RU" dirty="0" smtClean="0">
                <a:latin typeface="Times New Roman"/>
                <a:ea typeface="Times New Roman"/>
              </a:rPr>
              <a:t>Шторм.</a:t>
            </a:r>
            <a:endParaRPr lang="ru-RU" dirty="0"/>
          </a:p>
        </p:txBody>
      </p:sp>
      <p:pic>
        <p:nvPicPr>
          <p:cNvPr id="6" name="Рисунок 5" descr="Шкала Бофорта 10 баллов - Сильный шторм.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0" y="2609258"/>
            <a:ext cx="24279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2313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На суше бывает редко. Значительные разрушения строений, ветер валит деревья и вырывает их с корнем, поверхность моря белая от пены, сильный грохот волн подобен ударам, очень высокие волны. (максимальная высота - 12,5 м, средняя - 9 м). Ветер 24,5 - 28,4м/с. Сильный шторм.</a:t>
            </a:r>
            <a:endParaRPr lang="ru-RU" dirty="0"/>
          </a:p>
        </p:txBody>
      </p:sp>
      <p:pic>
        <p:nvPicPr>
          <p:cNvPr id="8" name="Рисунок 7" descr="Шкала Бофорта 11 баллов - Жестокий шторм.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14" y="4725144"/>
            <a:ext cx="235589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44878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Наблюдается очень редко. Сопровождается разрушениями на больших пространствах. На море исключительно высокие волны (максимальная высота - до 16м, средняя - 11,5м), суда небольших размеров временами скрываются из виду.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Ветер 28,5 - 32,6м/с. Жестокий шторм.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7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кала Бофорта 12 баллов - Ураган.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1236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1892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Море все покрыто полосами пены. Воздух наполнен пеной и брызгами. Видимость очень </a:t>
            </a:r>
            <a:r>
              <a:rPr lang="ru-RU" dirty="0" smtClean="0">
                <a:latin typeface="Times New Roman"/>
                <a:ea typeface="Times New Roman"/>
              </a:rPr>
              <a:t>плохая. Ветер </a:t>
            </a:r>
            <a:r>
              <a:rPr lang="ru-RU" dirty="0">
                <a:latin typeface="Times New Roman"/>
                <a:ea typeface="Times New Roman"/>
              </a:rPr>
              <a:t>32,7м/с и более...</a:t>
            </a:r>
            <a:r>
              <a:rPr lang="ru-RU" dirty="0">
                <a:solidFill>
                  <a:srgbClr val="E0E0E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E0E0E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Выгнутая вправо стрелка 2">
            <a:hlinkClick r:id="rId4" action="ppaction://hlinksldjump"/>
          </p:cNvPr>
          <p:cNvSpPr/>
          <p:nvPr/>
        </p:nvSpPr>
        <p:spPr>
          <a:xfrm>
            <a:off x="7308304" y="5589240"/>
            <a:ext cx="792088" cy="864096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8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751953"/>
              </p:ext>
            </p:extLst>
          </p:nvPr>
        </p:nvGraphicFramePr>
        <p:xfrm>
          <a:off x="467544" y="620688"/>
          <a:ext cx="8208912" cy="5688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Баллы Бофорта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Словесное определение силы ветра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скорость ветра, м/с (км/ч)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скорость ветра, </a:t>
                      </a:r>
                      <a:r>
                        <a:rPr lang="ru-RU" sz="1000" u="sng">
                          <a:effectLst/>
                          <a:hlinkClick r:id="rId2" tooltip="Узел (единица измерения)"/>
                        </a:rPr>
                        <a:t>узлов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3" tooltip="Штиль (погода)"/>
                        </a:rPr>
                        <a:t>Штиль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0—0,2 (&lt; 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0—1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Тихий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0,3—1,5 (1—5)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1—3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Легкий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1,6—3,3 (6—11)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3,5—6,4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Слабый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3,4—5,4 (12—19)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6,6—10,1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Умеренный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5,5—7,9 (20—28)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10,3—14,4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Свежий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8,0—10,7 (29—38)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14,6—19,0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10,8—13,8 (39—49)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19,2—24,1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Крепкий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13,9—17,1 (50—61)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24,3—29,5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Очень крепкий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17,2—20,7 (62—74)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29,7—35,4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4" tooltip="Шторм"/>
                        </a:rPr>
                        <a:t>Шторм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20,8—24,4 (75—88)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35,6—41,8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Сильный шторм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24,5—28,4 (89—102)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42,0—48,8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92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Жестокий шторм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28,5—32,6 (103—117)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49,0—56,3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5" tooltip="Тропический циклон"/>
                        </a:rPr>
                        <a:t>Ураган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&gt; 32,6 (&gt; 117)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&gt; 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  <p:sp>
        <p:nvSpPr>
          <p:cNvPr id="2" name="Выгнутая вправо стрелка 1">
            <a:hlinkClick r:id="rId6" action="ppaction://hlinksldjump"/>
          </p:cNvPr>
          <p:cNvSpPr/>
          <p:nvPr/>
        </p:nvSpPr>
        <p:spPr>
          <a:xfrm>
            <a:off x="8172400" y="5789984"/>
            <a:ext cx="504056" cy="720080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4-конечная звезда 2">
            <a:hlinkClick r:id="rId7" action="ppaction://hlinksldjump"/>
          </p:cNvPr>
          <p:cNvSpPr/>
          <p:nvPr/>
        </p:nvSpPr>
        <p:spPr>
          <a:xfrm>
            <a:off x="251520" y="5357936"/>
            <a:ext cx="1296144" cy="1152128"/>
          </a:xfrm>
          <a:prstGeom prst="star4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88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7"/>
          <p:cNvSpPr>
            <a:spLocks noChangeArrowheads="1" noChangeShapeType="1" noTextEdit="1"/>
          </p:cNvSpPr>
          <p:nvPr/>
        </p:nvSpPr>
        <p:spPr bwMode="auto">
          <a:xfrm>
            <a:off x="1691680" y="1032311"/>
            <a:ext cx="6192688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67744"/>
            <a:ext cx="7171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Опираясь на полученные знания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составьте 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описание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образования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городского 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бриза?</a:t>
            </a: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7884368" y="5301208"/>
            <a:ext cx="576064" cy="792088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5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4530840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98072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Прибор для измерения скорости ветра называется анемометром. Первый такой прибор изобрел в </a:t>
            </a:r>
            <a:r>
              <a:rPr lang="en-US" dirty="0" smtClean="0"/>
              <a:t>XVII </a:t>
            </a:r>
            <a:r>
              <a:rPr lang="ru-RU" dirty="0" smtClean="0"/>
              <a:t>веке  итальянский врач </a:t>
            </a:r>
            <a:r>
              <a:rPr lang="ru-RU" dirty="0" err="1" smtClean="0"/>
              <a:t>С.Санторио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Современные чашечные анемометры  определяет скорость ветра подсчитывает число оборотов в минуту, затем по специальной таблице рассчитывается скорость ветра.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83254"/>
            <a:ext cx="1440160" cy="2574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45902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анемометры с микропроцессорами могут показывать скорость  ветра в м/с на встроенном экране.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14131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Анемометр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Выгнутая вправо стрелка 9">
            <a:hlinkClick r:id="rId4" action="ppaction://hlinksldjump"/>
          </p:cNvPr>
          <p:cNvSpPr/>
          <p:nvPr/>
        </p:nvSpPr>
        <p:spPr>
          <a:xfrm>
            <a:off x="8028384" y="5546591"/>
            <a:ext cx="648072" cy="1008112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6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064896" cy="1872208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Ветер — это перемещение </a:t>
            </a:r>
            <a:r>
              <a:rPr lang="ru-RU" sz="28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воздуха в горизонтальном направлении </a:t>
            </a:r>
            <a:r>
              <a:rPr lang="ru-RU" sz="28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из </a:t>
            </a:r>
            <a:r>
              <a:rPr lang="ru-RU" sz="28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областей высокого </a:t>
            </a:r>
            <a:r>
              <a:rPr lang="ru-RU" sz="28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давления в области </a:t>
            </a:r>
            <a:r>
              <a:rPr lang="ru-RU" sz="28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низкого относительно </a:t>
            </a:r>
            <a:r>
              <a:rPr lang="ru-RU" sz="28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земной поверхности.</a:t>
            </a:r>
            <a:br>
              <a:rPr lang="ru-RU" sz="28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33000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45720" indent="-5143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Схема образования ветра</a:t>
            </a:r>
          </a:p>
          <a:p>
            <a:pPr marL="514350" marR="45720" lvl="0" indent="-5143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514350" marR="45720" lvl="0" indent="-5143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>
              <a:solidFill>
                <a:prstClr val="black"/>
              </a:solidFill>
            </a:endParaRPr>
          </a:p>
          <a:p>
            <a:pPr marL="514350" marR="45720" lvl="0" indent="-51435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514350" marR="45720" lvl="0" indent="-5143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 dirty="0" smtClean="0">
                <a:solidFill>
                  <a:prstClr val="black"/>
                </a:solidFill>
              </a:rPr>
              <a:t>t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smtClean="0">
                <a:solidFill>
                  <a:prstClr val="white"/>
                </a:solidFill>
              </a:rPr>
              <a:t>	</a:t>
            </a:r>
            <a:r>
              <a:rPr lang="ru-RU" sz="2600" dirty="0">
                <a:solidFill>
                  <a:prstClr val="white"/>
                </a:solidFill>
              </a:rPr>
              <a:t>						</a:t>
            </a:r>
            <a:r>
              <a:rPr lang="ru-RU" sz="2600" dirty="0" smtClean="0">
                <a:solidFill>
                  <a:prstClr val="white"/>
                </a:solidFill>
              </a:rPr>
              <a:t>	</a:t>
            </a:r>
            <a:r>
              <a:rPr lang="ru-RU" sz="2600" dirty="0">
                <a:solidFill>
                  <a:prstClr val="white"/>
                </a:solidFill>
              </a:rPr>
              <a:t>	</a:t>
            </a:r>
            <a:r>
              <a:rPr lang="ru-RU" sz="2600" dirty="0" smtClean="0">
                <a:solidFill>
                  <a:prstClr val="white"/>
                </a:solidFill>
              </a:rPr>
              <a:t>  </a:t>
            </a:r>
            <a:r>
              <a:rPr lang="en-US" sz="2600" dirty="0" smtClean="0">
                <a:solidFill>
                  <a:prstClr val="black"/>
                </a:solidFill>
              </a:rPr>
              <a:t>t</a:t>
            </a:r>
            <a:endParaRPr lang="en-US" sz="2600" dirty="0">
              <a:solidFill>
                <a:prstClr val="black"/>
              </a:solidFill>
            </a:endParaRPr>
          </a:p>
          <a:p>
            <a:pPr marL="514350" marR="45720" lvl="0" indent="-5143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dirty="0" smtClean="0">
                <a:solidFill>
                  <a:srgbClr val="0F6FC6">
                    <a:lumMod val="75000"/>
                  </a:srgbClr>
                </a:solidFill>
              </a:rPr>
              <a:t>НД</a:t>
            </a:r>
            <a:r>
              <a:rPr lang="ru-RU" sz="2600" dirty="0">
                <a:solidFill>
                  <a:srgbClr val="0F6FC6">
                    <a:lumMod val="75000"/>
                  </a:srgbClr>
                </a:solidFill>
              </a:rPr>
              <a:t>	</a:t>
            </a:r>
            <a:r>
              <a:rPr lang="ru-RU" sz="2600" dirty="0">
                <a:solidFill>
                  <a:prstClr val="white"/>
                </a:solidFill>
              </a:rPr>
              <a:t>							</a:t>
            </a:r>
            <a:r>
              <a:rPr lang="ru-RU" sz="2600" dirty="0" smtClean="0">
                <a:solidFill>
                  <a:prstClr val="white"/>
                </a:solidFill>
              </a:rPr>
              <a:t>	  </a:t>
            </a:r>
            <a:r>
              <a:rPr lang="ru-RU" sz="2600" dirty="0" smtClean="0">
                <a:solidFill>
                  <a:srgbClr val="FF0000"/>
                </a:solidFill>
              </a:rPr>
              <a:t>ВД</a:t>
            </a:r>
            <a:endParaRPr lang="ru-RU" sz="26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628223" y="4111824"/>
            <a:ext cx="2143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8138045" y="411142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7450732" y="263691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7096168" y="3637960"/>
            <a:ext cx="157163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592327" y="3637960"/>
            <a:ext cx="157163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366311" y="3637960"/>
            <a:ext cx="1500198" cy="1588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580747" y="3637960"/>
            <a:ext cx="1500198" cy="1588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812262" y="3637960"/>
            <a:ext cx="1500198" cy="1588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1772513" y="4434678"/>
            <a:ext cx="5429288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H="1">
            <a:off x="1772513" y="2708920"/>
            <a:ext cx="5429288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858915" y="3637960"/>
            <a:ext cx="157163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2266" y="5517232"/>
            <a:ext cx="508788" cy="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2266" y="5877272"/>
            <a:ext cx="50878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2266" y="6237312"/>
            <a:ext cx="508788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0052" y="5373216"/>
            <a:ext cx="331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Восходящие потоки воздуха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331640" y="5742548"/>
            <a:ext cx="331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Нисходящие потоки воздуха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30052" y="6052646"/>
            <a:ext cx="9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173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3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8418 L 0.0158 0.16582 " pathEditMode="relative" rAng="0" ptsTypes="AA">
                                      <p:cBhvr>
                                        <p:cTn id="84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16582 L -0.67726 0.17345 " pathEditMode="relative" rAng="0" ptsTypes="AA">
                                      <p:cBhvr>
                                        <p:cTn id="90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6 0.17345 L -0.67726 -0.07655 " pathEditMode="relative" rAng="0" ptsTypes="AA">
                                      <p:cBhvr>
                                        <p:cTn id="96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750"/>
                            </p:stCondLst>
                            <p:childTnLst>
                              <p:par>
                                <p:cTn id="98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1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6 -0.08233 L 0.0158 -0.08418 " pathEditMode="relative" rAng="0" ptsTypes="AA">
                                      <p:cBhvr>
                                        <p:cTn id="102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250"/>
                            </p:stCondLst>
                            <p:childTnLst>
                              <p:par>
                                <p:cTn id="104" presetID="8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250"/>
                            </p:stCondLst>
                            <p:childTnLst>
                              <p:par>
                                <p:cTn id="107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250"/>
                            </p:stCondLst>
                            <p:childTnLst>
                              <p:par>
                                <p:cTn id="1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15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 образования ветра.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7854696" cy="392909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Главная причина образования ветра – разница в атмосферном давлении;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Разный характер подстилающей поверхности (суша и вода, которые нагреваются и остывают по-разному, т.е. отмечается разница температур);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Разная высота над уровнем моря;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Разная широта и разный угол падения солнечных лучей, т.е. существует разница температур.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1168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характеристики ветра.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880" y="1738908"/>
            <a:ext cx="3672408" cy="27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73016" y="278727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Направление ветра – это то напряжение  откуда  дует ветер.</a:t>
            </a:r>
          </a:p>
        </p:txBody>
      </p:sp>
      <p:pic>
        <p:nvPicPr>
          <p:cNvPr id="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8288" y="3978989"/>
            <a:ext cx="5366400" cy="287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8268" y="509157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ветра измеряется в м/с и км/ч</a:t>
            </a:r>
            <a:endParaRPr lang="ru-RU" dirty="0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956376" y="6143736"/>
            <a:ext cx="1087016" cy="50405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2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2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70"/>
                            </p:stCondLst>
                            <p:childTnLst>
                              <p:par>
                                <p:cTn id="3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43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440022"/>
            <a:ext cx="4248472" cy="460851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800" dirty="0">
                <a:solidFill>
                  <a:prstClr val="white"/>
                </a:solidFill>
              </a:rPr>
              <a:t>  </a:t>
            </a:r>
            <a:r>
              <a:rPr lang="ru-RU" sz="1800" dirty="0" smtClean="0">
                <a:solidFill>
                  <a:prstClr val="white"/>
                </a:solidFill>
              </a:rPr>
              <a:t>В 1806 </a:t>
            </a:r>
            <a:r>
              <a:rPr lang="ru-RU" sz="1800" dirty="0">
                <a:solidFill>
                  <a:prstClr val="white"/>
                </a:solidFill>
              </a:rPr>
              <a:t>году английский адмирал </a:t>
            </a:r>
            <a:r>
              <a:rPr lang="ru-RU" sz="1800" b="1" dirty="0">
                <a:solidFill>
                  <a:prstClr val="white"/>
                </a:solidFill>
              </a:rPr>
              <a:t>Бофорт</a:t>
            </a:r>
            <a:r>
              <a:rPr lang="ru-RU" sz="1800" dirty="0">
                <a:solidFill>
                  <a:prstClr val="white"/>
                </a:solidFill>
              </a:rPr>
              <a:t> разработал условную </a:t>
            </a:r>
            <a:r>
              <a:rPr lang="ru-RU" sz="1800" dirty="0" smtClean="0">
                <a:solidFill>
                  <a:prstClr val="white"/>
                </a:solidFill>
              </a:rPr>
              <a:t>(двенадцати балльную) </a:t>
            </a:r>
            <a:r>
              <a:rPr lang="ru-RU" sz="1800" dirty="0">
                <a:solidFill>
                  <a:prstClr val="white"/>
                </a:solidFill>
              </a:rPr>
              <a:t>шкалу для визуальной оценки силы (а говоря точнее, скорости) ветра по его действию на наземные предметы или по волнению на море. К концу прошлого века шкала получила широкое признание и применение.</a:t>
            </a:r>
            <a:br>
              <a:rPr lang="ru-RU" sz="1800" dirty="0">
                <a:solidFill>
                  <a:prstClr val="white"/>
                </a:solidFill>
              </a:rPr>
            </a:br>
            <a:r>
              <a:rPr lang="ru-RU" sz="1800" dirty="0">
                <a:solidFill>
                  <a:prstClr val="white"/>
                </a:solidFill>
              </a:rPr>
              <a:t>  В 1963 году Всемирная метеорологическая организация уточнила </a:t>
            </a:r>
            <a:r>
              <a:rPr lang="ru-RU" sz="1800" b="1" dirty="0">
                <a:solidFill>
                  <a:prstClr val="white"/>
                </a:solidFill>
              </a:rPr>
              <a:t>шкалу Бофорта</a:t>
            </a:r>
            <a:r>
              <a:rPr lang="ru-RU" sz="1800" dirty="0">
                <a:solidFill>
                  <a:prstClr val="white"/>
                </a:solidFill>
              </a:rPr>
              <a:t> и она была принята для приближенной оценки скорости ветра по его воздействию на наземные предметы или по волнению в открытом море. Средняя скорость ветра указывается на стандартной высоте 10 метров над открытой ровной поверхностью.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3024336" cy="4086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452320" y="6093296"/>
            <a:ext cx="1062992" cy="4154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50" b="1" dirty="0">
                <a:ln w="50800"/>
              </a:rPr>
              <a:t>Сила ветра  –  измеряется по шкале баллов, которую предложил британский адмирал Бофорт.</a:t>
            </a: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xmlns="" val="58499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 ветров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4170" y="1052736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8985817"/>
              </p:ext>
            </p:extLst>
          </p:nvPr>
        </p:nvGraphicFramePr>
        <p:xfrm>
          <a:off x="539552" y="332656"/>
          <a:ext cx="78488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925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71" y="750570"/>
            <a:ext cx="8282940" cy="5356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6370" y="4869160"/>
            <a:ext cx="121000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Суша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279" y="48691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Море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+15</a:t>
            </a:r>
            <a:r>
              <a:rPr lang="ru-RU" baseline="30000" dirty="0"/>
              <a:t>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31074" y="36763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+23</a:t>
            </a:r>
            <a:r>
              <a:rPr lang="ru-RU" baseline="30000" dirty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244684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762 мм рт. </a:t>
            </a:r>
            <a:r>
              <a:rPr lang="ru-RU" dirty="0"/>
              <a:t>с</a:t>
            </a:r>
            <a:r>
              <a:rPr lang="ru-RU" dirty="0" smtClean="0"/>
              <a:t>т.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93804" y="4244684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758 мм рт. </a:t>
            </a:r>
            <a:r>
              <a:rPr lang="ru-RU" dirty="0"/>
              <a:t>с</a:t>
            </a:r>
            <a:r>
              <a:rPr lang="ru-RU" dirty="0" smtClean="0"/>
              <a:t>т.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619672" y="3212976"/>
            <a:ext cx="1152128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61609" y="63274"/>
            <a:ext cx="506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Дневной бриз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3923928" y="973576"/>
            <a:ext cx="1080120" cy="75296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86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6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9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1224 0.04004 C 0.14809 0.04907 0.18646 0.05393 0.22639 0.05393 C 0.27205 0.05393 0.30851 0.04907 0.3342 0.04004 L 0.45677 2.96296E-6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50"/>
                            </p:stCondLst>
                            <p:childTnLst>
                              <p:par>
                                <p:cTn id="7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8 0 L 0.45678 -0.178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250"/>
                            </p:stCondLst>
                            <p:childTnLst>
                              <p:par>
                                <p:cTn id="8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250"/>
                            </p:stCondLst>
                            <p:childTnLst>
                              <p:par>
                                <p:cTn id="95" presetID="3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17848 L 0.33663 -0.22477 C 0.31163 -0.23519 0.27396 -0.24121 0.23455 -0.24121 C 0.18958 -0.24121 0.15365 -0.23519 0.12865 -0.22477 L 0.00799 -0.17848 " pathEditMode="relative" rAng="10800000" ptsTypes="FffFF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250"/>
                            </p:stCondLst>
                            <p:childTnLst>
                              <p:par>
                                <p:cTn id="98" presetID="8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1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7847 L 0.00799 0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250"/>
                            </p:stCondLst>
                            <p:childTnLst>
                              <p:par>
                                <p:cTn id="104" presetID="8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4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875</Words>
  <Application>Microsoft Office PowerPoint</Application>
  <PresentationFormat>Экран (4:3)</PresentationFormat>
  <Paragraphs>147</Paragraphs>
  <Slides>24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Тема: «Ветер»</vt:lpstr>
      <vt:lpstr>План урока.</vt:lpstr>
      <vt:lpstr>Слайд 3</vt:lpstr>
      <vt:lpstr>Причины образования ветра. </vt:lpstr>
      <vt:lpstr>Основные характеристики ветра.</vt:lpstr>
      <vt:lpstr>Слайд 6</vt:lpstr>
      <vt:lpstr>Роза ветров</vt:lpstr>
      <vt:lpstr>Слайд 8</vt:lpstr>
      <vt:lpstr>Слайд 9</vt:lpstr>
      <vt:lpstr>Слайд 10</vt:lpstr>
      <vt:lpstr>Городской бриз</vt:lpstr>
      <vt:lpstr>Муссоны</vt:lpstr>
      <vt:lpstr>Образование фёна </vt:lpstr>
      <vt:lpstr>Образование боры</vt:lpstr>
      <vt:lpstr>Зачем нужен ветер. </vt:lpstr>
      <vt:lpstr>Спасибо за внимание.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«Ветер»</dc:title>
  <dc:creator>Admin</dc:creator>
  <cp:lastModifiedBy>ANDREY</cp:lastModifiedBy>
  <cp:revision>77</cp:revision>
  <dcterms:created xsi:type="dcterms:W3CDTF">2010-03-17T16:44:39Z</dcterms:created>
  <dcterms:modified xsi:type="dcterms:W3CDTF">2014-04-03T06:56:46Z</dcterms:modified>
</cp:coreProperties>
</file>