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6" r:id="rId4"/>
    <p:sldId id="272" r:id="rId5"/>
    <p:sldId id="273" r:id="rId6"/>
    <p:sldId id="274" r:id="rId7"/>
    <p:sldId id="265" r:id="rId8"/>
    <p:sldId id="258" r:id="rId9"/>
    <p:sldId id="271" r:id="rId10"/>
    <p:sldId id="266" r:id="rId11"/>
    <p:sldId id="267" r:id="rId12"/>
    <p:sldId id="260" r:id="rId13"/>
    <p:sldId id="259" r:id="rId14"/>
    <p:sldId id="261" r:id="rId15"/>
    <p:sldId id="264" r:id="rId16"/>
    <p:sldId id="275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525C656-465C-4EE2-ADCB-B5A7ED611695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C431144-268E-4A6D-AD5D-430E3EB86DD4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 dir="u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5C656-465C-4EE2-ADCB-B5A7ED611695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31144-268E-4A6D-AD5D-430E3EB86DD4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 dir="u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5C656-465C-4EE2-ADCB-B5A7ED611695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31144-268E-4A6D-AD5D-430E3EB86DD4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 dir="u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5C656-465C-4EE2-ADCB-B5A7ED611695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31144-268E-4A6D-AD5D-430E3EB86D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 dir="u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5C656-465C-4EE2-ADCB-B5A7ED611695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31144-268E-4A6D-AD5D-430E3EB86D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 dir="u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5C656-465C-4EE2-ADCB-B5A7ED611695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31144-268E-4A6D-AD5D-430E3EB86D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 dir="u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5C656-465C-4EE2-ADCB-B5A7ED611695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31144-268E-4A6D-AD5D-430E3EB86DD4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 dir="u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5C656-465C-4EE2-ADCB-B5A7ED611695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31144-268E-4A6D-AD5D-430E3EB86DD4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 dir="u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5C656-465C-4EE2-ADCB-B5A7ED611695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31144-268E-4A6D-AD5D-430E3EB86D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 dir="u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5C656-465C-4EE2-ADCB-B5A7ED611695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31144-268E-4A6D-AD5D-430E3EB86D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 dir="u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5C656-465C-4EE2-ADCB-B5A7ED611695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31144-268E-4A6D-AD5D-430E3EB86D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 dir="u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525C656-465C-4EE2-ADCB-B5A7ED611695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C431144-268E-4A6D-AD5D-430E3EB86DD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1300">
        <p14:pan dir="u"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Информационные средства обучения географии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3"/>
            <a:r>
              <a:rPr lang="ru-RU" dirty="0" smtClean="0"/>
              <a:t>Подготовила </a:t>
            </a:r>
          </a:p>
          <a:p>
            <a:pPr lvl="3"/>
            <a:r>
              <a:rPr lang="ru-RU" dirty="0" smtClean="0"/>
              <a:t>Горбунова </a:t>
            </a:r>
            <a:r>
              <a:rPr lang="ru-RU" dirty="0" smtClean="0"/>
              <a:t>Лариса Сергеевна</a:t>
            </a:r>
          </a:p>
          <a:p>
            <a:pPr lvl="3"/>
            <a:r>
              <a:rPr lang="ru-RU" dirty="0" smtClean="0"/>
              <a:t>Учитель географии МБОУ ООШ 25</a:t>
            </a:r>
            <a:endParaRPr lang="ru-RU" dirty="0" smtClean="0"/>
          </a:p>
          <a:p>
            <a:pPr lvl="3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118895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3679" y="188640"/>
            <a:ext cx="3422483" cy="1886921"/>
          </a:xfrm>
        </p:spPr>
        <p:txBody>
          <a:bodyPr/>
          <a:lstStyle/>
          <a:p>
            <a:r>
              <a:rPr lang="ru-RU" sz="4000" dirty="0" smtClean="0"/>
              <a:t>Учебный атлас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 algn="just">
              <a:buClr>
                <a:srgbClr val="873624"/>
              </a:buClr>
            </a:pPr>
            <a:r>
              <a:rPr lang="ru-RU" dirty="0">
                <a:solidFill>
                  <a:prstClr val="black">
                    <a:lumMod val="85000"/>
                    <a:lumOff val="15000"/>
                  </a:prstClr>
                </a:solidFill>
              </a:rPr>
              <a:t>Одно из центральных мест в системе средств обучения географии занимают карты. </a:t>
            </a:r>
            <a:endParaRPr lang="ru-RU" b="1" dirty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algn="just"/>
            <a:r>
              <a:rPr lang="ru-RU" dirty="0" smtClean="0">
                <a:effectLst/>
                <a:latin typeface="Times New Roman"/>
                <a:ea typeface="Calibri"/>
              </a:rPr>
              <a:t>Учебный атлас не просто сборник географических карт, а вид информационно-образовательной среды, где картографические источники информации сопровождаются иллюстративным материалом и все информационные элементы взаимодополняются, что обеспечивает учащимся возможность комплексного восприятия и понимания основных географических закономерностей. Поэлементное изображение явлений расширяет возможности применения методов анализа и синтеза на основе сопоставления картографической информации.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04048" y="2420888"/>
            <a:ext cx="3442256" cy="370021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8194" name="Picture 2" descr="H:\картинки\ат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20272" y="2780928"/>
            <a:ext cx="1224136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H:\картинки\атлас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10163" y="2780928"/>
            <a:ext cx="1334045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H:\картинки\атл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509120"/>
            <a:ext cx="1296144" cy="1644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229883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Контурные карты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dirty="0" smtClean="0">
                <a:effectLst/>
                <a:latin typeface="Times New Roman"/>
                <a:ea typeface="Calibri"/>
              </a:rPr>
              <a:t>позволяют развивать аналитические способности учащихся,   представлять информацию графически и в знаковой системе, что  обеспечивает формирование культуры составления легенды и оформления контурной карты.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H:\картинки\глобус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204864"/>
            <a:ext cx="3840088" cy="401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514585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92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Дидактические материалы.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algn="just"/>
            <a:r>
              <a:rPr lang="ru-RU" dirty="0"/>
              <a:t>Карточки – задания, создают условия для самостоятельной работы с информацией, а также позволяют осуществлять дифференциацию обучения.</a:t>
            </a:r>
          </a:p>
          <a:p>
            <a:endParaRPr lang="ru-RU" dirty="0"/>
          </a:p>
        </p:txBody>
      </p:sp>
      <p:pic>
        <p:nvPicPr>
          <p:cNvPr id="10242" name="Picture 2" descr="H:\картинки\смс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59" y="2204864"/>
            <a:ext cx="3960441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417864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9247" y="548681"/>
            <a:ext cx="7745505" cy="557748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Разнообразные вопросы, тесты, кроссворды, творческие задания. Работа с этими материалами требует сообразительности, определенных знаний, дает возможность почувствовать радость самостоятельного открытия.</a:t>
            </a:r>
            <a:endParaRPr lang="ru-RU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 descr="H:\картинки\мир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149080"/>
            <a:ext cx="6480720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730062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Видеофильмы.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type="body" idx="1"/>
          </p:nvPr>
        </p:nvSpPr>
        <p:spPr>
          <a:xfrm>
            <a:off x="1051560" y="1628800"/>
            <a:ext cx="3442446" cy="1269848"/>
          </a:xfrm>
        </p:spPr>
        <p:txBody>
          <a:bodyPr>
            <a:noAutofit/>
          </a:bodyPr>
          <a:lstStyle/>
          <a:p>
            <a:r>
              <a:rPr lang="ru-RU" sz="1600" b="1" dirty="0" smtClean="0"/>
              <a:t>Видеофильмы серии ВВС, </a:t>
            </a:r>
            <a:r>
              <a:rPr lang="en-US" sz="1600" b="1" dirty="0" smtClean="0"/>
              <a:t>GEOGRAFIC</a:t>
            </a:r>
            <a:r>
              <a:rPr lang="ru-RU" sz="1600" b="1" dirty="0" smtClean="0"/>
              <a:t>.</a:t>
            </a:r>
          </a:p>
          <a:p>
            <a:pPr marL="0" indent="0">
              <a:buNone/>
            </a:pPr>
            <a:r>
              <a:rPr lang="ru-RU" sz="1600" b="1" dirty="0" smtClean="0"/>
              <a:t>При планировании урока можно предложить ряд вопросов к содержанию фильма.</a:t>
            </a:r>
            <a:endParaRPr lang="ru-RU" sz="1600" b="1" dirty="0"/>
          </a:p>
        </p:txBody>
      </p:sp>
      <p:pic>
        <p:nvPicPr>
          <p:cNvPr id="2050" name="Picture 2" descr="H:\картинки\гео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899592" y="2996952"/>
            <a:ext cx="3528391" cy="3168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1" name="Picture 3" descr="H:\картинки\снн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14564" y="3047713"/>
            <a:ext cx="3888093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477057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4579" y="260649"/>
            <a:ext cx="3422483" cy="330446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effectLst/>
                <a:latin typeface="Arial"/>
                <a:ea typeface="Times New Roman"/>
              </a:rPr>
              <a:t/>
            </a:r>
            <a:br>
              <a:rPr lang="ru-RU" dirty="0" smtClean="0">
                <a:effectLst/>
                <a:latin typeface="Arial"/>
                <a:ea typeface="Times New Roman"/>
              </a:rPr>
            </a:br>
            <a:r>
              <a:rPr lang="ru-RU" sz="4000" b="1" dirty="0" smtClean="0">
                <a:ea typeface="Times New Roman"/>
              </a:rPr>
              <a:t>Р</a:t>
            </a:r>
            <a:r>
              <a:rPr lang="ru-RU" sz="4000" b="1" dirty="0" smtClean="0">
                <a:effectLst/>
                <a:ea typeface="Times New Roman"/>
              </a:rPr>
              <a:t>абота со средствами массовой информации (СМИ) </a:t>
            </a:r>
            <a:br>
              <a:rPr lang="ru-RU" sz="4000" b="1" dirty="0" smtClean="0">
                <a:effectLst/>
                <a:ea typeface="Times New Roman"/>
              </a:rPr>
            </a:b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    Внешкольная информация – это та информация, которая не нашла отражение в школьном учебнике. Основным ее источником являются средства массовой информации (СМИ). Все СМИ можно разделить на группы: 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-   </a:t>
            </a:r>
            <a:r>
              <a:rPr lang="ru-RU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периодическая печать (газеты, журналы);</a:t>
            </a:r>
          </a:p>
          <a:p>
            <a:pPr marL="285750" indent="-285750" algn="just">
              <a:buFontTx/>
              <a:buChar char="-"/>
            </a:pPr>
            <a:r>
              <a:rPr lang="ru-RU" dirty="0">
                <a:latin typeface="Times New Roman" pitchFamily="18" charset="0"/>
                <a:ea typeface="Times New Roman"/>
                <a:cs typeface="Times New Roman" pitchFamily="18" charset="0"/>
              </a:rPr>
              <a:t>т</a:t>
            </a:r>
            <a:r>
              <a:rPr lang="ru-RU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елевидение; </a:t>
            </a:r>
          </a:p>
          <a:p>
            <a:pPr marL="285750" indent="-285750" algn="just">
              <a:buFontTx/>
              <a:buChar char="-"/>
            </a:pPr>
            <a:r>
              <a:rPr lang="ru-RU" dirty="0">
                <a:latin typeface="Times New Roman" pitchFamily="18" charset="0"/>
                <a:ea typeface="Times New Roman"/>
                <a:cs typeface="Times New Roman" pitchFamily="18" charset="0"/>
              </a:rPr>
              <a:t>р</a:t>
            </a:r>
            <a:r>
              <a:rPr lang="ru-RU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адио; 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художественная и научно-популярная литература, изданная массовым тиражом.  </a:t>
            </a:r>
          </a:p>
          <a:p>
            <a:pPr marL="0" indent="0" algn="just">
              <a:buNone/>
            </a:pPr>
            <a:r>
              <a:rPr lang="ru-RU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    Внешкольная информация используется на уроках для сообщения новых знаний учащимся, для контроля усвоения основных географических понятий, как иллюстративный материал для создания мотивации изучения географии.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H:\картинки\тетр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573016"/>
            <a:ext cx="3672408" cy="2741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66829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Список литературы:</a:t>
            </a:r>
          </a:p>
          <a:p>
            <a:pPr marL="457200" indent="-457200">
              <a:buAutoNum type="arabicPeriod"/>
            </a:pPr>
            <a:r>
              <a:rPr lang="ru-RU" sz="1400" dirty="0" err="1" smtClean="0"/>
              <a:t>Финаров</a:t>
            </a:r>
            <a:r>
              <a:rPr lang="ru-RU" sz="1400" dirty="0" smtClean="0"/>
              <a:t>, Д.П. Методика обучения географии в школе: учеб. Пособие для студентов вузов /Д.П. </a:t>
            </a:r>
            <a:r>
              <a:rPr lang="ru-RU" sz="1400" dirty="0" err="1" smtClean="0"/>
              <a:t>Финаров</a:t>
            </a:r>
            <a:r>
              <a:rPr lang="ru-RU" sz="1400" dirty="0" smtClean="0"/>
              <a:t>. – М.: АСТ: </a:t>
            </a:r>
            <a:r>
              <a:rPr lang="ru-RU" sz="1400" dirty="0" err="1" smtClean="0"/>
              <a:t>Астрель</a:t>
            </a:r>
            <a:r>
              <a:rPr lang="ru-RU" sz="1400" dirty="0" smtClean="0"/>
              <a:t>, Хранитель, 2007. – 382 с.</a:t>
            </a:r>
          </a:p>
          <a:p>
            <a:r>
              <a:rPr lang="ru-RU" sz="1400" dirty="0" smtClean="0"/>
              <a:t>2. </a:t>
            </a:r>
            <a:r>
              <a:rPr lang="ru-RU" sz="1400" dirty="0" err="1" smtClean="0"/>
              <a:t>Зазнобина</a:t>
            </a:r>
            <a:r>
              <a:rPr lang="ru-RU" sz="1400" dirty="0" smtClean="0"/>
              <a:t>, </a:t>
            </a:r>
            <a:r>
              <a:rPr lang="ru-RU" sz="1400" dirty="0"/>
              <a:t>Л.С. Стандарт </a:t>
            </a:r>
            <a:r>
              <a:rPr lang="ru-RU" sz="1400" dirty="0" err="1"/>
              <a:t>медиаобразования</a:t>
            </a:r>
            <a:r>
              <a:rPr lang="ru-RU" sz="1400" dirty="0"/>
              <a:t> интегрированного с различными школьными </a:t>
            </a:r>
            <a:r>
              <a:rPr lang="ru-RU" sz="1400" dirty="0" smtClean="0"/>
              <a:t>дисциплинами. Стандарты </a:t>
            </a:r>
            <a:r>
              <a:rPr lang="ru-RU" sz="1400" dirty="0"/>
              <a:t>и мониторинг в образовании. //№ 3 </a:t>
            </a:r>
            <a:r>
              <a:rPr lang="ru-RU" sz="1400" dirty="0" smtClean="0"/>
              <a:t>1998. - </a:t>
            </a:r>
            <a:r>
              <a:rPr lang="ru-RU" sz="1400" dirty="0"/>
              <a:t>С. 26 — 34. </a:t>
            </a:r>
          </a:p>
          <a:p>
            <a:pPr marL="457200" indent="-457200">
              <a:buAutoNum type="arabicPeriod"/>
            </a:pPr>
            <a:endParaRPr lang="ru-RU" sz="1400" dirty="0" smtClean="0"/>
          </a:p>
          <a:p>
            <a:pPr marL="457200" indent="-457200">
              <a:buAutoNum type="arabicPeriod"/>
            </a:pP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xmlns="" val="2259348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713885" cy="1886921"/>
          </a:xfrm>
        </p:spPr>
        <p:txBody>
          <a:bodyPr/>
          <a:lstStyle/>
          <a:p>
            <a:pPr algn="ctr"/>
            <a:r>
              <a:rPr lang="ru-RU" sz="3600" b="1" dirty="0" smtClean="0"/>
              <a:t>Географические источники информации.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Географические источники информации в школе представлены: учебником, географическими пособиями (атласами), печатными пособиями (картинами, таблицами, схемами), иллюстрированным раздаточным материалом, дидактическими карточками, видеофильмами, справочниками, географическими сериями книжных изданий, моделями и приборами.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:\картинки\дети и глобус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573016"/>
            <a:ext cx="3582246" cy="2664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860346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:\картинки\геогрф.инф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404664"/>
            <a:ext cx="8640960" cy="6120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913647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Средства обучения представляют собой функционирующую систему, определяемую существующей системой школьного образования.</a:t>
            </a:r>
          </a:p>
          <a:p>
            <a:r>
              <a:rPr lang="ru-RU" dirty="0" smtClean="0"/>
              <a:t>По функциональным особенностям информационные средства обучения разделяются на три большие группы:</a:t>
            </a:r>
          </a:p>
          <a:p>
            <a:r>
              <a:rPr lang="ru-RU" dirty="0" smtClean="0"/>
              <a:t>вербально- информационные, несущие информацию через слово;</a:t>
            </a:r>
          </a:p>
          <a:p>
            <a:r>
              <a:rPr lang="ru-RU" dirty="0" smtClean="0"/>
              <a:t>Наглядные средства, создающие зрительные образы изучаемых географических объектов;</a:t>
            </a:r>
          </a:p>
          <a:p>
            <a:r>
              <a:rPr lang="ru-RU" dirty="0" smtClean="0"/>
              <a:t>Технические, отражающие современные достижения науки и техники.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СРЕДСТВА ОБУЧЕНИЯ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388382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Разделяется на две подгруппы:</a:t>
            </a:r>
          </a:p>
          <a:p>
            <a:r>
              <a:rPr lang="ru-RU" dirty="0" smtClean="0"/>
              <a:t>1. учебно-методические пособия для учителей: словари и справочники, инструктивные материалы;</a:t>
            </a:r>
          </a:p>
          <a:p>
            <a:r>
              <a:rPr lang="ru-RU" dirty="0" smtClean="0"/>
              <a:t>2. учебные пособия для учащихся: книги для чтения, тетради, словари, раздаточный дидактический материал и др.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Вербально-информационная группа средств обучения.</a:t>
            </a:r>
            <a:endParaRPr lang="ru-RU" sz="4000" dirty="0"/>
          </a:p>
        </p:txBody>
      </p:sp>
      <p:pic>
        <p:nvPicPr>
          <p:cNvPr id="12290" name="Picture 2" descr="H:\картинки\мира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80112" y="4293096"/>
            <a:ext cx="3096344" cy="2220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941059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Наглядные средства обучения разделяются на:</a:t>
            </a:r>
          </a:p>
          <a:p>
            <a:r>
              <a:rPr lang="ru-RU" dirty="0" smtClean="0"/>
              <a:t>Натуральные объекты – гербарии, коллекции, чучела животных, образцы горных пород;</a:t>
            </a:r>
          </a:p>
          <a:p>
            <a:r>
              <a:rPr lang="ru-RU" dirty="0" smtClean="0"/>
              <a:t>Искусственные средства, воспроизводящие объекты и явления – картины, таблицы, фотографии, кинофильмы, видео и звукозаписи.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Наглядные средства обучения.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xmlns="" val="11387452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УЧЕБНИК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lvl="0" algn="just">
              <a:buClr>
                <a:srgbClr val="873624"/>
              </a:buClr>
            </a:pPr>
            <a:r>
              <a:rPr lang="ru-RU" sz="1200" dirty="0">
                <a:solidFill>
                  <a:prstClr val="black">
                    <a:lumMod val="85000"/>
                    <a:lumOff val="15000"/>
                  </a:prstClr>
                </a:solidFill>
              </a:rPr>
              <a:t>Важнейшим ведущим </a:t>
            </a:r>
            <a:r>
              <a:rPr lang="ru-RU" sz="12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информационным средством </a:t>
            </a:r>
            <a:r>
              <a:rPr lang="ru-RU" sz="1200" dirty="0">
                <a:solidFill>
                  <a:prstClr val="black">
                    <a:lumMod val="85000"/>
                    <a:lumOff val="15000"/>
                  </a:prstClr>
                </a:solidFill>
              </a:rPr>
              <a:t>системы обучения географии является </a:t>
            </a:r>
            <a:r>
              <a:rPr lang="ru-RU" sz="12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учебник</a:t>
            </a:r>
            <a:r>
              <a:rPr lang="ru-RU" sz="1200" dirty="0">
                <a:solidFill>
                  <a:prstClr val="black">
                    <a:lumMod val="85000"/>
                    <a:lumOff val="15000"/>
                  </a:prstClr>
                </a:solidFill>
              </a:rPr>
              <a:t>, содержание которого должно соответствовать требованиям программы и возрастным особенностям учащихся. </a:t>
            </a:r>
            <a:endParaRPr lang="ru-RU" sz="1200" dirty="0" smtClean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lvl="0" algn="just">
              <a:buClr>
                <a:srgbClr val="873624"/>
              </a:buClr>
            </a:pPr>
            <a:r>
              <a:rPr lang="ru-RU" sz="1200" dirty="0" smtClean="0">
                <a:solidFill>
                  <a:prstClr val="black">
                    <a:lumMod val="85000"/>
                    <a:lumOff val="15000"/>
                  </a:prstClr>
                </a:solidFill>
                <a:effectLst/>
                <a:latin typeface="Times New Roman"/>
                <a:ea typeface="Calibri"/>
              </a:rPr>
              <a:t>Учебник </a:t>
            </a:r>
            <a:r>
              <a:rPr lang="ru-RU" sz="1200" dirty="0" smtClean="0">
                <a:effectLst/>
                <a:latin typeface="Times New Roman"/>
                <a:ea typeface="Calibri"/>
              </a:rPr>
              <a:t>является  своего рода «навигатором», обеспечивающим выход на другие образовательные ресурсы с помощью которых учащийся «добирает» необходимую информацию, представленную в разных формах в других компонентах учебно-методического комплекта. Элементы разворота учебника (параграфа) представляют собой основу информационно-образовательной среды урока, состоящую из информационных модулей, которые могут включаться в работу на уроке как самостоятельные дидактические единицы, что позволяет применять разнообразные приемы организации учебной деятельности, и компактно представить большой объем учебной информации в учебнике. Работа с учебником способствует формированию комплексного представления о теме изучаемого урока.</a:t>
            </a:r>
            <a:endParaRPr lang="ru-RU" sz="1200" dirty="0"/>
          </a:p>
        </p:txBody>
      </p:sp>
      <p:pic>
        <p:nvPicPr>
          <p:cNvPr id="7170" name="Picture 2" descr="H:\картинки\учебник.jpg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276872"/>
            <a:ext cx="4032448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3104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Картографические источники информации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Стандартный комплект настенных карт;</a:t>
            </a:r>
          </a:p>
          <a:p>
            <a:r>
              <a:rPr lang="ru-RU" dirty="0" smtClean="0"/>
              <a:t>Школьные атласы.</a:t>
            </a:r>
            <a:endParaRPr lang="ru-RU" dirty="0"/>
          </a:p>
        </p:txBody>
      </p:sp>
      <p:pic>
        <p:nvPicPr>
          <p:cNvPr id="11267" name="Picture 3" descr="H:\картинки\ооо.jpg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99992" y="2276872"/>
            <a:ext cx="3744416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743690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00" decel="100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>
                <a:effectLst/>
                <a:latin typeface="Arial"/>
                <a:ea typeface="Times New Roman"/>
                <a:cs typeface="Times New Roman"/>
              </a:rPr>
              <a:t/>
            </a:r>
            <a:br>
              <a:rPr lang="ru-RU" sz="3200" dirty="0" smtClean="0">
                <a:effectLst/>
                <a:latin typeface="Arial"/>
                <a:ea typeface="Times New Roman"/>
                <a:cs typeface="Times New Roman"/>
              </a:rPr>
            </a:br>
            <a:r>
              <a:rPr lang="ru-RU" sz="3200" dirty="0" smtClean="0">
                <a:effectLst/>
                <a:latin typeface="Arial"/>
                <a:ea typeface="Times New Roman"/>
                <a:cs typeface="Times New Roman"/>
              </a:rPr>
              <a:t>При работе с тематическими картами у учащихся формируются умения: </a:t>
            </a:r>
            <a:r>
              <a:rPr lang="ru-RU" sz="3200" dirty="0" smtClean="0">
                <a:ea typeface="Calibri"/>
                <a:cs typeface="Times New Roman"/>
              </a:rPr>
              <a:t/>
            </a:r>
            <a:br>
              <a:rPr lang="ru-RU" sz="3200" dirty="0" smtClean="0">
                <a:ea typeface="Calibri"/>
                <a:cs typeface="Times New Roman"/>
              </a:rPr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pPr marR="190500" lvl="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 smtClean="0">
                <a:effectLst/>
                <a:latin typeface="Arial"/>
                <a:ea typeface="Times New Roman"/>
                <a:cs typeface="Times New Roman"/>
              </a:rPr>
              <a:t>«читать» карту»; </a:t>
            </a:r>
            <a:endParaRPr lang="ru-RU" sz="4400" dirty="0">
              <a:ea typeface="Calibri"/>
              <a:cs typeface="Times New Roman"/>
            </a:endParaRPr>
          </a:p>
          <a:p>
            <a:pPr marR="190500" lvl="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 smtClean="0">
                <a:effectLst/>
                <a:latin typeface="Arial"/>
                <a:ea typeface="Times New Roman"/>
                <a:cs typeface="Times New Roman"/>
              </a:rPr>
              <a:t>находить и показывать расположение географических объектов; </a:t>
            </a:r>
            <a:endParaRPr lang="ru-RU" sz="4400" dirty="0">
              <a:ea typeface="Calibri"/>
              <a:cs typeface="Times New Roman"/>
            </a:endParaRPr>
          </a:p>
          <a:p>
            <a:pPr marR="190500" lvl="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 smtClean="0">
                <a:effectLst/>
                <a:latin typeface="Arial"/>
                <a:ea typeface="Times New Roman"/>
                <a:cs typeface="Times New Roman"/>
              </a:rPr>
              <a:t>составлять характеристику объектов; </a:t>
            </a:r>
            <a:endParaRPr lang="ru-RU" sz="4400" dirty="0">
              <a:ea typeface="Calibri"/>
              <a:cs typeface="Times New Roman"/>
            </a:endParaRPr>
          </a:p>
          <a:p>
            <a:pPr marR="190500" lvl="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 smtClean="0">
                <a:effectLst/>
                <a:latin typeface="Arial"/>
                <a:ea typeface="Times New Roman"/>
                <a:cs typeface="Times New Roman"/>
              </a:rPr>
              <a:t>сопоставлять, анализировать и делать выводы; </a:t>
            </a:r>
            <a:endParaRPr lang="ru-RU" sz="4400" dirty="0">
              <a:ea typeface="Calibri"/>
              <a:cs typeface="Times New Roman"/>
            </a:endParaRPr>
          </a:p>
          <a:p>
            <a:pPr marR="190500" lvl="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 smtClean="0">
                <a:effectLst/>
                <a:latin typeface="Arial"/>
                <a:ea typeface="Times New Roman"/>
                <a:cs typeface="Times New Roman"/>
              </a:rPr>
              <a:t>выполнять творческие и практические работы с контурными картами. </a:t>
            </a:r>
            <a:endParaRPr lang="ru-RU" sz="4400" dirty="0">
              <a:ea typeface="Calibri"/>
              <a:cs typeface="Times New Roman"/>
            </a:endParaRPr>
          </a:p>
          <a:p>
            <a:endParaRPr lang="ru-RU" dirty="0"/>
          </a:p>
        </p:txBody>
      </p:sp>
      <p:pic>
        <p:nvPicPr>
          <p:cNvPr id="6148" name="Picture 4" descr="H:\картинки\дотр.jpg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11960" y="2276872"/>
            <a:ext cx="4236715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482601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540</TotalTime>
  <Words>651</Words>
  <Application>Microsoft Office PowerPoint</Application>
  <PresentationFormat>Экран (4:3)</PresentationFormat>
  <Paragraphs>57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Твердый переплет</vt:lpstr>
      <vt:lpstr>Информационные средства обучения географии</vt:lpstr>
      <vt:lpstr>Географические источники информации.</vt:lpstr>
      <vt:lpstr>Слайд 3</vt:lpstr>
      <vt:lpstr>СРЕДСТВА ОБУЧЕНИЯ</vt:lpstr>
      <vt:lpstr>Вербально-информационная группа средств обучения.</vt:lpstr>
      <vt:lpstr>Наглядные средства обучения.</vt:lpstr>
      <vt:lpstr>УЧЕБНИК</vt:lpstr>
      <vt:lpstr> Картографические источники информации </vt:lpstr>
      <vt:lpstr> При работе с тематическими картами у учащихся формируются умения:  </vt:lpstr>
      <vt:lpstr>Учебный атлас</vt:lpstr>
      <vt:lpstr>Контурные карты</vt:lpstr>
      <vt:lpstr>Дидактические материалы.</vt:lpstr>
      <vt:lpstr>Слайд 13</vt:lpstr>
      <vt:lpstr>Видеофильмы.</vt:lpstr>
      <vt:lpstr> Работа со средствами массовой информации (СМИ)  </vt:lpstr>
      <vt:lpstr>Спасибо за внимание!</vt:lpstr>
    </vt:vector>
  </TitlesOfParts>
  <Company>Free World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Информационные средства обучения</dc:title>
  <dc:creator>Admin</dc:creator>
  <cp:lastModifiedBy>Лара</cp:lastModifiedBy>
  <cp:revision>24</cp:revision>
  <dcterms:created xsi:type="dcterms:W3CDTF">2013-04-07T12:10:18Z</dcterms:created>
  <dcterms:modified xsi:type="dcterms:W3CDTF">2014-04-04T20:31:28Z</dcterms:modified>
</cp:coreProperties>
</file>