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2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F7CD-FE8B-4199-90D8-60B960B2378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AEC23-13F2-4057-970F-05DDE1EF1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3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EC23-13F2-4057-970F-05DDE1EF19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0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a0a084402403390fa4c59ea3493c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297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Mistral" pitchFamily="66" charset="0"/>
              </a:defRPr>
            </a:lvl1pPr>
          </a:lstStyle>
          <a:p>
            <a:r>
              <a:rPr kumimoji="0" lang="ru-RU" dirty="0" smtClean="0">
                <a:latin typeface="Mistral" pitchFamily="66" charset="0"/>
              </a:rPr>
              <a:t>Достопримечательности. 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6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cs typeface="FreesiaUPC" pitchFamily="34" charset="-34"/>
              </a:rPr>
              <a:t>Китай</a:t>
            </a:r>
            <a:endParaRPr lang="ru-RU" sz="9600" dirty="0">
              <a:solidFill>
                <a:schemeClr val="accent2">
                  <a:lumMod val="75000"/>
                </a:schemeClr>
              </a:solidFill>
              <a:latin typeface="Mistral" pitchFamily="66" charset="0"/>
              <a:cs typeface="Frees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Mistral" pitchFamily="66" charset="0"/>
              </a:rPr>
              <a:t>Подготовила </a:t>
            </a:r>
            <a:r>
              <a:rPr lang="ru-RU" dirty="0" smtClean="0">
                <a:latin typeface="Mistral" pitchFamily="66" charset="0"/>
              </a:rPr>
              <a:t>учитель географии МБОУ «СОШ № 10» </a:t>
            </a:r>
            <a:r>
              <a:rPr lang="ru-RU" dirty="0" err="1" smtClean="0">
                <a:latin typeface="Mistral" pitchFamily="66" charset="0"/>
              </a:rPr>
              <a:t>г.Гусь</a:t>
            </a:r>
            <a:r>
              <a:rPr lang="ru-RU" dirty="0" smtClean="0">
                <a:latin typeface="Mistral" pitchFamily="66" charset="0"/>
              </a:rPr>
              <a:t>-Хрустальный </a:t>
            </a:r>
            <a:r>
              <a:rPr lang="ru-RU" dirty="0" err="1" smtClean="0">
                <a:latin typeface="Mistral" pitchFamily="66" charset="0"/>
              </a:rPr>
              <a:t>Барабошкина</a:t>
            </a:r>
            <a:r>
              <a:rPr lang="ru-RU" dirty="0" smtClean="0">
                <a:latin typeface="Mistral" pitchFamily="66" charset="0"/>
              </a:rPr>
              <a:t> Светлана Валерьевна</a:t>
            </a:r>
            <a:endParaRPr lang="ru-RU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_2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Крупнейший центр буддизма Нань Шань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b7e476081eea3a5db94e11b8474302e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565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Гроты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Лунмэня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itaj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Mistral" pitchFamily="66" charset="0"/>
              </a:rPr>
              <a:t>Краткая история.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Mistral" pitchFamily="66" charset="0"/>
              </a:rPr>
              <a:t>    Китай относится к наиболее древним цивилизациям которая вобрала в себя большое число государств и культур в течение 4 тысяч лет.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Mistral" pitchFamily="66" charset="0"/>
              </a:rPr>
              <a:t>   Китай имеет долгую и практически непрерывную историю, а также одну из древнейших и сложнейших систем письма. До XIX века он был одним из самых передовых мировых государств и основным культурным центром Восточной Азии. Китайское влияние на соседние государства остаётся существенным и по сегодняшний день. Китай — родина многих изобретений, которые изменили судьбу человечества. Среди них — Четыре великих изобретения: бумага, компас, порох и книгопечатание.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asoti-kitaya.jpg"/>
          <p:cNvPicPr>
            <a:picLocks noChangeAspect="1"/>
          </p:cNvPicPr>
          <p:nvPr/>
        </p:nvPicPr>
        <p:blipFill>
          <a:blip r:embed="rId2" cstate="print">
            <a:lum bright="43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istral" pitchFamily="66" charset="0"/>
              </a:rPr>
              <a:t>География и климат</a:t>
            </a:r>
            <a:endParaRPr lang="ru-RU" dirty="0">
              <a:solidFill>
                <a:schemeClr val="tx2">
                  <a:lumMod val="10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Mistral" pitchFamily="66" charset="0"/>
              </a:rPr>
              <a:t>Ландшафты Китая разнообразны. Горы и плато преобладают на западе, а низменности — на востоке и юго-востоке. В результате этого, основные реки текут с запада на восток, включая большие реки Хуанхэ, Янцзы, Амур, а некоторые — на юг (реки Перлин, Меконг, Брахмапутра). Большинство рек Китая впадает в Тихий океан.</a:t>
            </a:r>
          </a:p>
          <a:p>
            <a:pPr>
              <a:buNone/>
            </a:pPr>
            <a:r>
              <a:rPr lang="ru-RU" dirty="0" smtClean="0">
                <a:latin typeface="Mistral" pitchFamily="66" charset="0"/>
              </a:rPr>
              <a:t>Климат Китая разнообразен. Северная зона, которая включает Пекин, характеризуется очень холодными зимами. Центральная зона, которая включает Шанхай, умеренная. Для южной зоны, которая включает Гуанчжоу, характерен субтропический климат.</a:t>
            </a:r>
            <a:endParaRPr lang="ru-RU" dirty="0">
              <a:latin typeface="Mistral" pitchFamily="66" charset="0"/>
              <a:cs typeface="FreesiaUPC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1525830_naselenie-kitaya.jpg"/>
          <p:cNvPicPr>
            <a:picLocks noChangeAspect="1"/>
          </p:cNvPicPr>
          <p:nvPr/>
        </p:nvPicPr>
        <p:blipFill>
          <a:blip r:embed="rId2" cstate="print">
            <a:lum bright="32000" contrast="-53000"/>
          </a:blip>
          <a:stretch>
            <a:fillRect/>
          </a:stretch>
        </p:blipFill>
        <p:spPr>
          <a:xfrm>
            <a:off x="-357222" y="0"/>
            <a:ext cx="96313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istral" pitchFamily="66" charset="0"/>
              </a:rPr>
              <a:t>Демография</a:t>
            </a:r>
            <a:endParaRPr lang="ru-RU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istral" pitchFamily="66" charset="0"/>
              </a:rPr>
              <a:t>Население Китая (КНР и Республики Китай) составляет свыше 1,5 миллиарда человек в 2012. Это одна пятая часть всего населения Земли. Хотя в КНР проживает более 100 этносов, коммунистическое правительство признает только 56. Наибольшей этнической группой Китая являются </a:t>
            </a:r>
            <a:r>
              <a:rPr lang="ru-RU" i="1" dirty="0" smtClean="0">
                <a:latin typeface="Mistral" pitchFamily="66" charset="0"/>
              </a:rPr>
              <a:t>ханьцы</a:t>
            </a:r>
            <a:r>
              <a:rPr lang="ru-RU" dirty="0" smtClean="0">
                <a:latin typeface="Mistral" pitchFamily="66" charset="0"/>
              </a:rPr>
              <a:t> (собственно китайцы) — 91,9 %. Она неоднородна и делится на ряд этнографических групп, большинство из которых — это бывшие </a:t>
            </a:r>
            <a:r>
              <a:rPr lang="ru-RU" dirty="0" err="1" smtClean="0">
                <a:latin typeface="Mistral" pitchFamily="66" charset="0"/>
              </a:rPr>
              <a:t>самодостаточные</a:t>
            </a:r>
            <a:r>
              <a:rPr lang="ru-RU" dirty="0" smtClean="0">
                <a:latin typeface="Mistral" pitchFamily="66" charset="0"/>
              </a:rPr>
              <a:t> этносы, ассимилированные </a:t>
            </a:r>
            <a:r>
              <a:rPr lang="ru-RU" dirty="0" err="1" smtClean="0">
                <a:latin typeface="Mistral" pitchFamily="66" charset="0"/>
              </a:rPr>
              <a:t>китайцами-ханьцами</a:t>
            </a:r>
            <a:r>
              <a:rPr lang="ru-RU" dirty="0" smtClean="0">
                <a:latin typeface="Mistral" pitchFamily="66" charset="0"/>
              </a:rPr>
              <a:t>.</a:t>
            </a:r>
          </a:p>
          <a:p>
            <a:pPr>
              <a:buNone/>
            </a:pPr>
            <a:endParaRPr lang="ru-RU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tay-eta.jpg"/>
          <p:cNvPicPr>
            <a:picLocks noChangeAspect="1"/>
          </p:cNvPicPr>
          <p:nvPr/>
        </p:nvPicPr>
        <p:blipFill>
          <a:blip r:embed="rId2" cstate="print">
            <a:lum bright="36000" contrast="-34000"/>
          </a:blip>
          <a:stretch>
            <a:fillRect/>
          </a:stretch>
        </p:blipFill>
        <p:spPr>
          <a:xfrm>
            <a:off x="-1" y="0"/>
            <a:ext cx="91934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istral" pitchFamily="66" charset="0"/>
              </a:rPr>
              <a:t>Религия</a:t>
            </a:r>
            <a:endParaRPr lang="ru-RU" dirty="0">
              <a:solidFill>
                <a:schemeClr val="tx2">
                  <a:lumMod val="10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Mistral" pitchFamily="66" charset="0"/>
              </a:rPr>
              <a:t>Благодаря «культурной революции» 62 % населения КНР (797.7 миллионов человек) называют себя атеистами. Однако для значительной группы материковых китайцев религия играет очень важную роль, особенно буддизм, даосизм и конфуцианство( в последнее время и католичество - более 50 </a:t>
            </a:r>
            <a:r>
              <a:rPr lang="ru-RU" dirty="0" err="1" smtClean="0">
                <a:latin typeface="Mistral" pitchFamily="66" charset="0"/>
              </a:rPr>
              <a:t>млн</a:t>
            </a:r>
            <a:r>
              <a:rPr lang="ru-RU" dirty="0" smtClean="0">
                <a:latin typeface="Mistral" pitchFamily="66" charset="0"/>
              </a:rPr>
              <a:t> ).</a:t>
            </a:r>
            <a:r>
              <a:rPr lang="ru-RU" dirty="0" smtClean="0"/>
              <a:t> </a:t>
            </a:r>
            <a:r>
              <a:rPr lang="ru-RU" dirty="0" smtClean="0">
                <a:latin typeface="Mistral" pitchFamily="66" charset="0"/>
              </a:rPr>
              <a:t>Даосизм и буддизм, вместе с моралистическим конфуцианским кодексом были основными религиозными учениями Китая в течение 2 тысячелетий, поэтому даже коммунистическое правительство не может пренебрегать этой традицией</a:t>
            </a:r>
            <a:r>
              <a:rPr lang="ru-RU" dirty="0" smtClean="0"/>
              <a:t>.</a:t>
            </a:r>
            <a:endParaRPr lang="ru-RU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na.jpg"/>
          <p:cNvPicPr>
            <a:picLocks noChangeAspect="1"/>
          </p:cNvPicPr>
          <p:nvPr/>
        </p:nvPicPr>
        <p:blipFill>
          <a:blip r:embed="rId2" cstate="print">
            <a:lum bright="43000" contrast="-5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53400" cy="598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Культура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8153400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Mistral" pitchFamily="66" charset="0"/>
              </a:rPr>
              <a:t>События XIX—XX столетия вынудили китайцев задуматься над необходимостью отказа или сохранения собственной </a:t>
            </a:r>
            <a:r>
              <a:rPr lang="ru-RU" sz="2000" dirty="0" err="1" smtClean="0">
                <a:latin typeface="Mistral" pitchFamily="66" charset="0"/>
              </a:rPr>
              <a:t>цивилизационной</a:t>
            </a:r>
            <a:r>
              <a:rPr lang="ru-RU" sz="2000" dirty="0" smtClean="0">
                <a:latin typeface="Mistral" pitchFamily="66" charset="0"/>
              </a:rPr>
              <a:t> модели. Западники обещали Китаю «светлое будущее» при условии тотальной вестернизации и ставили в пример Японию. Политика насаждения демократии в традиционном китайском обществе потерпела поражение — частично из-за авторитарной «традиции» управления, а частично из-за внутренних и внешних войн.</a:t>
            </a:r>
          </a:p>
          <a:p>
            <a:pPr>
              <a:buNone/>
            </a:pPr>
            <a:r>
              <a:rPr lang="ru-RU" sz="2000" dirty="0" smtClean="0">
                <a:latin typeface="Mistral" pitchFamily="66" charset="0"/>
              </a:rPr>
              <a:t>Китайское общество сохраняло средневековые традиции до начала в КНР так называемой «</a:t>
            </a:r>
            <a:r>
              <a:rPr lang="ru-RU" sz="2000" i="1" dirty="0" smtClean="0">
                <a:latin typeface="Mistral" pitchFamily="66" charset="0"/>
              </a:rPr>
              <a:t>культурной революции</a:t>
            </a:r>
            <a:r>
              <a:rPr lang="ru-RU" sz="2000" dirty="0" smtClean="0">
                <a:latin typeface="Mistral" pitchFamily="66" charset="0"/>
              </a:rPr>
              <a:t>». Её целью было реформирование китайского села, пропаганда новых коммунистических ценностей, создание новой передовой китайской культуры, «не ограниченной конфуцианскими догматами». В результате «революции» многие культурные деятели были репрессированы, а большинство традиций — ликвидированы как «регрессивные практики» или «феодальные пережитки». Было проведено реформирование иероглифической письменности, что сделало недоступными для будущих поколений тексты произведений, которые писались их предшественниками. Однако с 1980-х годов «культурная революция» была прекращена, а коммунистическое правительство взяло курс на формирование «патриотично настроенной нации», начав реставрацию традиций.</a:t>
            </a:r>
          </a:p>
          <a:p>
            <a:pPr>
              <a:buNone/>
            </a:pPr>
            <a:r>
              <a:rPr lang="ru-RU" sz="2000" dirty="0" smtClean="0">
                <a:latin typeface="Mistral" pitchFamily="66" charset="0"/>
              </a:rPr>
              <a:t>На Тайване подобных культурных реформ не проводили, уважая традиции письменности и чиновничества. Значительная часть бюджета Республики Китай шла на подготовку специалистов в области культуры.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istral" pitchFamily="66" charset="0"/>
              </a:rPr>
              <a:t>Великая Китайская Стена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lun-780x5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Долина радоновых источников Синлун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2">
      <a:dk1>
        <a:sysClr val="windowText" lastClr="000000"/>
      </a:dk1>
      <a:lt1>
        <a:srgbClr val="775F55"/>
      </a:lt1>
      <a:dk2>
        <a:srgbClr val="EBDDC3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</TotalTime>
  <Words>218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FreesiaUPC</vt:lpstr>
      <vt:lpstr>Mistral</vt:lpstr>
      <vt:lpstr>Tw Cen MT</vt:lpstr>
      <vt:lpstr>Wingdings</vt:lpstr>
      <vt:lpstr>Wingdings 2</vt:lpstr>
      <vt:lpstr>Обычная</vt:lpstr>
      <vt:lpstr>Китай</vt:lpstr>
      <vt:lpstr>Краткая история. </vt:lpstr>
      <vt:lpstr>География и климат</vt:lpstr>
      <vt:lpstr>Демография</vt:lpstr>
      <vt:lpstr>Религия</vt:lpstr>
      <vt:lpstr>Культура</vt:lpstr>
      <vt:lpstr>Презентация PowerPoint</vt:lpstr>
      <vt:lpstr>Великая Китайская Стена</vt:lpstr>
      <vt:lpstr>Долина радоновых источников Синлун</vt:lpstr>
      <vt:lpstr>Крупнейший центр буддизма Нань Шань</vt:lpstr>
      <vt:lpstr>Гроты Лунмэня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</dc:title>
  <dc:creator>Светлана</dc:creator>
  <cp:lastModifiedBy>Светлана</cp:lastModifiedBy>
  <cp:revision>12</cp:revision>
  <dcterms:created xsi:type="dcterms:W3CDTF">2013-11-29T15:03:53Z</dcterms:created>
  <dcterms:modified xsi:type="dcterms:W3CDTF">2014-04-01T09:41:31Z</dcterms:modified>
</cp:coreProperties>
</file>