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71" r:id="rId6"/>
    <p:sldId id="260" r:id="rId7"/>
    <p:sldId id="261" r:id="rId8"/>
    <p:sldId id="262" r:id="rId9"/>
    <p:sldId id="263" r:id="rId10"/>
    <p:sldId id="264" r:id="rId11"/>
    <p:sldId id="268" r:id="rId12"/>
    <p:sldId id="267" r:id="rId13"/>
    <p:sldId id="265" r:id="rId14"/>
    <p:sldId id="270" r:id="rId15"/>
    <p:sldId id="266"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5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FA72A8C-163E-4B9F-BD82-74815D750F3C}" type="datetimeFigureOut">
              <a:rPr lang="ru-RU" smtClean="0"/>
              <a:pPr/>
              <a:t>28.08.2014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1AB742-A3A4-4E6D-ACC0-2A34693C380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A72A8C-163E-4B9F-BD82-74815D750F3C}" type="datetimeFigureOut">
              <a:rPr lang="ru-RU" smtClean="0"/>
              <a:pPr/>
              <a:t>28.08.2014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1AB742-A3A4-4E6D-ACC0-2A34693C380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A72A8C-163E-4B9F-BD82-74815D750F3C}" type="datetimeFigureOut">
              <a:rPr lang="ru-RU" smtClean="0"/>
              <a:pPr/>
              <a:t>28.08.2014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1AB742-A3A4-4E6D-ACC0-2A34693C380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A72A8C-163E-4B9F-BD82-74815D750F3C}" type="datetimeFigureOut">
              <a:rPr lang="ru-RU" smtClean="0"/>
              <a:pPr/>
              <a:t>28.08.2014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1AB742-A3A4-4E6D-ACC0-2A34693C380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FA72A8C-163E-4B9F-BD82-74815D750F3C}" type="datetimeFigureOut">
              <a:rPr lang="ru-RU" smtClean="0"/>
              <a:pPr/>
              <a:t>28.08.2014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1AB742-A3A4-4E6D-ACC0-2A34693C380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FA72A8C-163E-4B9F-BD82-74815D750F3C}" type="datetimeFigureOut">
              <a:rPr lang="ru-RU" smtClean="0"/>
              <a:pPr/>
              <a:t>28.08.2014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1AB742-A3A4-4E6D-ACC0-2A34693C380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A72A8C-163E-4B9F-BD82-74815D750F3C}" type="datetimeFigureOut">
              <a:rPr lang="ru-RU" smtClean="0"/>
              <a:pPr/>
              <a:t>28.08.2014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21AB742-A3A4-4E6D-ACC0-2A34693C380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FA72A8C-163E-4B9F-BD82-74815D750F3C}" type="datetimeFigureOut">
              <a:rPr lang="ru-RU" smtClean="0"/>
              <a:pPr/>
              <a:t>28.08.2014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21AB742-A3A4-4E6D-ACC0-2A34693C380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FA72A8C-163E-4B9F-BD82-74815D750F3C}" type="datetimeFigureOut">
              <a:rPr lang="ru-RU" smtClean="0"/>
              <a:pPr/>
              <a:t>28.08.2014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1AB742-A3A4-4E6D-ACC0-2A34693C380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FA72A8C-163E-4B9F-BD82-74815D750F3C}" type="datetimeFigureOut">
              <a:rPr lang="ru-RU" smtClean="0"/>
              <a:pPr/>
              <a:t>28.08.2014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1AB742-A3A4-4E6D-ACC0-2A34693C380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FA72A8C-163E-4B9F-BD82-74815D750F3C}" type="datetimeFigureOut">
              <a:rPr lang="ru-RU" smtClean="0"/>
              <a:pPr/>
              <a:t>28.08.2014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1AB742-A3A4-4E6D-ACC0-2A34693C380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72A8C-163E-4B9F-BD82-74815D750F3C}" type="datetimeFigureOut">
              <a:rPr lang="ru-RU" smtClean="0"/>
              <a:pPr/>
              <a:t>28.08.2014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AB742-A3A4-4E6D-ACC0-2A34693C380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descr="C:\Users\Public\Pictures\Sample Pictures\Рисунок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Заголовок 3"/>
          <p:cNvSpPr>
            <a:spLocks noGrp="1"/>
          </p:cNvSpPr>
          <p:nvPr>
            <p:ph type="ctrTitle"/>
          </p:nvPr>
        </p:nvSpPr>
        <p:spPr/>
        <p:txBody>
          <a:bodyPr/>
          <a:lstStyle/>
          <a:p>
            <a:r>
              <a:rPr lang="ru-RU" b="1" i="1" dirty="0" smtClean="0">
                <a:solidFill>
                  <a:srgbClr val="FF0000"/>
                </a:solidFill>
                <a:effectLst>
                  <a:outerShdw blurRad="38100" dist="38100" dir="2700000" algn="tl">
                    <a:srgbClr val="000000">
                      <a:alpha val="43137"/>
                    </a:srgbClr>
                  </a:outerShdw>
                </a:effectLst>
              </a:rPr>
              <a:t>БИНАРНЫЙ УРОК ФИЗИКИ И ГЕОМЕТРИИ В 8 </a:t>
            </a:r>
            <a:r>
              <a:rPr lang="ru-RU" b="1" i="1" dirty="0" smtClean="0">
                <a:solidFill>
                  <a:srgbClr val="FF0000"/>
                </a:solidFill>
                <a:effectLst>
                  <a:outerShdw blurRad="38100" dist="38100" dir="2700000" algn="tl">
                    <a:srgbClr val="000000">
                      <a:alpha val="43137"/>
                    </a:srgbClr>
                  </a:outerShdw>
                </a:effectLst>
              </a:rPr>
              <a:t> </a:t>
            </a:r>
            <a:r>
              <a:rPr lang="ru-RU" b="1" i="1" dirty="0" smtClean="0">
                <a:solidFill>
                  <a:srgbClr val="FF0000"/>
                </a:solidFill>
                <a:effectLst>
                  <a:outerShdw blurRad="38100" dist="38100" dir="2700000" algn="tl">
                    <a:srgbClr val="000000">
                      <a:alpha val="43137"/>
                    </a:srgbClr>
                  </a:outerShdw>
                </a:effectLst>
              </a:rPr>
              <a:t>классе </a:t>
            </a:r>
            <a:endParaRPr lang="ru-RU" b="1" i="1" dirty="0">
              <a:solidFill>
                <a:srgbClr val="FF0000"/>
              </a:solidFill>
              <a:effectLst>
                <a:outerShdw blurRad="38100" dist="38100" dir="2700000" algn="tl">
                  <a:srgbClr val="000000">
                    <a:alpha val="43137"/>
                  </a:srgbClr>
                </a:outerShdw>
              </a:effectLst>
            </a:endParaRPr>
          </a:p>
        </p:txBody>
      </p:sp>
      <p:sp>
        <p:nvSpPr>
          <p:cNvPr id="5" name="Подзаголовок 4"/>
          <p:cNvSpPr>
            <a:spLocks noGrp="1"/>
          </p:cNvSpPr>
          <p:nvPr>
            <p:ph type="subTitle" idx="1"/>
          </p:nvPr>
        </p:nvSpPr>
        <p:spPr/>
        <p:txBody>
          <a:bodyPr/>
          <a:lstStyle/>
          <a:p>
            <a:pPr algn="r"/>
            <a:r>
              <a:rPr lang="ru-RU" b="1" i="1" dirty="0" smtClean="0">
                <a:solidFill>
                  <a:schemeClr val="tx2">
                    <a:lumMod val="50000"/>
                  </a:schemeClr>
                </a:solidFill>
                <a:effectLst>
                  <a:outerShdw blurRad="38100" dist="38100" dir="2700000" algn="tl">
                    <a:srgbClr val="000000">
                      <a:alpha val="43137"/>
                    </a:srgbClr>
                  </a:outerShdw>
                </a:effectLst>
              </a:rPr>
              <a:t>Зайцева М.В.</a:t>
            </a:r>
          </a:p>
          <a:p>
            <a:pPr algn="r"/>
            <a:r>
              <a:rPr lang="ru-RU" b="1" i="1" dirty="0" err="1" smtClean="0">
                <a:solidFill>
                  <a:schemeClr val="tx2">
                    <a:lumMod val="50000"/>
                  </a:schemeClr>
                </a:solidFill>
                <a:effectLst>
                  <a:outerShdw blurRad="38100" dist="38100" dir="2700000" algn="tl">
                    <a:srgbClr val="000000">
                      <a:alpha val="43137"/>
                    </a:srgbClr>
                  </a:outerShdw>
                </a:effectLst>
              </a:rPr>
              <a:t>Уначева</a:t>
            </a:r>
            <a:r>
              <a:rPr lang="ru-RU" b="1" i="1" dirty="0" smtClean="0">
                <a:solidFill>
                  <a:schemeClr val="tx2">
                    <a:lumMod val="50000"/>
                  </a:schemeClr>
                </a:solidFill>
                <a:effectLst>
                  <a:outerShdw blurRad="38100" dist="38100" dir="2700000" algn="tl">
                    <a:srgbClr val="000000">
                      <a:alpha val="43137"/>
                    </a:srgbClr>
                  </a:outerShdw>
                </a:effectLst>
              </a:rPr>
              <a:t> А.К. </a:t>
            </a:r>
          </a:p>
          <a:p>
            <a:pPr algn="r"/>
            <a:r>
              <a:rPr lang="ru-RU" b="1" i="1" dirty="0" smtClean="0">
                <a:solidFill>
                  <a:schemeClr val="tx2">
                    <a:lumMod val="50000"/>
                  </a:schemeClr>
                </a:solidFill>
                <a:effectLst>
                  <a:outerShdw blurRad="38100" dist="38100" dir="2700000" algn="tl">
                    <a:srgbClr val="000000">
                      <a:alpha val="43137"/>
                    </a:srgbClr>
                  </a:outerShdw>
                </a:effectLst>
              </a:rPr>
              <a:t>ГБОУСОШ № 473 Москва</a:t>
            </a:r>
            <a:endParaRPr lang="ru-RU" b="1" i="1" dirty="0">
              <a:solidFill>
                <a:schemeClr val="tx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ru-RU" sz="5400" b="1" dirty="0" smtClean="0">
                <a:solidFill>
                  <a:srgbClr val="FF0000"/>
                </a:solidFill>
                <a:effectLst>
                  <a:outerShdw blurRad="38100" dist="38100" dir="2700000" algn="tl">
                    <a:srgbClr val="000000">
                      <a:alpha val="43137"/>
                    </a:srgbClr>
                  </a:outerShdw>
                </a:effectLst>
              </a:rPr>
              <a:t>Объём цилиндра</a:t>
            </a:r>
            <a:endParaRPr lang="ru-RU" sz="5400" b="1" dirty="0">
              <a:solidFill>
                <a:srgbClr val="FF0000"/>
              </a:solidFill>
              <a:effectLst>
                <a:outerShdw blurRad="38100" dist="38100" dir="2700000" algn="tl">
                  <a:srgbClr val="000000">
                    <a:alpha val="43137"/>
                  </a:srgbClr>
                </a:outerShdw>
              </a:effectLst>
            </a:endParaRPr>
          </a:p>
        </p:txBody>
      </p:sp>
      <p:sp>
        <p:nvSpPr>
          <p:cNvPr id="8" name="Содержимое 7"/>
          <p:cNvSpPr>
            <a:spLocks noGrp="1"/>
          </p:cNvSpPr>
          <p:nvPr>
            <p:ph sz="half" idx="2"/>
          </p:nvPr>
        </p:nvSpPr>
        <p:spPr>
          <a:xfrm>
            <a:off x="314995" y="5373216"/>
            <a:ext cx="3466728" cy="1080121"/>
          </a:xfrm>
        </p:spPr>
        <p:txBody>
          <a:bodyPr>
            <a:normAutofit/>
          </a:bodyPr>
          <a:lstStyle/>
          <a:p>
            <a:pPr algn="ctr">
              <a:buNone/>
            </a:pPr>
            <a:r>
              <a:rPr lang="en-US" b="1" dirty="0" smtClean="0">
                <a:effectLst>
                  <a:outerShdw blurRad="38100" dist="38100" dir="2700000" algn="tl">
                    <a:srgbClr val="000000">
                      <a:alpha val="43137"/>
                    </a:srgbClr>
                  </a:outerShdw>
                </a:effectLst>
              </a:rPr>
              <a:t>V =</a:t>
            </a:r>
            <a:r>
              <a:rPr lang="el-GR" b="1" dirty="0" smtClean="0">
                <a:effectLst>
                  <a:outerShdw blurRad="38100" dist="38100" dir="2700000" algn="tl">
                    <a:srgbClr val="000000">
                      <a:alpha val="43137"/>
                    </a:srgbClr>
                  </a:outerShdw>
                </a:effectLst>
              </a:rPr>
              <a:t>π</a:t>
            </a:r>
            <a:r>
              <a:rPr lang="en-US" b="1" dirty="0" smtClean="0">
                <a:effectLst>
                  <a:outerShdw blurRad="38100" dist="38100" dir="2700000" algn="tl">
                    <a:srgbClr val="000000">
                      <a:alpha val="43137"/>
                    </a:srgbClr>
                  </a:outerShdw>
                </a:effectLst>
                <a:cs typeface="Arial" charset="0"/>
              </a:rPr>
              <a:t>R</a:t>
            </a:r>
            <a:r>
              <a:rPr lang="en-US" b="1" dirty="0" smtClean="0">
                <a:effectLst>
                  <a:outerShdw blurRad="38100" dist="38100" dir="2700000" algn="tl">
                    <a:srgbClr val="000000">
                      <a:alpha val="43137"/>
                    </a:srgbClr>
                  </a:outerShdw>
                </a:effectLst>
                <a:latin typeface="Comic Sans MS" pitchFamily="66" charset="0"/>
                <a:cs typeface="Arial" charset="0"/>
              </a:rPr>
              <a:t>²h </a:t>
            </a:r>
          </a:p>
          <a:p>
            <a:pPr algn="ctr">
              <a:buNone/>
            </a:pPr>
            <a:r>
              <a:rPr lang="en-US" b="1" dirty="0" smtClean="0">
                <a:effectLst>
                  <a:outerShdw blurRad="38100" dist="38100" dir="2700000" algn="tl">
                    <a:srgbClr val="000000">
                      <a:alpha val="43137"/>
                    </a:srgbClr>
                  </a:outerShdw>
                </a:effectLst>
              </a:rPr>
              <a:t>V= </a:t>
            </a:r>
            <a:r>
              <a:rPr lang="en-US" b="1" i="1" dirty="0" smtClean="0">
                <a:effectLst>
                  <a:outerShdw blurRad="38100" dist="38100" dir="2700000" algn="tl">
                    <a:srgbClr val="000000">
                      <a:alpha val="43137"/>
                    </a:srgbClr>
                  </a:outerShdw>
                </a:effectLst>
              </a:rPr>
              <a:t>S</a:t>
            </a:r>
            <a:r>
              <a:rPr lang="ru-RU" b="1" i="1" dirty="0" err="1" smtClean="0">
                <a:effectLst>
                  <a:outerShdw blurRad="38100" dist="38100" dir="2700000" algn="tl">
                    <a:srgbClr val="000000">
                      <a:alpha val="43137"/>
                    </a:srgbClr>
                  </a:outerShdw>
                </a:effectLst>
              </a:rPr>
              <a:t>осн</a:t>
            </a:r>
            <a:r>
              <a:rPr lang="ru-RU" b="1" i="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h</a:t>
            </a:r>
            <a:endParaRPr lang="ru-RU" b="1" dirty="0" smtClean="0">
              <a:effectLst>
                <a:outerShdw blurRad="38100" dist="38100" dir="2700000" algn="tl">
                  <a:srgbClr val="000000">
                    <a:alpha val="43137"/>
                  </a:srgbClr>
                </a:outerShdw>
              </a:effectLst>
            </a:endParaRPr>
          </a:p>
          <a:p>
            <a:endParaRPr lang="ru-RU" dirty="0"/>
          </a:p>
        </p:txBody>
      </p:sp>
      <p:sp>
        <p:nvSpPr>
          <p:cNvPr id="10" name="Содержимое 9"/>
          <p:cNvSpPr>
            <a:spLocks noGrp="1"/>
          </p:cNvSpPr>
          <p:nvPr>
            <p:ph sz="quarter" idx="4"/>
          </p:nvPr>
        </p:nvSpPr>
        <p:spPr>
          <a:xfrm>
            <a:off x="4932040" y="5301207"/>
            <a:ext cx="3600400" cy="1152129"/>
          </a:xfrm>
        </p:spPr>
        <p:txBody>
          <a:bodyPr>
            <a:normAutofit/>
          </a:bodyPr>
          <a:lstStyle/>
          <a:p>
            <a:pPr algn="ctr">
              <a:buNone/>
            </a:pPr>
            <a:r>
              <a:rPr lang="en-US" b="1" dirty="0" smtClean="0">
                <a:effectLst>
                  <a:outerShdw blurRad="38100" dist="38100" dir="2700000" algn="tl">
                    <a:srgbClr val="000000">
                      <a:alpha val="43137"/>
                    </a:srgbClr>
                  </a:outerShdw>
                </a:effectLst>
              </a:rPr>
              <a:t>V= </a:t>
            </a:r>
            <a:r>
              <a:rPr lang="en-US" b="1" dirty="0" err="1" smtClean="0">
                <a:effectLst>
                  <a:outerShdw blurRad="38100" dist="38100" dir="2700000" algn="tl">
                    <a:srgbClr val="000000">
                      <a:alpha val="43137"/>
                    </a:srgbClr>
                  </a:outerShdw>
                </a:effectLst>
              </a:rPr>
              <a:t>abh</a:t>
            </a:r>
            <a:endParaRPr lang="en-US" b="1" dirty="0" smtClean="0">
              <a:effectLst>
                <a:outerShdw blurRad="38100" dist="38100" dir="2700000" algn="tl">
                  <a:srgbClr val="000000">
                    <a:alpha val="43137"/>
                  </a:srgbClr>
                </a:outerShdw>
              </a:effectLst>
            </a:endParaRPr>
          </a:p>
          <a:p>
            <a:pPr algn="ctr">
              <a:buNone/>
            </a:pPr>
            <a:r>
              <a:rPr lang="en-US" b="1" dirty="0" smtClean="0">
                <a:effectLst>
                  <a:outerShdw blurRad="38100" dist="38100" dir="2700000" algn="tl">
                    <a:srgbClr val="000000">
                      <a:alpha val="43137"/>
                    </a:srgbClr>
                  </a:outerShdw>
                </a:effectLst>
              </a:rPr>
              <a:t>V= </a:t>
            </a:r>
            <a:r>
              <a:rPr lang="en-US" b="1" i="1" dirty="0" smtClean="0">
                <a:effectLst>
                  <a:outerShdw blurRad="38100" dist="38100" dir="2700000" algn="tl">
                    <a:srgbClr val="000000">
                      <a:alpha val="43137"/>
                    </a:srgbClr>
                  </a:outerShdw>
                </a:effectLst>
              </a:rPr>
              <a:t>S</a:t>
            </a:r>
            <a:r>
              <a:rPr lang="ru-RU" b="1" i="1" dirty="0" err="1" smtClean="0">
                <a:effectLst>
                  <a:outerShdw blurRad="38100" dist="38100" dir="2700000" algn="tl">
                    <a:srgbClr val="000000">
                      <a:alpha val="43137"/>
                    </a:srgbClr>
                  </a:outerShdw>
                </a:effectLst>
              </a:rPr>
              <a:t>осн</a:t>
            </a:r>
            <a:r>
              <a:rPr lang="ru-RU" b="1" i="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h</a:t>
            </a:r>
            <a:endParaRPr lang="ru-RU" b="1" dirty="0">
              <a:effectLst>
                <a:outerShdw blurRad="38100" dist="38100" dir="2700000" algn="tl">
                  <a:srgbClr val="000000">
                    <a:alpha val="43137"/>
                  </a:srgbClr>
                </a:outerShdw>
              </a:effectLst>
            </a:endParaRPr>
          </a:p>
        </p:txBody>
      </p:sp>
      <p:sp>
        <p:nvSpPr>
          <p:cNvPr id="11" name="AutoShape 7"/>
          <p:cNvSpPr>
            <a:spLocks noGrp="1" noChangeArrowheads="1"/>
          </p:cNvSpPr>
          <p:nvPr>
            <p:ph type="body" sz="quarter" idx="3"/>
          </p:nvPr>
        </p:nvSpPr>
        <p:spPr bwMode="auto">
          <a:xfrm>
            <a:off x="5724128" y="1628800"/>
            <a:ext cx="1944216" cy="3334048"/>
          </a:xfrm>
          <a:prstGeom prst="cube">
            <a:avLst>
              <a:gd name="adj" fmla="val 25000"/>
            </a:avLst>
          </a:prstGeom>
          <a:solidFill>
            <a:srgbClr val="FF33CC"/>
          </a:solidFill>
          <a:ln w="9525">
            <a:solidFill>
              <a:schemeClr val="tx1"/>
            </a:solidFill>
            <a:miter lim="800000"/>
            <a:headEnd/>
            <a:tailEnd/>
          </a:ln>
        </p:spPr>
        <p:txBody>
          <a:bodyPr wrap="none" anchor="ctr"/>
          <a:lstStyle/>
          <a:p>
            <a:endParaRPr lang="ru-RU" dirty="0"/>
          </a:p>
        </p:txBody>
      </p:sp>
      <p:sp>
        <p:nvSpPr>
          <p:cNvPr id="13" name="AutoShape 4"/>
          <p:cNvSpPr>
            <a:spLocks noChangeArrowheads="1"/>
          </p:cNvSpPr>
          <p:nvPr/>
        </p:nvSpPr>
        <p:spPr bwMode="auto">
          <a:xfrm>
            <a:off x="1403648" y="1700808"/>
            <a:ext cx="2376487" cy="3240088"/>
          </a:xfrm>
          <a:prstGeom prst="can">
            <a:avLst>
              <a:gd name="adj" fmla="val 34085"/>
            </a:avLst>
          </a:prstGeom>
          <a:gradFill rotWithShape="1">
            <a:gsLst>
              <a:gs pos="0">
                <a:schemeClr val="tx2"/>
              </a:gs>
              <a:gs pos="50000">
                <a:schemeClr val="bg2"/>
              </a:gs>
              <a:gs pos="100000">
                <a:schemeClr val="tx2"/>
              </a:gs>
            </a:gsLst>
            <a:lin ang="0" scaled="1"/>
          </a:gradFill>
          <a:ln w="57150">
            <a:solidFill>
              <a:srgbClr val="FF3300"/>
            </a:solidFill>
            <a:round/>
            <a:headEnd/>
            <a:tailEnd/>
          </a:ln>
          <a:effectLst/>
        </p:spPr>
        <p:txBody>
          <a:bodyPr wrap="none" anchor="ctr"/>
          <a:lstStyle/>
          <a:p>
            <a:pPr>
              <a:defRPr/>
            </a:pPr>
            <a:endParaRPr lang="ru-RU">
              <a:latin typeface="Arial" pitchFamily="34" charset="0"/>
            </a:endParaRPr>
          </a:p>
        </p:txBody>
      </p:sp>
      <p:sp>
        <p:nvSpPr>
          <p:cNvPr id="14" name="Oval 5"/>
          <p:cNvSpPr>
            <a:spLocks noChangeArrowheads="1"/>
          </p:cNvSpPr>
          <p:nvPr/>
        </p:nvSpPr>
        <p:spPr bwMode="auto">
          <a:xfrm>
            <a:off x="1403648" y="4221088"/>
            <a:ext cx="2378075" cy="649287"/>
          </a:xfrm>
          <a:prstGeom prst="ellipse">
            <a:avLst/>
          </a:prstGeom>
          <a:solidFill>
            <a:schemeClr val="accent1">
              <a:alpha val="25098"/>
            </a:schemeClr>
          </a:solidFill>
          <a:ln w="38100" cap="rnd">
            <a:solidFill>
              <a:schemeClr val="tx1"/>
            </a:solidFill>
            <a:prstDash val="sysDot"/>
            <a:round/>
            <a:headEnd/>
            <a:tailEnd/>
          </a:ln>
        </p:spPr>
        <p:txBody>
          <a:bodyPr wrap="none" anchor="ctr"/>
          <a:lstStyle/>
          <a:p>
            <a:endParaRPr lang="ru-RU"/>
          </a:p>
        </p:txBody>
      </p:sp>
      <p:sp>
        <p:nvSpPr>
          <p:cNvPr id="15" name="Line 11"/>
          <p:cNvSpPr>
            <a:spLocks noChangeShapeType="1"/>
          </p:cNvSpPr>
          <p:nvPr/>
        </p:nvSpPr>
        <p:spPr bwMode="auto">
          <a:xfrm>
            <a:off x="1259632" y="2204864"/>
            <a:ext cx="0" cy="2376487"/>
          </a:xfrm>
          <a:prstGeom prst="line">
            <a:avLst/>
          </a:prstGeom>
          <a:noFill/>
          <a:ln w="28575">
            <a:solidFill>
              <a:srgbClr val="FF3300"/>
            </a:solidFill>
            <a:round/>
            <a:headEnd type="triangle" w="med" len="med"/>
            <a:tailEnd type="triangle" w="med" len="med"/>
          </a:ln>
        </p:spPr>
        <p:txBody>
          <a:bodyPr/>
          <a:lstStyle/>
          <a:p>
            <a:endParaRPr lang="ru-RU"/>
          </a:p>
        </p:txBody>
      </p:sp>
      <p:sp>
        <p:nvSpPr>
          <p:cNvPr id="16" name="Text Box 12"/>
          <p:cNvSpPr txBox="1">
            <a:spLocks noChangeArrowheads="1"/>
          </p:cNvSpPr>
          <p:nvPr/>
        </p:nvSpPr>
        <p:spPr bwMode="auto">
          <a:xfrm>
            <a:off x="827584" y="3284984"/>
            <a:ext cx="431800" cy="366713"/>
          </a:xfrm>
          <a:prstGeom prst="rect">
            <a:avLst/>
          </a:prstGeom>
          <a:noFill/>
          <a:ln w="9525">
            <a:noFill/>
            <a:miter lim="800000"/>
            <a:headEnd/>
            <a:tailEnd/>
          </a:ln>
          <a:effectLst/>
        </p:spPr>
        <p:txBody>
          <a:bodyPr>
            <a:spAutoFit/>
          </a:bodyPr>
          <a:lstStyle/>
          <a:p>
            <a:pPr>
              <a:spcBef>
                <a:spcPct val="50000"/>
              </a:spcBef>
              <a:defRPr/>
            </a:pPr>
            <a:r>
              <a:rPr lang="en-US" b="1" i="1" dirty="0">
                <a:solidFill>
                  <a:srgbClr val="3333CC"/>
                </a:solidFill>
                <a:effectLst>
                  <a:outerShdw blurRad="38100" dist="38100" dir="2700000" algn="tl">
                    <a:srgbClr val="C0C0C0"/>
                  </a:outerShdw>
                </a:effectLst>
                <a:latin typeface="Comic Sans MS" pitchFamily="66" charset="0"/>
              </a:rPr>
              <a:t>h</a:t>
            </a:r>
          </a:p>
        </p:txBody>
      </p:sp>
      <p:sp>
        <p:nvSpPr>
          <p:cNvPr id="17" name="Text Box 7"/>
          <p:cNvSpPr txBox="1">
            <a:spLocks noChangeArrowheads="1"/>
          </p:cNvSpPr>
          <p:nvPr/>
        </p:nvSpPr>
        <p:spPr bwMode="auto">
          <a:xfrm>
            <a:off x="1907704" y="4365104"/>
            <a:ext cx="1439863" cy="366713"/>
          </a:xfrm>
          <a:prstGeom prst="rect">
            <a:avLst/>
          </a:prstGeom>
          <a:noFill/>
          <a:ln w="9525">
            <a:noFill/>
            <a:miter lim="800000"/>
            <a:headEnd/>
            <a:tailEnd/>
          </a:ln>
        </p:spPr>
        <p:txBody>
          <a:bodyPr>
            <a:spAutoFit/>
          </a:bodyPr>
          <a:lstStyle/>
          <a:p>
            <a:pPr>
              <a:spcBef>
                <a:spcPct val="50000"/>
              </a:spcBef>
            </a:pPr>
            <a:r>
              <a:rPr lang="en-US" b="1" i="1" dirty="0">
                <a:solidFill>
                  <a:srgbClr val="3333CC"/>
                </a:solidFill>
                <a:latin typeface="Comic Sans MS" pitchFamily="66" charset="0"/>
              </a:rPr>
              <a:t>S(r)</a:t>
            </a:r>
            <a:r>
              <a:rPr lang="ru-RU" b="1" i="1" dirty="0">
                <a:solidFill>
                  <a:srgbClr val="3333CC"/>
                </a:solidFill>
                <a:latin typeface="Comic Sans MS" pitchFamily="66" charset="0"/>
              </a:rPr>
              <a:t>=</a:t>
            </a:r>
            <a:r>
              <a:rPr lang="el-GR" b="1" i="1" dirty="0">
                <a:solidFill>
                  <a:srgbClr val="3333CC"/>
                </a:solidFill>
                <a:latin typeface="Comic Sans MS" pitchFamily="66" charset="0"/>
              </a:rPr>
              <a:t>π</a:t>
            </a:r>
            <a:r>
              <a:rPr lang="en-US" b="1" i="1" dirty="0">
                <a:solidFill>
                  <a:srgbClr val="3333CC"/>
                </a:solidFill>
                <a:cs typeface="Arial" charset="0"/>
              </a:rPr>
              <a:t>R</a:t>
            </a:r>
            <a:r>
              <a:rPr lang="en-US" b="1" i="1" dirty="0">
                <a:solidFill>
                  <a:srgbClr val="3333CC"/>
                </a:solidFill>
                <a:latin typeface="Comic Sans MS" pitchFamily="66" charset="0"/>
                <a:cs typeface="Arial" charset="0"/>
              </a:rPr>
              <a:t>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 calcmode="lin" valueType="num">
                                      <p:cBhvr>
                                        <p:cTn id="7" dur="2000" fill="hold"/>
                                        <p:tgtEl>
                                          <p:spTgt spid="11">
                                            <p:bg/>
                                          </p:spTgt>
                                        </p:tgtEl>
                                        <p:attrNameLst>
                                          <p:attrName>ppt_w</p:attrName>
                                        </p:attrNameLst>
                                      </p:cBhvr>
                                      <p:tavLst>
                                        <p:tav tm="0">
                                          <p:val>
                                            <p:fltVal val="0"/>
                                          </p:val>
                                        </p:tav>
                                        <p:tav tm="100000">
                                          <p:val>
                                            <p:strVal val="#ppt_w"/>
                                          </p:val>
                                        </p:tav>
                                      </p:tavLst>
                                    </p:anim>
                                    <p:anim calcmode="lin" valueType="num">
                                      <p:cBhvr>
                                        <p:cTn id="8" dur="2000" fill="hold"/>
                                        <p:tgtEl>
                                          <p:spTgt spid="11">
                                            <p:bg/>
                                          </p:spTgt>
                                        </p:tgtEl>
                                        <p:attrNameLst>
                                          <p:attrName>ppt_h</p:attrName>
                                        </p:attrNameLst>
                                      </p:cBhvr>
                                      <p:tavLst>
                                        <p:tav tm="0">
                                          <p:val>
                                            <p:fltVal val="0"/>
                                          </p:val>
                                        </p:tav>
                                        <p:tav tm="100000">
                                          <p:val>
                                            <p:strVal val="#ppt_h"/>
                                          </p:val>
                                        </p:tav>
                                      </p:tavLst>
                                    </p:anim>
                                    <p:animEffect transition="in" filter="fade">
                                      <p:cBhvr>
                                        <p:cTn id="9" dur="2000"/>
                                        <p:tgtEl>
                                          <p:spTgt spid="11">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nodePh="1">
                                  <p:stCondLst>
                                    <p:cond delay="0"/>
                                  </p:stCondLst>
                                  <p:endCondLst>
                                    <p:cond evt="begin" delay="0">
                                      <p:tn val="12"/>
                                    </p:cond>
                                  </p:endCondLst>
                                  <p:childTnLst>
                                    <p:set>
                                      <p:cBhvr>
                                        <p:cTn id="13" dur="1" fill="hold">
                                          <p:stCondLst>
                                            <p:cond delay="0"/>
                                          </p:stCondLst>
                                        </p:cTn>
                                        <p:tgtEl>
                                          <p:spTgt spid="11">
                                            <p:txEl>
                                              <p:pRg st="0" end="0"/>
                                            </p:txEl>
                                          </p:spTgt>
                                        </p:tgtEl>
                                        <p:attrNameLst>
                                          <p:attrName>style.visibility</p:attrName>
                                        </p:attrNameLst>
                                      </p:cBhvr>
                                      <p:to>
                                        <p:strVal val="visible"/>
                                      </p:to>
                                    </p:set>
                                    <p:anim calcmode="lin" valueType="num">
                                      <p:cBhvr>
                                        <p:cTn id="14" dur="2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 calcmode="lin" valueType="num">
                                      <p:cBhvr additive="base">
                                        <p:cTn id="21"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 calcmode="lin" valueType="num">
                                      <p:cBhvr additive="base">
                                        <p:cTn id="27"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
                            </p:stCondLst>
                            <p:childTnLst>
                              <p:par>
                                <p:cTn id="30" presetID="22" presetClass="entr" presetSubtype="4"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ircle(in)">
                                      <p:cBhvr>
                                        <p:cTn id="37" dur="2000"/>
                                        <p:tgtEl>
                                          <p:spTgt spid="13"/>
                                        </p:tgtEl>
                                      </p:cBhvr>
                                    </p:animEffect>
                                  </p:childTnLst>
                                </p:cTn>
                              </p:par>
                            </p:childTnLst>
                          </p:cTn>
                        </p:par>
                        <p:par>
                          <p:cTn id="38" fill="hold">
                            <p:stCondLst>
                              <p:cond delay="2000"/>
                            </p:stCondLst>
                            <p:childTnLst>
                              <p:par>
                                <p:cTn id="39" presetID="22" presetClass="entr" presetSubtype="4"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down)">
                                      <p:cBhvr>
                                        <p:cTn id="41" dur="500"/>
                                        <p:tgtEl>
                                          <p:spTgt spid="15"/>
                                        </p:tgtEl>
                                      </p:cBhvr>
                                    </p:animEffect>
                                  </p:childTnLst>
                                </p:cTn>
                              </p:par>
                            </p:childTnLst>
                          </p:cTn>
                        </p:par>
                        <p:par>
                          <p:cTn id="42" fill="hold">
                            <p:stCondLst>
                              <p:cond delay="2500"/>
                            </p:stCondLst>
                            <p:childTnLst>
                              <p:par>
                                <p:cTn id="43" presetID="22" presetClass="entr" presetSubtype="4"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down)">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down)">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8">
                                            <p:txEl>
                                              <p:pRg st="0" end="0"/>
                                            </p:txEl>
                                          </p:spTgt>
                                        </p:tgtEl>
                                        <p:attrNameLst>
                                          <p:attrName>style.visibility</p:attrName>
                                        </p:attrNameLst>
                                      </p:cBhvr>
                                      <p:to>
                                        <p:strVal val="visible"/>
                                      </p:to>
                                    </p:set>
                                    <p:animEffect transition="in" filter="fade">
                                      <p:cBhvr>
                                        <p:cTn id="55" dur="1000"/>
                                        <p:tgtEl>
                                          <p:spTgt spid="8">
                                            <p:txEl>
                                              <p:pRg st="0" end="0"/>
                                            </p:txEl>
                                          </p:spTgt>
                                        </p:tgtEl>
                                      </p:cBhvr>
                                    </p:animEffect>
                                    <p:anim calcmode="lin" valueType="num">
                                      <p:cBhvr>
                                        <p:cTn id="56"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8">
                                            <p:txEl>
                                              <p:pRg st="1" end="1"/>
                                            </p:txEl>
                                          </p:spTgt>
                                        </p:tgtEl>
                                        <p:attrNameLst>
                                          <p:attrName>style.visibility</p:attrName>
                                        </p:attrNameLst>
                                      </p:cBhvr>
                                      <p:to>
                                        <p:strVal val="visible"/>
                                      </p:to>
                                    </p:set>
                                    <p:animEffect transition="in" filter="fade">
                                      <p:cBhvr>
                                        <p:cTn id="62" dur="1000"/>
                                        <p:tgtEl>
                                          <p:spTgt spid="8">
                                            <p:txEl>
                                              <p:pRg st="1" end="1"/>
                                            </p:txEl>
                                          </p:spTgt>
                                        </p:tgtEl>
                                      </p:cBhvr>
                                    </p:animEffect>
                                    <p:anim calcmode="lin" valueType="num">
                                      <p:cBhvr>
                                        <p:cTn id="6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64"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13" grpId="0" animBg="1"/>
      <p:bldP spid="14" grpId="0" animBg="1"/>
      <p:bldP spid="15" grpId="0" animBg="1"/>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20688"/>
            <a:ext cx="8784976" cy="563231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Ребята, зная формулу для расчета объема цилиндра, сняв нужные   измерения, а именно,  внешнюю и внутреннюю длину цистерны,  внешний и внутренний радиусы мы сможем вычислить объем ц</a:t>
            </a:r>
            <a:r>
              <a:rPr lang="ru-RU"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истерны . Затем зная объем мы с легкостью рассчитаем массу  </a:t>
            </a:r>
            <a:r>
              <a:rPr lang="ru-RU"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цистерны и стоимость данной массы алюминия.</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361633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7"/>
          <p:cNvSpPr txBox="1">
            <a:spLocks/>
          </p:cNvSpPr>
          <p:nvPr/>
        </p:nvSpPr>
        <p:spPr>
          <a:xfrm>
            <a:off x="356306" y="1027372"/>
            <a:ext cx="8073429" cy="576065"/>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en-US" b="1" dirty="0" smtClean="0">
                <a:effectLst>
                  <a:outerShdw blurRad="38100" dist="38100" dir="2700000" algn="tl">
                    <a:srgbClr val="000000">
                      <a:alpha val="43137"/>
                    </a:srgbClr>
                  </a:outerShdw>
                </a:effectLst>
              </a:rPr>
              <a:t>V =</a:t>
            </a:r>
            <a:r>
              <a:rPr lang="el-GR" b="1" dirty="0" smtClean="0">
                <a:effectLst>
                  <a:outerShdw blurRad="38100" dist="38100" dir="2700000" algn="tl">
                    <a:srgbClr val="000000">
                      <a:alpha val="43137"/>
                    </a:srgbClr>
                  </a:outerShdw>
                </a:effectLst>
              </a:rPr>
              <a:t>π</a:t>
            </a:r>
            <a:r>
              <a:rPr lang="en-US" b="1" dirty="0" smtClean="0">
                <a:effectLst>
                  <a:outerShdw blurRad="38100" dist="38100" dir="2700000" algn="tl">
                    <a:srgbClr val="000000">
                      <a:alpha val="43137"/>
                    </a:srgbClr>
                  </a:outerShdw>
                </a:effectLst>
                <a:cs typeface="Arial" charset="0"/>
              </a:rPr>
              <a:t>R</a:t>
            </a:r>
            <a:r>
              <a:rPr lang="en-US" b="1" dirty="0" smtClean="0">
                <a:effectLst>
                  <a:outerShdw blurRad="38100" dist="38100" dir="2700000" algn="tl">
                    <a:srgbClr val="000000">
                      <a:alpha val="43137"/>
                    </a:srgbClr>
                  </a:outerShdw>
                </a:effectLst>
                <a:latin typeface="Comic Sans MS" pitchFamily="66" charset="0"/>
                <a:cs typeface="Arial" charset="0"/>
              </a:rPr>
              <a:t>²h</a:t>
            </a:r>
            <a:r>
              <a:rPr lang="ru-RU" b="1" dirty="0" smtClean="0">
                <a:effectLst>
                  <a:outerShdw blurRad="38100" dist="38100" dir="2700000" algn="tl">
                    <a:srgbClr val="000000">
                      <a:alpha val="43137"/>
                    </a:srgbClr>
                  </a:outerShdw>
                </a:effectLst>
                <a:latin typeface="Comic Sans MS" pitchFamily="66" charset="0"/>
                <a:cs typeface="Arial" charset="0"/>
              </a:rPr>
              <a:t>  </a:t>
            </a:r>
            <a:r>
              <a:rPr lang="en-US" b="1" dirty="0" smtClean="0">
                <a:effectLst>
                  <a:outerShdw blurRad="38100" dist="38100" dir="2700000" algn="tl">
                    <a:srgbClr val="000000">
                      <a:alpha val="43137"/>
                    </a:srgbClr>
                  </a:outerShdw>
                </a:effectLst>
              </a:rPr>
              <a:t>V= </a:t>
            </a:r>
            <a:r>
              <a:rPr lang="en-US" b="1" i="1" dirty="0" smtClean="0">
                <a:effectLst>
                  <a:outerShdw blurRad="38100" dist="38100" dir="2700000" algn="tl">
                    <a:srgbClr val="000000">
                      <a:alpha val="43137"/>
                    </a:srgbClr>
                  </a:outerShdw>
                </a:effectLst>
              </a:rPr>
              <a:t>S</a:t>
            </a:r>
            <a:r>
              <a:rPr lang="ru-RU" b="1" i="1" dirty="0" err="1" smtClean="0">
                <a:effectLst>
                  <a:outerShdw blurRad="38100" dist="38100" dir="2700000" algn="tl">
                    <a:srgbClr val="000000">
                      <a:alpha val="43137"/>
                    </a:srgbClr>
                  </a:outerShdw>
                </a:effectLst>
              </a:rPr>
              <a:t>осн</a:t>
            </a:r>
            <a:r>
              <a:rPr lang="ru-RU" b="1" i="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h</a:t>
            </a:r>
            <a:endParaRPr lang="ru-RU" b="1" dirty="0" smtClean="0">
              <a:effectLst>
                <a:outerShdw blurRad="38100" dist="38100" dir="2700000" algn="tl">
                  <a:srgbClr val="000000">
                    <a:alpha val="43137"/>
                  </a:srgbClr>
                </a:outerShdw>
              </a:effectLst>
            </a:endParaRPr>
          </a:p>
          <a:p>
            <a:endParaRPr lang="ru-RU" dirty="0"/>
          </a:p>
        </p:txBody>
      </p:sp>
      <p:sp>
        <p:nvSpPr>
          <p:cNvPr id="3" name="Содержимое 7"/>
          <p:cNvSpPr txBox="1">
            <a:spLocks/>
          </p:cNvSpPr>
          <p:nvPr/>
        </p:nvSpPr>
        <p:spPr>
          <a:xfrm>
            <a:off x="285653" y="2038957"/>
            <a:ext cx="8505477" cy="1450534"/>
          </a:xfrm>
          <a:prstGeom prst="rect">
            <a:avLst/>
          </a:prstGeom>
          <a:scene3d>
            <a:camera prst="isometricLeftDown"/>
            <a:lightRig rig="threePt" dir="t"/>
          </a:scene3d>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ru-RU" dirty="0"/>
          </a:p>
        </p:txBody>
      </p:sp>
      <mc:AlternateContent xmlns:mc="http://schemas.openxmlformats.org/markup-compatibility/2006">
        <mc:Choice xmlns="" xmlns:a14="http://schemas.microsoft.com/office/drawing/2010/main" Requires="a14">
          <p:sp>
            <p:nvSpPr>
              <p:cNvPr id="6" name="TextBox 5"/>
              <p:cNvSpPr txBox="1"/>
              <p:nvPr/>
            </p:nvSpPr>
            <p:spPr>
              <a:xfrm>
                <a:off x="777055" y="3626620"/>
                <a:ext cx="7325960" cy="934487"/>
              </a:xfrm>
              <a:prstGeom prst="rect">
                <a:avLst/>
              </a:prstGeom>
              <a:noFill/>
              <a:ln>
                <a:solidFill>
                  <a:schemeClr val="tx1"/>
                </a:solidFill>
              </a:ln>
              <a:effectLst>
                <a:outerShdw blurRad="50800" dist="38100" dir="2700000" algn="tl" rotWithShape="0">
                  <a:prstClr val="black">
                    <a:alpha val="40000"/>
                  </a:prstClr>
                </a:outerShdw>
              </a:effectLst>
            </p:spPr>
            <p:txBody>
              <a:bodyPr wrap="square" rtlCol="0">
                <a:spAutoFit/>
              </a:bodyPr>
              <a:lstStyle/>
              <a:p>
                <a14:m>
                  <m:oMath xmlns:m="http://schemas.openxmlformats.org/officeDocument/2006/math">
                    <m:r>
                      <a:rPr lang="en-US" sz="5400" b="0" i="1" smtClean="0">
                        <a:latin typeface="Cambria Math"/>
                      </a:rPr>
                      <m:t>𝑉</m:t>
                    </m:r>
                    <m:r>
                      <a:rPr lang="en-US" sz="5400" b="0" i="1" smtClean="0">
                        <a:latin typeface="Cambria Math"/>
                      </a:rPr>
                      <m:t>=</m:t>
                    </m:r>
                    <m:r>
                      <m:rPr>
                        <m:sty m:val="p"/>
                      </m:rPr>
                      <a:rPr lang="el-GR" sz="5400" b="0" i="1" smtClean="0">
                        <a:latin typeface="Cambria Math"/>
                      </a:rPr>
                      <m:t>π</m:t>
                    </m:r>
                    <m:r>
                      <a:rPr lang="en-US" sz="5400" b="0" i="1" smtClean="0">
                        <a:latin typeface="Cambria Math"/>
                      </a:rPr>
                      <m:t>∗(</m:t>
                    </m:r>
                    <m:sSubSup>
                      <m:sSubSupPr>
                        <m:ctrlPr>
                          <a:rPr lang="ru-RU" sz="5400" i="1" smtClean="0">
                            <a:latin typeface="Cambria Math"/>
                          </a:rPr>
                        </m:ctrlPr>
                      </m:sSubSupPr>
                      <m:e>
                        <m:r>
                          <a:rPr lang="en-US" sz="5400" b="0" i="1" smtClean="0">
                            <a:latin typeface="Cambria Math"/>
                          </a:rPr>
                          <m:t>𝑅</m:t>
                        </m:r>
                      </m:e>
                      <m:sub>
                        <m:r>
                          <a:rPr lang="en-US" sz="5400" b="0" i="1" smtClean="0">
                            <a:latin typeface="Cambria Math"/>
                          </a:rPr>
                          <m:t>1</m:t>
                        </m:r>
                      </m:sub>
                      <m:sup>
                        <m:r>
                          <a:rPr lang="en-US" sz="5400" b="0" i="1" smtClean="0">
                            <a:latin typeface="Cambria Math"/>
                          </a:rPr>
                          <m:t>2</m:t>
                        </m:r>
                      </m:sup>
                    </m:sSubSup>
                    <m:sSub>
                      <m:sSubPr>
                        <m:ctrlPr>
                          <a:rPr lang="ru-RU" sz="5400" i="1" smtClean="0">
                            <a:latin typeface="Cambria Math"/>
                          </a:rPr>
                        </m:ctrlPr>
                      </m:sSubPr>
                      <m:e>
                        <m:r>
                          <a:rPr lang="en-US" sz="5400" b="0" i="1" smtClean="0">
                            <a:latin typeface="Cambria Math"/>
                          </a:rPr>
                          <m:t>h</m:t>
                        </m:r>
                      </m:e>
                      <m:sub>
                        <m:r>
                          <a:rPr lang="en-US" sz="5400" b="0" i="1" smtClean="0">
                            <a:latin typeface="Cambria Math"/>
                          </a:rPr>
                          <m:t>1</m:t>
                        </m:r>
                      </m:sub>
                    </m:sSub>
                    <m:r>
                      <a:rPr lang="ru-RU" sz="5400" i="1" smtClean="0">
                        <a:latin typeface="Cambria Math"/>
                        <a:ea typeface="Cambria Math"/>
                      </a:rPr>
                      <m:t>−</m:t>
                    </m:r>
                    <m:sSubSup>
                      <m:sSubSupPr>
                        <m:ctrlPr>
                          <a:rPr lang="ru-RU" sz="5400" i="1" smtClean="0">
                            <a:latin typeface="Cambria Math"/>
                            <a:ea typeface="Cambria Math"/>
                          </a:rPr>
                        </m:ctrlPr>
                      </m:sSubSupPr>
                      <m:e>
                        <m:r>
                          <a:rPr lang="en-US" sz="5400" b="0" i="1" smtClean="0">
                            <a:latin typeface="Cambria Math"/>
                            <a:ea typeface="Cambria Math"/>
                          </a:rPr>
                          <m:t>𝑅</m:t>
                        </m:r>
                      </m:e>
                      <m:sub>
                        <m:r>
                          <a:rPr lang="en-US" sz="5400" b="0" i="1" smtClean="0">
                            <a:latin typeface="Cambria Math"/>
                            <a:ea typeface="Cambria Math"/>
                          </a:rPr>
                          <m:t>2</m:t>
                        </m:r>
                      </m:sub>
                      <m:sup>
                        <m:r>
                          <a:rPr lang="en-US" sz="5400" b="0" i="1" smtClean="0">
                            <a:latin typeface="Cambria Math"/>
                            <a:ea typeface="Cambria Math"/>
                          </a:rPr>
                          <m:t>2</m:t>
                        </m:r>
                      </m:sup>
                    </m:sSubSup>
                    <m:sSub>
                      <m:sSubPr>
                        <m:ctrlPr>
                          <a:rPr lang="ru-RU" sz="5400" i="1" smtClean="0">
                            <a:latin typeface="Cambria Math"/>
                            <a:ea typeface="Cambria Math"/>
                          </a:rPr>
                        </m:ctrlPr>
                      </m:sSubPr>
                      <m:e>
                        <m:r>
                          <a:rPr lang="en-US" sz="5400" b="0" i="1" smtClean="0">
                            <a:latin typeface="Cambria Math"/>
                            <a:ea typeface="Cambria Math"/>
                          </a:rPr>
                          <m:t>h</m:t>
                        </m:r>
                      </m:e>
                      <m:sub>
                        <m:r>
                          <a:rPr lang="en-US" sz="5400" b="0" i="1" smtClean="0">
                            <a:latin typeface="Cambria Math"/>
                            <a:ea typeface="Cambria Math"/>
                          </a:rPr>
                          <m:t>2</m:t>
                        </m:r>
                      </m:sub>
                    </m:sSub>
                  </m:oMath>
                </a14:m>
                <a:r>
                  <a:rPr lang="en-US" sz="5400" dirty="0" smtClean="0"/>
                  <a:t>)</a:t>
                </a:r>
                <a:endParaRPr lang="ru-RU" sz="5400" dirty="0"/>
              </a:p>
            </p:txBody>
          </p:sp>
        </mc:Choice>
        <mc:Fallback>
          <p:sp>
            <p:nvSpPr>
              <p:cNvPr id="6" name="TextBox 5"/>
              <p:cNvSpPr txBox="1">
                <a:spLocks noRot="1" noChangeAspect="1" noMove="1" noResize="1" noEditPoints="1" noAdjustHandles="1" noChangeArrowheads="1" noChangeShapeType="1" noTextEdit="1"/>
              </p:cNvSpPr>
              <p:nvPr/>
            </p:nvSpPr>
            <p:spPr>
              <a:xfrm>
                <a:off x="777055" y="3626620"/>
                <a:ext cx="7325960" cy="934487"/>
              </a:xfrm>
              <a:prstGeom prst="rect">
                <a:avLst/>
              </a:prstGeom>
              <a:blipFill rotWithShape="1">
                <a:blip r:embed="rId2" cstate="print"/>
                <a:stretch>
                  <a:fillRect/>
                </a:stretch>
              </a:blipFill>
              <a:ln>
                <a:solidFill>
                  <a:schemeClr val="tx1"/>
                </a:solidFill>
              </a:ln>
              <a:effectLst>
                <a:outerShdw blurRad="50800" dist="38100" dir="2700000" algn="tl" rotWithShape="0">
                  <a:prstClr val="black">
                    <a:alpha val="40000"/>
                  </a:prstClr>
                </a:outerShdw>
              </a:effectLst>
            </p:spPr>
            <p:txBody>
              <a:bodyPr/>
              <a:lstStyle/>
              <a:p>
                <a:r>
                  <a:rPr lang="ru-RU">
                    <a:noFill/>
                  </a:rPr>
                  <a:t> </a:t>
                </a:r>
              </a:p>
            </p:txBody>
          </p:sp>
        </mc:Fallback>
      </mc:AlternateContent>
      <p:sp>
        <p:nvSpPr>
          <p:cNvPr id="9" name="Прямоугольник 8"/>
          <p:cNvSpPr/>
          <p:nvPr/>
        </p:nvSpPr>
        <p:spPr>
          <a:xfrm>
            <a:off x="1793891" y="2566161"/>
            <a:ext cx="481349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Расчетные</a:t>
            </a:r>
            <a:r>
              <a:rPr lang="ru-RU"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формулы</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Прямоугольник 9"/>
          <p:cNvSpPr/>
          <p:nvPr/>
        </p:nvSpPr>
        <p:spPr>
          <a:xfrm>
            <a:off x="2092758" y="260648"/>
            <a:ext cx="4694554"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Основные формулы</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mc:AlternateContent xmlns:mc="http://schemas.openxmlformats.org/markup-compatibility/2006">
        <mc:Choice xmlns="" xmlns:a14="http://schemas.microsoft.com/office/drawing/2010/main" Requires="a14">
          <p:sp>
            <p:nvSpPr>
              <p:cNvPr id="11" name="TextBox 10"/>
              <p:cNvSpPr txBox="1"/>
              <p:nvPr/>
            </p:nvSpPr>
            <p:spPr>
              <a:xfrm>
                <a:off x="2499341" y="1633380"/>
                <a:ext cx="3057119" cy="646331"/>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3600" b="1" i="1" smtClean="0">
                          <a:latin typeface="Cambria Math"/>
                          <a:ea typeface="Cambria Math"/>
                        </a:rPr>
                        <m:t>∆</m:t>
                      </m:r>
                      <m:r>
                        <a:rPr lang="en-US" sz="3600" b="1" i="1" smtClean="0">
                          <a:latin typeface="Cambria Math"/>
                          <a:ea typeface="Cambria Math"/>
                        </a:rPr>
                        <m:t>𝑽</m:t>
                      </m:r>
                      <m:r>
                        <a:rPr lang="en-US" sz="3600" b="1" i="1" smtClean="0">
                          <a:latin typeface="Cambria Math"/>
                          <a:ea typeface="Cambria Math"/>
                        </a:rPr>
                        <m:t>=</m:t>
                      </m:r>
                      <m:sSub>
                        <m:sSubPr>
                          <m:ctrlPr>
                            <a:rPr lang="en-US" sz="3600" b="1" i="1" smtClean="0">
                              <a:latin typeface="Cambria Math"/>
                              <a:ea typeface="Cambria Math"/>
                            </a:rPr>
                          </m:ctrlPr>
                        </m:sSubPr>
                        <m:e>
                          <m:r>
                            <a:rPr lang="en-US" sz="3600" b="1" i="1" smtClean="0">
                              <a:latin typeface="Cambria Math"/>
                              <a:ea typeface="Cambria Math"/>
                            </a:rPr>
                            <m:t>𝑽</m:t>
                          </m:r>
                        </m:e>
                        <m:sub>
                          <m:r>
                            <a:rPr lang="en-US" sz="3600" b="1" i="1" smtClean="0">
                              <a:latin typeface="Cambria Math"/>
                              <a:ea typeface="Cambria Math"/>
                            </a:rPr>
                            <m:t>𝟏</m:t>
                          </m:r>
                        </m:sub>
                      </m:sSub>
                      <m:r>
                        <a:rPr lang="en-US" sz="3600" b="1" i="1" smtClean="0">
                          <a:latin typeface="Cambria Math"/>
                          <a:ea typeface="Cambria Math"/>
                        </a:rPr>
                        <m:t>−</m:t>
                      </m:r>
                      <m:sSub>
                        <m:sSubPr>
                          <m:ctrlPr>
                            <a:rPr lang="en-US" sz="3600" b="1" i="1" smtClean="0">
                              <a:latin typeface="Cambria Math"/>
                              <a:ea typeface="Cambria Math"/>
                            </a:rPr>
                          </m:ctrlPr>
                        </m:sSubPr>
                        <m:e>
                          <m:r>
                            <a:rPr lang="en-US" sz="3600" b="1" i="1" smtClean="0">
                              <a:latin typeface="Cambria Math"/>
                              <a:ea typeface="Cambria Math"/>
                            </a:rPr>
                            <m:t>𝑽</m:t>
                          </m:r>
                        </m:e>
                        <m:sub>
                          <m:r>
                            <a:rPr lang="en-US" sz="3600" b="1" i="1" smtClean="0">
                              <a:latin typeface="Cambria Math"/>
                              <a:ea typeface="Cambria Math"/>
                            </a:rPr>
                            <m:t>𝟐</m:t>
                          </m:r>
                        </m:sub>
                      </m:sSub>
                    </m:oMath>
                  </m:oMathPara>
                </a14:m>
                <a:endParaRPr lang="ru-RU" sz="3600" b="1" dirty="0"/>
              </a:p>
            </p:txBody>
          </p:sp>
        </mc:Choice>
        <mc:Fallback>
          <p:sp>
            <p:nvSpPr>
              <p:cNvPr id="11" name="TextBox 10"/>
              <p:cNvSpPr txBox="1">
                <a:spLocks noRot="1" noChangeAspect="1" noMove="1" noResize="1" noEditPoints="1" noAdjustHandles="1" noChangeArrowheads="1" noChangeShapeType="1" noTextEdit="1"/>
              </p:cNvSpPr>
              <p:nvPr/>
            </p:nvSpPr>
            <p:spPr>
              <a:xfrm>
                <a:off x="2499341" y="1633380"/>
                <a:ext cx="3057119" cy="646331"/>
              </a:xfrm>
              <a:prstGeom prst="rect">
                <a:avLst/>
              </a:prstGeom>
              <a:blipFill rotWithShape="1">
                <a:blip r:embed="rId3" cstate="print"/>
                <a:stretch>
                  <a:fillRect/>
                </a:stretch>
              </a:blipFill>
            </p:spPr>
            <p:txBody>
              <a:bodyPr/>
              <a:lstStyle/>
              <a:p>
                <a:r>
                  <a:rPr lang="ru-RU">
                    <a:noFill/>
                  </a:rPr>
                  <a:t> </a:t>
                </a:r>
              </a:p>
            </p:txBody>
          </p:sp>
        </mc:Fallback>
      </mc:AlternateContent>
      <mc:AlternateContent xmlns:mc="http://schemas.openxmlformats.org/markup-compatibility/2006">
        <mc:Choice xmlns="" xmlns:a14="http://schemas.microsoft.com/office/drawing/2010/main" Requires="a14">
          <p:sp>
            <p:nvSpPr>
              <p:cNvPr id="13" name="TextBox 12"/>
              <p:cNvSpPr txBox="1"/>
              <p:nvPr/>
            </p:nvSpPr>
            <p:spPr>
              <a:xfrm>
                <a:off x="935278" y="5417231"/>
                <a:ext cx="6915483" cy="840871"/>
              </a:xfrm>
              <a:prstGeom prst="rect">
                <a:avLst/>
              </a:prstGeom>
              <a:noFill/>
              <a:ln>
                <a:solidFill>
                  <a:schemeClr val="tx1"/>
                </a:solidFill>
              </a:ln>
              <a:effectLst>
                <a:outerShdw blurRad="50800" dist="38100" dir="2700000" algn="tl" rotWithShape="0">
                  <a:prstClr val="black">
                    <a:alpha val="40000"/>
                  </a:prstClr>
                </a:outerShdw>
              </a:effectLst>
            </p:spPr>
            <p:txBody>
              <a:bodyPr wrap="none" rtlCol="0">
                <a:spAutoFit/>
              </a:bodyPr>
              <a:lstStyle/>
              <a:p>
                <a:r>
                  <a:rPr lang="en-US" sz="4800" dirty="0" smtClean="0"/>
                  <a:t>m</a:t>
                </a:r>
                <a:r>
                  <a:rPr lang="ru-RU" sz="4800" b="0" dirty="0" smtClean="0"/>
                  <a:t>=</a:t>
                </a:r>
                <a:r>
                  <a:rPr lang="el-GR" sz="4800" b="0" dirty="0" smtClean="0"/>
                  <a:t>ρ</a:t>
                </a:r>
                <a14:m>
                  <m:oMath xmlns:m="http://schemas.openxmlformats.org/officeDocument/2006/math">
                    <m:r>
                      <a:rPr lang="ru-RU" sz="4800" b="0" i="1" smtClean="0">
                        <a:latin typeface="Cambria Math"/>
                      </a:rPr>
                      <m:t>∗(</m:t>
                    </m:r>
                    <m:r>
                      <m:rPr>
                        <m:sty m:val="p"/>
                      </m:rPr>
                      <a:rPr lang="el-GR" sz="4800" i="1">
                        <a:latin typeface="Cambria Math"/>
                      </a:rPr>
                      <m:t>π</m:t>
                    </m:r>
                    <m:r>
                      <a:rPr lang="en-US" sz="4800" i="1">
                        <a:latin typeface="Cambria Math"/>
                      </a:rPr>
                      <m:t>∗(</m:t>
                    </m:r>
                    <m:sSubSup>
                      <m:sSubSupPr>
                        <m:ctrlPr>
                          <a:rPr lang="ru-RU" sz="4800" i="1">
                            <a:latin typeface="Cambria Math"/>
                          </a:rPr>
                        </m:ctrlPr>
                      </m:sSubSupPr>
                      <m:e>
                        <m:r>
                          <a:rPr lang="en-US" sz="4800" i="1">
                            <a:latin typeface="Cambria Math"/>
                          </a:rPr>
                          <m:t>𝑅</m:t>
                        </m:r>
                      </m:e>
                      <m:sub>
                        <m:r>
                          <a:rPr lang="en-US" sz="4800" i="1">
                            <a:latin typeface="Cambria Math"/>
                          </a:rPr>
                          <m:t>1</m:t>
                        </m:r>
                      </m:sub>
                      <m:sup>
                        <m:r>
                          <a:rPr lang="en-US" sz="4800" i="1">
                            <a:latin typeface="Cambria Math"/>
                          </a:rPr>
                          <m:t>2</m:t>
                        </m:r>
                      </m:sup>
                    </m:sSubSup>
                    <m:sSub>
                      <m:sSubPr>
                        <m:ctrlPr>
                          <a:rPr lang="ru-RU" sz="4800" i="1">
                            <a:latin typeface="Cambria Math"/>
                          </a:rPr>
                        </m:ctrlPr>
                      </m:sSubPr>
                      <m:e>
                        <m:r>
                          <a:rPr lang="en-US" sz="4800" i="1">
                            <a:latin typeface="Cambria Math"/>
                          </a:rPr>
                          <m:t>h</m:t>
                        </m:r>
                      </m:e>
                      <m:sub>
                        <m:r>
                          <a:rPr lang="en-US" sz="4800" i="1">
                            <a:latin typeface="Cambria Math"/>
                          </a:rPr>
                          <m:t>1</m:t>
                        </m:r>
                      </m:sub>
                    </m:sSub>
                    <m:r>
                      <a:rPr lang="ru-RU" sz="4800" i="1">
                        <a:latin typeface="Cambria Math"/>
                        <a:ea typeface="Cambria Math"/>
                      </a:rPr>
                      <m:t>−</m:t>
                    </m:r>
                    <m:sSubSup>
                      <m:sSubSupPr>
                        <m:ctrlPr>
                          <a:rPr lang="ru-RU" sz="4800" i="1">
                            <a:latin typeface="Cambria Math"/>
                            <a:ea typeface="Cambria Math"/>
                          </a:rPr>
                        </m:ctrlPr>
                      </m:sSubSupPr>
                      <m:e>
                        <m:r>
                          <a:rPr lang="en-US" sz="4800" i="1">
                            <a:latin typeface="Cambria Math"/>
                            <a:ea typeface="Cambria Math"/>
                          </a:rPr>
                          <m:t>𝑅</m:t>
                        </m:r>
                      </m:e>
                      <m:sub>
                        <m:r>
                          <a:rPr lang="en-US" sz="4800" i="1">
                            <a:latin typeface="Cambria Math"/>
                            <a:ea typeface="Cambria Math"/>
                          </a:rPr>
                          <m:t>2</m:t>
                        </m:r>
                      </m:sub>
                      <m:sup>
                        <m:r>
                          <a:rPr lang="en-US" sz="4800" i="1">
                            <a:latin typeface="Cambria Math"/>
                            <a:ea typeface="Cambria Math"/>
                          </a:rPr>
                          <m:t>2</m:t>
                        </m:r>
                      </m:sup>
                    </m:sSubSup>
                    <m:sSub>
                      <m:sSubPr>
                        <m:ctrlPr>
                          <a:rPr lang="ru-RU" sz="4800" i="1">
                            <a:latin typeface="Cambria Math"/>
                            <a:ea typeface="Cambria Math"/>
                          </a:rPr>
                        </m:ctrlPr>
                      </m:sSubPr>
                      <m:e>
                        <m:r>
                          <a:rPr lang="en-US" sz="4800" i="1">
                            <a:latin typeface="Cambria Math"/>
                            <a:ea typeface="Cambria Math"/>
                          </a:rPr>
                          <m:t>h</m:t>
                        </m:r>
                      </m:e>
                      <m:sub>
                        <m:r>
                          <a:rPr lang="en-US" sz="4800" i="1">
                            <a:latin typeface="Cambria Math"/>
                            <a:ea typeface="Cambria Math"/>
                          </a:rPr>
                          <m:t>2</m:t>
                        </m:r>
                      </m:sub>
                    </m:sSub>
                  </m:oMath>
                </a14:m>
                <a:r>
                  <a:rPr lang="ru-RU" sz="4800" dirty="0" smtClean="0"/>
                  <a:t>))</a:t>
                </a:r>
                <a:endParaRPr lang="ru-RU" sz="4800" dirty="0"/>
              </a:p>
            </p:txBody>
          </p:sp>
        </mc:Choice>
        <mc:Fallback>
          <p:sp>
            <p:nvSpPr>
              <p:cNvPr id="13" name="TextBox 12"/>
              <p:cNvSpPr txBox="1">
                <a:spLocks noRot="1" noChangeAspect="1" noMove="1" noResize="1" noEditPoints="1" noAdjustHandles="1" noChangeArrowheads="1" noChangeShapeType="1" noTextEdit="1"/>
              </p:cNvSpPr>
              <p:nvPr/>
            </p:nvSpPr>
            <p:spPr>
              <a:xfrm>
                <a:off x="935278" y="5417231"/>
                <a:ext cx="6915483" cy="840871"/>
              </a:xfrm>
              <a:prstGeom prst="rect">
                <a:avLst/>
              </a:prstGeom>
              <a:blipFill rotWithShape="1">
                <a:blip r:embed="rId4" cstate="print"/>
                <a:stretch>
                  <a:fillRect/>
                </a:stretch>
              </a:blipFill>
              <a:ln>
                <a:solidFill>
                  <a:schemeClr val="tx1"/>
                </a:solidFill>
              </a:ln>
              <a:effectLst>
                <a:outerShdw blurRad="50800" dist="38100" dir="2700000" algn="tl" rotWithShape="0">
                  <a:prstClr val="black">
                    <a:alpha val="40000"/>
                  </a:prstClr>
                </a:outerShdw>
              </a:effectLst>
            </p:spPr>
            <p:txBody>
              <a:bodyPr/>
              <a:lstStyle/>
              <a:p>
                <a:r>
                  <a:rPr lang="ru-RU">
                    <a:noFill/>
                  </a:rPr>
                  <a:t> </a:t>
                </a:r>
              </a:p>
            </p:txBody>
          </p:sp>
        </mc:Fallback>
      </mc:AlternateContent>
    </p:spTree>
    <p:extLst>
      <p:ext uri="{BB962C8B-B14F-4D97-AF65-F5344CB8AC3E}">
        <p14:creationId xmlns="" xmlns:p14="http://schemas.microsoft.com/office/powerpoint/2010/main" val="1758656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im5-tub-ru.yandex.net/i?id=161166415-30-72&amp;n=21"/>
          <p:cNvPicPr>
            <a:picLocks noChangeAspect="1" noChangeArrowheads="1"/>
          </p:cNvPicPr>
          <p:nvPr/>
        </p:nvPicPr>
        <p:blipFill>
          <a:blip r:embed="rId2" cstate="print"/>
          <a:srcRect/>
          <a:stretch>
            <a:fillRect/>
          </a:stretch>
        </p:blipFill>
        <p:spPr>
          <a:xfrm>
            <a:off x="251520" y="1340768"/>
            <a:ext cx="4248472" cy="4174045"/>
          </a:xfrm>
          <a:prstGeom prst="rect">
            <a:avLst/>
          </a:prstGeom>
          <a:noFill/>
        </p:spPr>
      </p:pic>
      <p:pic>
        <p:nvPicPr>
          <p:cNvPr id="8" name="Рисунок 7"/>
          <p:cNvPicPr/>
          <p:nvPr/>
        </p:nvPicPr>
        <p:blipFill>
          <a:blip r:embed="rId3" cstate="print"/>
          <a:stretch>
            <a:fillRect/>
          </a:stretch>
        </p:blipFill>
        <p:spPr>
          <a:xfrm>
            <a:off x="4572000" y="1268760"/>
            <a:ext cx="4283968" cy="4320480"/>
          </a:xfrm>
          <a:prstGeom prst="rect">
            <a:avLst/>
          </a:prstGeom>
        </p:spPr>
      </p:pic>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4097"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347864" y="5587380"/>
            <a:ext cx="2520280" cy="127062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4097"/>
                                        </p:tgtEl>
                                        <p:attrNameLst>
                                          <p:attrName>style.visibility</p:attrName>
                                        </p:attrNameLst>
                                      </p:cBhvr>
                                      <p:to>
                                        <p:strVal val="visible"/>
                                      </p:to>
                                    </p:set>
                                    <p:anim calcmode="lin" valueType="num">
                                      <p:cBhvr>
                                        <p:cTn id="17" dur="2000" fill="hold"/>
                                        <p:tgtEl>
                                          <p:spTgt spid="4097"/>
                                        </p:tgtEl>
                                        <p:attrNameLst>
                                          <p:attrName>ppt_w</p:attrName>
                                        </p:attrNameLst>
                                      </p:cBhvr>
                                      <p:tavLst>
                                        <p:tav tm="0">
                                          <p:val>
                                            <p:fltVal val="0"/>
                                          </p:val>
                                        </p:tav>
                                        <p:tav tm="100000">
                                          <p:val>
                                            <p:strVal val="#ppt_w"/>
                                          </p:val>
                                        </p:tav>
                                      </p:tavLst>
                                    </p:anim>
                                    <p:anim calcmode="lin" valueType="num">
                                      <p:cBhvr>
                                        <p:cTn id="18" dur="2000" fill="hold"/>
                                        <p:tgtEl>
                                          <p:spTgt spid="4097"/>
                                        </p:tgtEl>
                                        <p:attrNameLst>
                                          <p:attrName>ppt_h</p:attrName>
                                        </p:attrNameLst>
                                      </p:cBhvr>
                                      <p:tavLst>
                                        <p:tav tm="0">
                                          <p:val>
                                            <p:fltVal val="0"/>
                                          </p:val>
                                        </p:tav>
                                        <p:tav tm="100000">
                                          <p:val>
                                            <p:strVal val="#ppt_h"/>
                                          </p:val>
                                        </p:tav>
                                      </p:tavLst>
                                    </p:anim>
                                    <p:animEffect transition="in" filter="fade">
                                      <p:cBhvr>
                                        <p:cTn id="19" dur="2000"/>
                                        <p:tgtEl>
                                          <p:spTgt spid="4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06980" y="476672"/>
            <a:ext cx="5530039"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Раздаточный материал</a:t>
            </a:r>
            <a:endParaRPr lang="ru-RU"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mc:AlternateContent xmlns:mc="http://schemas.openxmlformats.org/markup-compatibility/2006">
        <mc:Choice xmlns="" xmlns:a14="http://schemas.microsoft.com/office/drawing/2010/main" Requires="a14">
          <p:sp>
            <p:nvSpPr>
              <p:cNvPr id="3" name="Прямоугольник 2"/>
              <p:cNvSpPr/>
              <p:nvPr/>
            </p:nvSpPr>
            <p:spPr>
              <a:xfrm>
                <a:off x="107504" y="1556792"/>
                <a:ext cx="2448272" cy="3139321"/>
              </a:xfrm>
              <a:prstGeom prst="rect">
                <a:avLst/>
              </a:prstGeom>
            </p:spPr>
            <p:txBody>
              <a:bodyPr wrap="square">
                <a:spAutoFit/>
              </a:bodyPr>
              <a:lstStyle/>
              <a:p>
                <a:r>
                  <a:rPr lang="ru-RU" dirty="0"/>
                  <a:t>Дано</a:t>
                </a:r>
              </a:p>
              <a:p>
                <a:r>
                  <a:rPr lang="en-US" dirty="0"/>
                  <a:t>D</a:t>
                </a:r>
                <a:r>
                  <a:rPr lang="ru-RU" dirty="0"/>
                  <a:t>1=2.05м</a:t>
                </a:r>
              </a:p>
              <a:p>
                <a:r>
                  <a:rPr lang="en-US" dirty="0"/>
                  <a:t>D</a:t>
                </a:r>
                <a:r>
                  <a:rPr lang="ru-RU" dirty="0"/>
                  <a:t>2=2.01м                                     </a:t>
                </a:r>
              </a:p>
              <a:p>
                <a:r>
                  <a:rPr lang="en-US" dirty="0"/>
                  <a:t>L</a:t>
                </a:r>
                <a:r>
                  <a:rPr lang="ru-RU" dirty="0"/>
                  <a:t>1=3.7м                            </a:t>
                </a:r>
                <a:r>
                  <a:rPr lang="ru-RU" baseline="-25000" dirty="0"/>
                  <a:t>      </a:t>
                </a:r>
                <a:endParaRPr lang="ru-RU" dirty="0"/>
              </a:p>
              <a:p>
                <a:r>
                  <a:rPr lang="en-US" dirty="0"/>
                  <a:t>L</a:t>
                </a:r>
                <a:r>
                  <a:rPr lang="ru-RU" dirty="0"/>
                  <a:t>=3.3м                                                                      </a:t>
                </a:r>
              </a:p>
              <a:p>
                <a:r>
                  <a:rPr lang="en-US" dirty="0"/>
                  <a:t>P</a:t>
                </a:r>
                <a:r>
                  <a:rPr lang="ru-RU" dirty="0"/>
                  <a:t>=</a:t>
                </a:r>
                <a:r>
                  <a:rPr lang="ru-RU" baseline="30000" dirty="0"/>
                  <a:t>                                                                                                                     </a:t>
                </a:r>
                <a:endParaRPr lang="ru-RU" dirty="0"/>
              </a:p>
              <a:p>
                <a:r>
                  <a:rPr lang="ru-RU" dirty="0"/>
                  <a:t>56р-1кг</a:t>
                </a:r>
              </a:p>
              <a:p>
                <a:r>
                  <a:rPr lang="ru-RU" dirty="0"/>
                  <a:t>_________________                                                                                                                                                                  </a:t>
                </a:r>
                <a14:m>
                  <m:oMath xmlns:m="http://schemas.openxmlformats.org/officeDocument/2006/math">
                    <m:r>
                      <a:rPr lang="ru-RU" i="1"/>
                      <m:t>                                                        </m:t>
                    </m:r>
                  </m:oMath>
                </a14:m>
                <a:r>
                  <a:rPr lang="ru-RU" dirty="0"/>
                  <a:t>     </a:t>
                </a:r>
              </a:p>
              <a:p>
                <a:r>
                  <a:rPr lang="en-US" dirty="0"/>
                  <a:t>m</a:t>
                </a:r>
                <a:r>
                  <a:rPr lang="ru-RU" dirty="0"/>
                  <a:t>-?</a:t>
                </a:r>
              </a:p>
              <a:p>
                <a:r>
                  <a:rPr lang="ru-RU" dirty="0"/>
                  <a:t>И стоимость?</a:t>
                </a:r>
              </a:p>
            </p:txBody>
          </p:sp>
        </mc:Choice>
        <mc:Fallback>
          <p:sp>
            <p:nvSpPr>
              <p:cNvPr id="3" name="Прямоугольник 2"/>
              <p:cNvSpPr>
                <a:spLocks noRot="1" noChangeAspect="1" noMove="1" noResize="1" noEditPoints="1" noAdjustHandles="1" noChangeArrowheads="1" noChangeShapeType="1" noTextEdit="1"/>
              </p:cNvSpPr>
              <p:nvPr/>
            </p:nvSpPr>
            <p:spPr>
              <a:xfrm>
                <a:off x="107504" y="1556792"/>
                <a:ext cx="2448272" cy="3139321"/>
              </a:xfrm>
              <a:prstGeom prst="rect">
                <a:avLst/>
              </a:prstGeom>
              <a:blipFill rotWithShape="1">
                <a:blip r:embed="rId2" cstate="print"/>
                <a:stretch>
                  <a:fillRect l="-2244" t="-971" r="-220449" b="-2136"/>
                </a:stretch>
              </a:blipFill>
            </p:spPr>
            <p:txBody>
              <a:bodyPr/>
              <a:lstStyle/>
              <a:p>
                <a:r>
                  <a:rPr lang="ru-RU">
                    <a:noFill/>
                  </a:rPr>
                  <a:t> </a:t>
                </a:r>
              </a:p>
            </p:txBody>
          </p:sp>
        </mc:Fallback>
      </mc:AlternateContent>
      <mc:AlternateContent xmlns:mc="http://schemas.openxmlformats.org/markup-compatibility/2006">
        <mc:Choice xmlns="" xmlns:a14="http://schemas.microsoft.com/office/drawing/2010/main" Requires="a14">
          <p:sp>
            <p:nvSpPr>
              <p:cNvPr id="4" name="Прямоугольник 3"/>
              <p:cNvSpPr/>
              <p:nvPr/>
            </p:nvSpPr>
            <p:spPr>
              <a:xfrm>
                <a:off x="2286000" y="1465597"/>
                <a:ext cx="2286000" cy="3139321"/>
              </a:xfrm>
              <a:prstGeom prst="rect">
                <a:avLst/>
              </a:prstGeom>
            </p:spPr>
            <p:txBody>
              <a:bodyPr wrap="square">
                <a:spAutoFit/>
              </a:bodyPr>
              <a:lstStyle/>
              <a:p>
                <a:r>
                  <a:rPr lang="ru-RU" dirty="0"/>
                  <a:t>Дано</a:t>
                </a:r>
              </a:p>
              <a:p>
                <a:r>
                  <a:rPr lang="en-US" dirty="0"/>
                  <a:t>D</a:t>
                </a:r>
                <a:r>
                  <a:rPr lang="ru-RU" dirty="0"/>
                  <a:t>1=2.05м</a:t>
                </a:r>
              </a:p>
              <a:p>
                <a:r>
                  <a:rPr lang="en-US" dirty="0"/>
                  <a:t>D</a:t>
                </a:r>
                <a:r>
                  <a:rPr lang="ru-RU" dirty="0"/>
                  <a:t>2=2.01м                                     </a:t>
                </a:r>
              </a:p>
              <a:p>
                <a:r>
                  <a:rPr lang="en-US" dirty="0"/>
                  <a:t>L</a:t>
                </a:r>
                <a:r>
                  <a:rPr lang="ru-RU" dirty="0"/>
                  <a:t>1=3.1м                            </a:t>
                </a:r>
                <a:r>
                  <a:rPr lang="ru-RU" baseline="-25000" dirty="0"/>
                  <a:t>      </a:t>
                </a:r>
                <a:endParaRPr lang="ru-RU" dirty="0"/>
              </a:p>
              <a:p>
                <a:r>
                  <a:rPr lang="en-US" dirty="0"/>
                  <a:t>L</a:t>
                </a:r>
                <a:r>
                  <a:rPr lang="ru-RU" dirty="0"/>
                  <a:t>=2.8м                                                                      </a:t>
                </a:r>
              </a:p>
              <a:p>
                <a:r>
                  <a:rPr lang="en-US" dirty="0"/>
                  <a:t>P</a:t>
                </a:r>
                <a:r>
                  <a:rPr lang="ru-RU" dirty="0"/>
                  <a:t>=</a:t>
                </a:r>
              </a:p>
              <a:p>
                <a:r>
                  <a:rPr lang="ru-RU" dirty="0"/>
                  <a:t>56р-1кг</a:t>
                </a:r>
                <a:r>
                  <a:rPr lang="ru-RU" baseline="30000" dirty="0"/>
                  <a:t>                                                                                                                 </a:t>
                </a:r>
                <a:endParaRPr lang="ru-RU" dirty="0"/>
              </a:p>
              <a:p>
                <a:r>
                  <a:rPr lang="ru-RU" dirty="0"/>
                  <a:t>_________________                                                                                                                                                                  </a:t>
                </a:r>
                <a14:m>
                  <m:oMath xmlns:m="http://schemas.openxmlformats.org/officeDocument/2006/math">
                    <m:r>
                      <a:rPr lang="ru-RU" i="1"/>
                      <m:t>                                                        </m:t>
                    </m:r>
                  </m:oMath>
                </a14:m>
                <a:r>
                  <a:rPr lang="ru-RU" dirty="0"/>
                  <a:t>     </a:t>
                </a:r>
              </a:p>
              <a:p>
                <a:r>
                  <a:rPr lang="en-US" dirty="0"/>
                  <a:t>m</a:t>
                </a:r>
                <a:r>
                  <a:rPr lang="ru-RU" dirty="0"/>
                  <a:t>-?</a:t>
                </a:r>
              </a:p>
              <a:p>
                <a:r>
                  <a:rPr lang="ru-RU" dirty="0"/>
                  <a:t>И стоимость?</a:t>
                </a:r>
              </a:p>
            </p:txBody>
          </p:sp>
        </mc:Choice>
        <mc:Fallback>
          <p:sp>
            <p:nvSpPr>
              <p:cNvPr id="4" name="Прямоугольник 3"/>
              <p:cNvSpPr>
                <a:spLocks noRot="1" noChangeAspect="1" noMove="1" noResize="1" noEditPoints="1" noAdjustHandles="1" noChangeArrowheads="1" noChangeShapeType="1" noTextEdit="1"/>
              </p:cNvSpPr>
              <p:nvPr/>
            </p:nvSpPr>
            <p:spPr>
              <a:xfrm>
                <a:off x="2286000" y="1465597"/>
                <a:ext cx="2286000" cy="3139321"/>
              </a:xfrm>
              <a:prstGeom prst="rect">
                <a:avLst/>
              </a:prstGeom>
              <a:blipFill rotWithShape="1">
                <a:blip r:embed="rId3" cstate="print"/>
                <a:stretch>
                  <a:fillRect l="-2133" t="-971" r="-242667" b="-2136"/>
                </a:stretch>
              </a:blipFill>
            </p:spPr>
            <p:txBody>
              <a:bodyPr/>
              <a:lstStyle/>
              <a:p>
                <a:r>
                  <a:rPr lang="ru-RU">
                    <a:noFill/>
                  </a:rPr>
                  <a:t> </a:t>
                </a:r>
              </a:p>
            </p:txBody>
          </p:sp>
        </mc:Fallback>
      </mc:AlternateContent>
      <mc:AlternateContent xmlns:mc="http://schemas.openxmlformats.org/markup-compatibility/2006">
        <mc:Choice xmlns="" xmlns:a14="http://schemas.microsoft.com/office/drawing/2010/main" Requires="a14">
          <p:sp>
            <p:nvSpPr>
              <p:cNvPr id="5" name="Прямоугольник 4"/>
              <p:cNvSpPr/>
              <p:nvPr/>
            </p:nvSpPr>
            <p:spPr>
              <a:xfrm>
                <a:off x="4644008" y="1418292"/>
                <a:ext cx="2286000" cy="3416320"/>
              </a:xfrm>
              <a:prstGeom prst="rect">
                <a:avLst/>
              </a:prstGeom>
            </p:spPr>
            <p:txBody>
              <a:bodyPr wrap="square">
                <a:spAutoFit/>
              </a:bodyPr>
              <a:lstStyle/>
              <a:p>
                <a:r>
                  <a:rPr lang="ru-RU" dirty="0"/>
                  <a:t>Дано</a:t>
                </a:r>
              </a:p>
              <a:p>
                <a:r>
                  <a:rPr lang="en-US" dirty="0"/>
                  <a:t>D</a:t>
                </a:r>
                <a:r>
                  <a:rPr lang="ru-RU" dirty="0"/>
                  <a:t>1=2.05м</a:t>
                </a:r>
              </a:p>
              <a:p>
                <a:r>
                  <a:rPr lang="en-US" dirty="0"/>
                  <a:t>D</a:t>
                </a:r>
                <a:r>
                  <a:rPr lang="ru-RU" dirty="0"/>
                  <a:t>2=2.01м                                     </a:t>
                </a:r>
              </a:p>
              <a:p>
                <a:r>
                  <a:rPr lang="en-US" dirty="0"/>
                  <a:t>L</a:t>
                </a:r>
                <a:r>
                  <a:rPr lang="ru-RU" dirty="0"/>
                  <a:t>1=3.9м                            </a:t>
                </a:r>
                <a:r>
                  <a:rPr lang="ru-RU" baseline="-25000" dirty="0"/>
                  <a:t>      </a:t>
                </a:r>
                <a:endParaRPr lang="ru-RU" dirty="0"/>
              </a:p>
              <a:p>
                <a:r>
                  <a:rPr lang="en-US" dirty="0"/>
                  <a:t>L</a:t>
                </a:r>
                <a:r>
                  <a:rPr lang="ru-RU" dirty="0"/>
                  <a:t>=3.5м                                                                      </a:t>
                </a:r>
              </a:p>
              <a:p>
                <a:r>
                  <a:rPr lang="en-US" dirty="0"/>
                  <a:t>P</a:t>
                </a:r>
                <a:r>
                  <a:rPr lang="ru-RU" dirty="0"/>
                  <a:t>=</a:t>
                </a:r>
                <a:r>
                  <a:rPr lang="ru-RU" baseline="30000" dirty="0"/>
                  <a:t>     </a:t>
                </a:r>
                <a:endParaRPr lang="ru-RU" dirty="0"/>
              </a:p>
              <a:p>
                <a:r>
                  <a:rPr lang="ru-RU" dirty="0"/>
                  <a:t>56р-1кг</a:t>
                </a:r>
              </a:p>
              <a:p>
                <a:r>
                  <a:rPr lang="ru-RU" baseline="30000" dirty="0"/>
                  <a:t>                                                                                                        </a:t>
                </a:r>
                <a:endParaRPr lang="ru-RU" dirty="0"/>
              </a:p>
              <a:p>
                <a:r>
                  <a:rPr lang="ru-RU" dirty="0"/>
                  <a:t>_________________                                                                                                                                                                  </a:t>
                </a:r>
                <a14:m>
                  <m:oMath xmlns:m="http://schemas.openxmlformats.org/officeDocument/2006/math">
                    <m:r>
                      <a:rPr lang="ru-RU" i="1"/>
                      <m:t>                                                        </m:t>
                    </m:r>
                  </m:oMath>
                </a14:m>
                <a:r>
                  <a:rPr lang="ru-RU" dirty="0"/>
                  <a:t>     </a:t>
                </a:r>
              </a:p>
              <a:p>
                <a:r>
                  <a:rPr lang="en-US" dirty="0"/>
                  <a:t>m</a:t>
                </a:r>
                <a:r>
                  <a:rPr lang="ru-RU" dirty="0"/>
                  <a:t>-?</a:t>
                </a:r>
              </a:p>
              <a:p>
                <a:r>
                  <a:rPr lang="ru-RU" dirty="0"/>
                  <a:t>И стоимость?</a:t>
                </a:r>
              </a:p>
            </p:txBody>
          </p:sp>
        </mc:Choice>
        <mc:Fallback>
          <p:sp>
            <p:nvSpPr>
              <p:cNvPr id="5" name="Прямоугольник 4"/>
              <p:cNvSpPr>
                <a:spLocks noRot="1" noChangeAspect="1" noMove="1" noResize="1" noEditPoints="1" noAdjustHandles="1" noChangeArrowheads="1" noChangeShapeType="1" noTextEdit="1"/>
              </p:cNvSpPr>
              <p:nvPr/>
            </p:nvSpPr>
            <p:spPr>
              <a:xfrm>
                <a:off x="4644008" y="1418292"/>
                <a:ext cx="2286000" cy="3416320"/>
              </a:xfrm>
              <a:prstGeom prst="rect">
                <a:avLst/>
              </a:prstGeom>
              <a:blipFill rotWithShape="1">
                <a:blip r:embed="rId4" cstate="print"/>
                <a:stretch>
                  <a:fillRect l="-2400" t="-893" r="-242667" b="-1964"/>
                </a:stretch>
              </a:blipFill>
            </p:spPr>
            <p:txBody>
              <a:bodyPr/>
              <a:lstStyle/>
              <a:p>
                <a:r>
                  <a:rPr lang="ru-RU">
                    <a:noFill/>
                  </a:rPr>
                  <a:t> </a:t>
                </a:r>
              </a:p>
            </p:txBody>
          </p:sp>
        </mc:Fallback>
      </mc:AlternateContent>
      <mc:AlternateContent xmlns:mc="http://schemas.openxmlformats.org/markup-compatibility/2006">
        <mc:Choice xmlns="" xmlns:a14="http://schemas.microsoft.com/office/drawing/2010/main" Requires="a14">
          <p:sp>
            <p:nvSpPr>
              <p:cNvPr id="6" name="Прямоугольник 5"/>
              <p:cNvSpPr/>
              <p:nvPr/>
            </p:nvSpPr>
            <p:spPr>
              <a:xfrm>
                <a:off x="6858000" y="1414184"/>
                <a:ext cx="1962472" cy="3693319"/>
              </a:xfrm>
              <a:prstGeom prst="rect">
                <a:avLst/>
              </a:prstGeom>
            </p:spPr>
            <p:txBody>
              <a:bodyPr wrap="square">
                <a:spAutoFit/>
              </a:bodyPr>
              <a:lstStyle/>
              <a:p>
                <a:r>
                  <a:rPr lang="ru-RU" dirty="0"/>
                  <a:t>Дано</a:t>
                </a:r>
              </a:p>
              <a:p>
                <a:r>
                  <a:rPr lang="en-US" dirty="0"/>
                  <a:t>D</a:t>
                </a:r>
                <a:r>
                  <a:rPr lang="ru-RU" dirty="0"/>
                  <a:t>1=2.05м</a:t>
                </a:r>
              </a:p>
              <a:p>
                <a:r>
                  <a:rPr lang="en-US" dirty="0"/>
                  <a:t>D</a:t>
                </a:r>
                <a:r>
                  <a:rPr lang="ru-RU" dirty="0"/>
                  <a:t>2=2.01м                                     </a:t>
                </a:r>
              </a:p>
              <a:p>
                <a:r>
                  <a:rPr lang="en-US" dirty="0"/>
                  <a:t>L</a:t>
                </a:r>
                <a:r>
                  <a:rPr lang="ru-RU" dirty="0"/>
                  <a:t>1=2.5м                            </a:t>
                </a:r>
                <a:r>
                  <a:rPr lang="ru-RU" baseline="-25000" dirty="0"/>
                  <a:t>      </a:t>
                </a:r>
                <a:endParaRPr lang="ru-RU" dirty="0"/>
              </a:p>
              <a:p>
                <a:r>
                  <a:rPr lang="en-US" dirty="0"/>
                  <a:t>L</a:t>
                </a:r>
                <a:r>
                  <a:rPr lang="ru-RU" dirty="0"/>
                  <a:t>=2.1м                                                                      </a:t>
                </a:r>
              </a:p>
              <a:p>
                <a:r>
                  <a:rPr lang="en-US" dirty="0"/>
                  <a:t>P</a:t>
                </a:r>
                <a:r>
                  <a:rPr lang="ru-RU" dirty="0"/>
                  <a:t>=</a:t>
                </a:r>
                <a:r>
                  <a:rPr lang="ru-RU" baseline="30000" dirty="0"/>
                  <a:t>              </a:t>
                </a:r>
                <a:endParaRPr lang="ru-RU" dirty="0"/>
              </a:p>
              <a:p>
                <a:r>
                  <a:rPr lang="ru-RU" dirty="0"/>
                  <a:t>56р-1кг</a:t>
                </a:r>
              </a:p>
              <a:p>
                <a:r>
                  <a:rPr lang="ru-RU" baseline="30000" dirty="0"/>
                  <a:t>                                                                                                       </a:t>
                </a:r>
                <a:endParaRPr lang="ru-RU" dirty="0"/>
              </a:p>
              <a:p>
                <a:r>
                  <a:rPr lang="ru-RU" dirty="0"/>
                  <a:t>_______________                                                                                                                                                        </a:t>
                </a:r>
                <a14:m>
                  <m:oMath xmlns:m="http://schemas.openxmlformats.org/officeDocument/2006/math">
                    <m:r>
                      <a:rPr lang="ru-RU" i="1"/>
                      <m:t>                                                        </m:t>
                    </m:r>
                  </m:oMath>
                </a14:m>
                <a:r>
                  <a:rPr lang="ru-RU" dirty="0"/>
                  <a:t>     </a:t>
                </a:r>
              </a:p>
              <a:p>
                <a:r>
                  <a:rPr lang="en-US" dirty="0"/>
                  <a:t>m</a:t>
                </a:r>
                <a:r>
                  <a:rPr lang="ru-RU" dirty="0"/>
                  <a:t>-?</a:t>
                </a:r>
              </a:p>
              <a:p>
                <a:r>
                  <a:rPr lang="ru-RU" dirty="0"/>
                  <a:t>И стоимость?</a:t>
                </a:r>
              </a:p>
              <a:p>
                <a:r>
                  <a:rPr lang="ru-RU" dirty="0"/>
                  <a:t> </a:t>
                </a:r>
              </a:p>
            </p:txBody>
          </p:sp>
        </mc:Choice>
        <mc:Fallback>
          <p:sp>
            <p:nvSpPr>
              <p:cNvPr id="6" name="Прямоугольник 5"/>
              <p:cNvSpPr>
                <a:spLocks noRot="1" noChangeAspect="1" noMove="1" noResize="1" noEditPoints="1" noAdjustHandles="1" noChangeArrowheads="1" noChangeShapeType="1" noTextEdit="1"/>
              </p:cNvSpPr>
              <p:nvPr/>
            </p:nvSpPr>
            <p:spPr>
              <a:xfrm>
                <a:off x="6858000" y="1414184"/>
                <a:ext cx="1962472" cy="3693319"/>
              </a:xfrm>
              <a:prstGeom prst="rect">
                <a:avLst/>
              </a:prstGeom>
              <a:blipFill rotWithShape="1">
                <a:blip r:embed="rId5" cstate="print"/>
                <a:stretch>
                  <a:fillRect l="-2484" t="-825" r="-292857"/>
                </a:stretch>
              </a:blipFill>
            </p:spPr>
            <p:txBody>
              <a:bodyPr/>
              <a:lstStyle/>
              <a:p>
                <a:r>
                  <a:rPr lang="ru-RU">
                    <a:noFill/>
                  </a:rPr>
                  <a:t> </a:t>
                </a:r>
              </a:p>
            </p:txBody>
          </p:sp>
        </mc:Fallback>
      </mc:AlternateContent>
    </p:spTree>
    <p:extLst>
      <p:ext uri="{BB962C8B-B14F-4D97-AF65-F5344CB8AC3E}">
        <p14:creationId xmlns="" xmlns:p14="http://schemas.microsoft.com/office/powerpoint/2010/main" val="211641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0" fill="hold"/>
                                        <p:tgtEl>
                                          <p:spTgt spid="3"/>
                                        </p:tgtEl>
                                        <p:attrNameLst>
                                          <p:attrName>ppt_x</p:attrName>
                                        </p:attrNameLst>
                                      </p:cBhvr>
                                      <p:tavLst>
                                        <p:tav tm="0">
                                          <p:val>
                                            <p:strVal val="#ppt_x"/>
                                          </p:val>
                                        </p:tav>
                                        <p:tav tm="100000">
                                          <p:val>
                                            <p:strVal val="#ppt_x"/>
                                          </p:val>
                                        </p:tav>
                                      </p:tavLst>
                                    </p:anim>
                                    <p:anim calcmode="lin" valueType="num">
                                      <p:cBhvr additive="base">
                                        <p:cTn id="8"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0" fill="hold"/>
                                        <p:tgtEl>
                                          <p:spTgt spid="4"/>
                                        </p:tgtEl>
                                        <p:attrNameLst>
                                          <p:attrName>ppt_x</p:attrName>
                                        </p:attrNameLst>
                                      </p:cBhvr>
                                      <p:tavLst>
                                        <p:tav tm="0">
                                          <p:val>
                                            <p:strVal val="#ppt_x"/>
                                          </p:val>
                                        </p:tav>
                                        <p:tav tm="100000">
                                          <p:val>
                                            <p:strVal val="#ppt_x"/>
                                          </p:val>
                                        </p:tav>
                                      </p:tavLst>
                                    </p:anim>
                                    <p:anim calcmode="lin" valueType="num">
                                      <p:cBhvr additive="base">
                                        <p:cTn id="14"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0" fill="hold"/>
                                        <p:tgtEl>
                                          <p:spTgt spid="5"/>
                                        </p:tgtEl>
                                        <p:attrNameLst>
                                          <p:attrName>ppt_x</p:attrName>
                                        </p:attrNameLst>
                                      </p:cBhvr>
                                      <p:tavLst>
                                        <p:tav tm="0">
                                          <p:val>
                                            <p:strVal val="#ppt_x"/>
                                          </p:val>
                                        </p:tav>
                                        <p:tav tm="100000">
                                          <p:val>
                                            <p:strVal val="#ppt_x"/>
                                          </p:val>
                                        </p:tav>
                                      </p:tavLst>
                                    </p:anim>
                                    <p:anim calcmode="lin" valueType="num">
                                      <p:cBhvr additive="base">
                                        <p:cTn id="20"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0" fill="hold"/>
                                        <p:tgtEl>
                                          <p:spTgt spid="6"/>
                                        </p:tgtEl>
                                        <p:attrNameLst>
                                          <p:attrName>ppt_x</p:attrName>
                                        </p:attrNameLst>
                                      </p:cBhvr>
                                      <p:tavLst>
                                        <p:tav tm="0">
                                          <p:val>
                                            <p:strVal val="#ppt_x"/>
                                          </p:val>
                                        </p:tav>
                                        <p:tav tm="100000">
                                          <p:val>
                                            <p:strVal val="#ppt_x"/>
                                          </p:val>
                                        </p:tav>
                                      </p:tavLst>
                                    </p:anim>
                                    <p:anim calcmode="lin" valueType="num">
                                      <p:cBhvr additive="base">
                                        <p:cTn id="26"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r>
              <a:rPr lang="ru-RU" sz="6000" b="1" dirty="0" smtClean="0">
                <a:solidFill>
                  <a:srgbClr val="FF0000"/>
                </a:solidFill>
                <a:effectLst>
                  <a:outerShdw blurRad="38100" dist="38100" dir="2700000" algn="tl">
                    <a:srgbClr val="000000">
                      <a:alpha val="43137"/>
                    </a:srgbClr>
                  </a:outerShdw>
                </a:effectLst>
              </a:rPr>
              <a:t>Спасибо за урок!</a:t>
            </a:r>
            <a:endParaRPr lang="ru-RU" sz="6000" b="1" dirty="0">
              <a:solidFill>
                <a:srgbClr val="FF0000"/>
              </a:solidFill>
              <a:effectLst>
                <a:outerShdw blurRad="38100" dist="38100" dir="2700000" algn="tl">
                  <a:srgbClr val="000000">
                    <a:alpha val="43137"/>
                  </a:srgbClr>
                </a:outerShdw>
              </a:effectLst>
            </a:endParaRPr>
          </a:p>
        </p:txBody>
      </p:sp>
      <p:sp>
        <p:nvSpPr>
          <p:cNvPr id="8" name="Содержимое 7"/>
          <p:cNvSpPr>
            <a:spLocks noGrp="1"/>
          </p:cNvSpPr>
          <p:nvPr>
            <p:ph idx="1"/>
          </p:nvPr>
        </p:nvSpPr>
        <p:spPr/>
        <p:txBody>
          <a:bodyPr/>
          <a:lstStyle/>
          <a:p>
            <a:pPr algn="ctr">
              <a:buNone/>
            </a:pPr>
            <a:r>
              <a:rPr lang="ru-RU" sz="4400" b="1" i="1" dirty="0" smtClean="0">
                <a:solidFill>
                  <a:srgbClr val="002060"/>
                </a:solidFill>
                <a:effectLst>
                  <a:outerShdw blurRad="38100" dist="38100" dir="2700000" algn="tl">
                    <a:srgbClr val="000000">
                      <a:alpha val="43137"/>
                    </a:srgbClr>
                  </a:outerShdw>
                </a:effectLst>
              </a:rPr>
              <a:t>Напишите телеграмму из 6, 7 слов</a:t>
            </a:r>
            <a:r>
              <a:rPr lang="en-US" sz="4400" b="1" i="1" dirty="0" smtClean="0">
                <a:solidFill>
                  <a:srgbClr val="002060"/>
                </a:solidFill>
                <a:effectLst>
                  <a:outerShdw blurRad="38100" dist="38100" dir="2700000" algn="tl">
                    <a:srgbClr val="000000">
                      <a:alpha val="43137"/>
                    </a:srgbClr>
                  </a:outerShdw>
                </a:effectLst>
              </a:rPr>
              <a:t> </a:t>
            </a:r>
            <a:r>
              <a:rPr lang="ru-RU" sz="4400" b="1" i="1" dirty="0" smtClean="0">
                <a:solidFill>
                  <a:srgbClr val="002060"/>
                </a:solidFill>
                <a:effectLst>
                  <a:outerShdw blurRad="38100" dist="38100" dir="2700000" algn="tl">
                    <a:srgbClr val="000000">
                      <a:alpha val="43137"/>
                    </a:srgbClr>
                  </a:outerShdw>
                </a:effectLst>
              </a:rPr>
              <a:t>по поводу</a:t>
            </a:r>
            <a:r>
              <a:rPr lang="ru-RU" sz="4400" b="1" i="1" dirty="0">
                <a:solidFill>
                  <a:srgbClr val="002060"/>
                </a:solidFill>
                <a:effectLst>
                  <a:outerShdw blurRad="38100" dist="38100" dir="2700000" algn="tl">
                    <a:srgbClr val="000000">
                      <a:alpha val="43137"/>
                    </a:srgbClr>
                  </a:outerShdw>
                </a:effectLst>
              </a:rPr>
              <a:t> </a:t>
            </a:r>
            <a:r>
              <a:rPr lang="ru-RU" sz="4400" b="1" i="1" dirty="0" smtClean="0">
                <a:solidFill>
                  <a:srgbClr val="002060"/>
                </a:solidFill>
                <a:effectLst>
                  <a:outerShdw blurRad="38100" dist="38100" dir="2700000" algn="tl">
                    <a:srgbClr val="000000">
                      <a:alpha val="43137"/>
                    </a:srgbClr>
                  </a:outerShdw>
                </a:effectLst>
              </a:rPr>
              <a:t>урока, трудностей, успехов.</a:t>
            </a:r>
            <a:endParaRPr lang="en-US" sz="4400" b="1" i="1" dirty="0" smtClean="0">
              <a:solidFill>
                <a:srgbClr val="002060"/>
              </a:solidFill>
              <a:effectLst>
                <a:outerShdw blurRad="38100" dist="38100" dir="2700000" algn="tl">
                  <a:srgbClr val="000000">
                    <a:alpha val="43137"/>
                  </a:srgbClr>
                </a:outerShdw>
              </a:effectLst>
            </a:endParaRPr>
          </a:p>
          <a:p>
            <a:pPr algn="ctr">
              <a:buNone/>
            </a:pPr>
            <a:r>
              <a:rPr lang="ru-RU" sz="4400" b="1" i="1" dirty="0" smtClean="0">
                <a:solidFill>
                  <a:srgbClr val="002060"/>
                </a:solidFill>
                <a:effectLst>
                  <a:outerShdw blurRad="38100" dist="38100" dir="2700000" algn="tl">
                    <a:srgbClr val="000000">
                      <a:alpha val="43137"/>
                    </a:srgbClr>
                  </a:outerShdw>
                </a:effectLst>
              </a:rPr>
              <a:t> Оцените результат своей работы. </a:t>
            </a:r>
          </a:p>
          <a:p>
            <a:pPr algn="ctr">
              <a:buNone/>
            </a:pPr>
            <a:endParaRPr lang="ru-RU" b="1" i="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2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8">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p:cTn id="12" dur="2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3" dur="20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4" dur="2000"/>
                                        <p:tgtEl>
                                          <p:spTgt spid="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par>
                          <p:cTn id="22" fill="hold">
                            <p:stCondLst>
                              <p:cond delay="500"/>
                            </p:stCondLst>
                            <p:childTnLst>
                              <p:par>
                                <p:cTn id="23" presetID="6" presetClass="emph" presetSubtype="0" fill="hold" grpId="1" nodeType="afterEffect">
                                  <p:stCondLst>
                                    <p:cond delay="0"/>
                                  </p:stCondLst>
                                  <p:childTnLst>
                                    <p:animScale>
                                      <p:cBhvr>
                                        <p:cTn id="24"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6000" b="1" dirty="0" smtClean="0">
                <a:solidFill>
                  <a:srgbClr val="FF0000"/>
                </a:solidFill>
                <a:effectLst>
                  <a:outerShdw blurRad="38100" dist="38100" dir="2700000" algn="tl">
                    <a:srgbClr val="000000">
                      <a:alpha val="43137"/>
                    </a:srgbClr>
                  </a:outerShdw>
                </a:effectLst>
              </a:rPr>
              <a:t>Цель урока:</a:t>
            </a:r>
            <a:endParaRPr lang="ru-RU" sz="6000" b="1" dirty="0">
              <a:solidFill>
                <a:srgbClr val="FF0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a:bodyPr>
          <a:lstStyle/>
          <a:p>
            <a:pPr algn="ctr">
              <a:buNone/>
            </a:pPr>
            <a:r>
              <a:rPr lang="ru-RU" sz="5400" b="1" i="1" dirty="0">
                <a:solidFill>
                  <a:srgbClr val="002060"/>
                </a:solidFill>
                <a:effectLst>
                  <a:outerShdw blurRad="38100" dist="38100" dir="2700000" algn="tl">
                    <a:srgbClr val="000000">
                      <a:alpha val="43137"/>
                    </a:srgbClr>
                  </a:outerShdw>
                </a:effectLst>
              </a:rPr>
              <a:t>Научиться применять знания полученные на уроках физики и геометрии на практике</a:t>
            </a:r>
          </a:p>
        </p:txBody>
      </p:sp>
    </p:spTree>
  </p:cSld>
  <p:clrMapOvr>
    <a:masterClrMapping/>
  </p:clrMapOvr>
  <p:transition>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7704" y="764704"/>
            <a:ext cx="5328592" cy="77809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ru-RU" sz="6000" b="1" dirty="0" smtClean="0">
                <a:solidFill>
                  <a:srgbClr val="FF0000"/>
                </a:solidFill>
                <a:effectLst>
                  <a:outerShdw blurRad="38100" dist="38100" dir="2700000" algn="tl">
                    <a:srgbClr val="000000">
                      <a:alpha val="43137"/>
                    </a:srgbClr>
                  </a:outerShdw>
                </a:effectLst>
              </a:rPr>
              <a:t>Тема урока</a:t>
            </a:r>
            <a:endParaRPr lang="ru-RU" sz="6000" b="1" dirty="0">
              <a:solidFill>
                <a:srgbClr val="FF0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1988840"/>
            <a:ext cx="8229600" cy="4137323"/>
          </a:xfrm>
        </p:spPr>
        <p:txBody>
          <a:bodyPr>
            <a:normAutofit/>
          </a:bodyPr>
          <a:lstStyle/>
          <a:p>
            <a:pPr algn="ctr">
              <a:buNone/>
            </a:pPr>
            <a:r>
              <a:rPr lang="ru-RU" sz="5400" b="1" i="1" dirty="0" smtClean="0">
                <a:solidFill>
                  <a:srgbClr val="002060"/>
                </a:solidFill>
                <a:effectLst>
                  <a:outerShdw blurRad="38100" dist="38100" dir="2700000" algn="tl">
                    <a:srgbClr val="000000">
                      <a:alpha val="43137"/>
                    </a:srgbClr>
                  </a:outerShdw>
                </a:effectLst>
              </a:rPr>
              <a:t>Использование </a:t>
            </a:r>
            <a:r>
              <a:rPr lang="ru-RU" sz="5400" b="1" i="1" dirty="0">
                <a:solidFill>
                  <a:srgbClr val="002060"/>
                </a:solidFill>
                <a:effectLst>
                  <a:outerShdw blurRad="38100" dist="38100" dir="2700000" algn="tl">
                    <a:srgbClr val="000000">
                      <a:alpha val="43137"/>
                    </a:srgbClr>
                  </a:outerShdw>
                </a:effectLst>
              </a:rPr>
              <a:t>формулы плотности для нахождения массы геометрических тел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9732" y="260648"/>
            <a:ext cx="6984541" cy="9233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Постановка проблемы</a:t>
            </a:r>
            <a:endParaRPr lang="ru-RU"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Прямоугольник 2"/>
          <p:cNvSpPr/>
          <p:nvPr/>
        </p:nvSpPr>
        <p:spPr>
          <a:xfrm>
            <a:off x="276316" y="1340768"/>
            <a:ext cx="8712968" cy="5078313"/>
          </a:xfrm>
          <a:prstGeom prst="rect">
            <a:avLst/>
          </a:prstGeom>
        </p:spPr>
        <p:txBody>
          <a:bodyPr wrap="square">
            <a:spAutoFit/>
          </a:bodyPr>
          <a:lstStyle/>
          <a:p>
            <a:pPr lvl="0"/>
            <a:r>
              <a:rPr lang="ru-RU" dirty="0"/>
              <a:t>Некий предприниматель  купил землю в поселке.  На его земле оказалось полуразрушенное здание, а в здании  5 цистерн. Перед ним встал вопрос: вывести и выбросить цистерны или их продать,  ведь они были из  алюминия.  Чтобы, рассчитать  стоимость цистерн,  необходимо было узнать  их массу. И, если цена того стоила, то можно было бы пригласить  крановщика,   грузчиков, распилить цистерны и отвести их на пункт приема цветных металлов.  Но как это сделать ?  Весов для столь объемных тел  у него не было. Некто посоветовал ему обратиться  к сельскому учителю  математики.  Молодой человек так и сделал. Учитель математики посоветовал ему обратиться к учителю физики, так как именно у учителя физики есть та простая и волшебная  формула  для расчета  массы любого тела.  Но для этого  надо  снять кое- какие измерения , а именно, измерить внешний ,внутренний диаметр  цистерны  и длину цистерны. С этими  мерками  молодой предприниматель пришел  к учителю физики.  «Эта задача за 7 класс- удивился учитель физики -хотя сложность  есть в определении объема  тела  и нам бы понадобилась бы помощь геометра».  Итак, стоит ли молодому человеку  продавать цистерны, если крановщик  запросил за свою работу 15000, 3 грузчика по  3000, сварщик 5000 , а водитель грузовика 6000 рублей, чтобы   распиленные цистерны вывести до пункта приема . Итого его расход  составил бы 25000 рублей.  ЦЕНА  1 КГ АЛЮМИНИЯ -56р.</a:t>
            </a:r>
          </a:p>
        </p:txBody>
      </p:sp>
    </p:spTree>
    <p:extLst>
      <p:ext uri="{BB962C8B-B14F-4D97-AF65-F5344CB8AC3E}">
        <p14:creationId xmlns="" xmlns:p14="http://schemas.microsoft.com/office/powerpoint/2010/main" val="279060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0" fill="hold"/>
                                        <p:tgtEl>
                                          <p:spTgt spid="3"/>
                                        </p:tgtEl>
                                        <p:attrNameLst>
                                          <p:attrName>ppt_x</p:attrName>
                                        </p:attrNameLst>
                                      </p:cBhvr>
                                      <p:tavLst>
                                        <p:tav tm="0">
                                          <p:val>
                                            <p:strVal val="#ppt_x"/>
                                          </p:val>
                                        </p:tav>
                                        <p:tav tm="100000">
                                          <p:val>
                                            <p:strVal val="#ppt_x"/>
                                          </p:val>
                                        </p:tav>
                                      </p:tavLst>
                                    </p:anim>
                                    <p:anim calcmode="lin" valueType="num">
                                      <p:cBhvr additive="base">
                                        <p:cTn id="14" dur="5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20677" y="764704"/>
            <a:ext cx="570265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Решение проблемы:</a:t>
            </a:r>
            <a:endParaRPr lang="ru-RU"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Прямоугольник 2"/>
          <p:cNvSpPr/>
          <p:nvPr/>
        </p:nvSpPr>
        <p:spPr>
          <a:xfrm>
            <a:off x="251520" y="1997839"/>
            <a:ext cx="8568952" cy="5016758"/>
          </a:xfrm>
          <a:prstGeom prst="rect">
            <a:avLst/>
          </a:prstGeom>
        </p:spPr>
        <p:txBody>
          <a:bodyPr wrap="square">
            <a:spAutoFit/>
          </a:bodyPr>
          <a:lstStyle/>
          <a:p>
            <a:pPr>
              <a:buNone/>
            </a:pPr>
            <a:r>
              <a:rPr lang="ru-RU" sz="3200" b="1" dirty="0">
                <a:solidFill>
                  <a:srgbClr val="002060"/>
                </a:solidFill>
                <a:effectLst>
                  <a:outerShdw blurRad="38100" dist="38100" dir="2700000" algn="tl">
                    <a:srgbClr val="000000">
                      <a:alpha val="43137"/>
                    </a:srgbClr>
                  </a:outerShdw>
                </a:effectLst>
              </a:rPr>
              <a:t>1. Вспомнить расчетную формулу плотности тела. (1)</a:t>
            </a:r>
          </a:p>
          <a:p>
            <a:pPr>
              <a:buNone/>
            </a:pPr>
            <a:r>
              <a:rPr lang="ru-RU" sz="3200" b="1" dirty="0">
                <a:solidFill>
                  <a:srgbClr val="002060"/>
                </a:solidFill>
                <a:effectLst>
                  <a:outerShdw blurRad="38100" dist="38100" dir="2700000" algn="tl">
                    <a:srgbClr val="000000">
                      <a:alpha val="43137"/>
                    </a:srgbClr>
                  </a:outerShdw>
                </a:effectLst>
              </a:rPr>
              <a:t>2. Из формулы (1) выразить массу.</a:t>
            </a:r>
          </a:p>
          <a:p>
            <a:pPr>
              <a:buNone/>
            </a:pPr>
            <a:r>
              <a:rPr lang="ru-RU" sz="3200" b="1" dirty="0">
                <a:solidFill>
                  <a:srgbClr val="002060"/>
                </a:solidFill>
                <a:effectLst>
                  <a:outerShdw blurRad="38100" dist="38100" dir="2700000" algn="tl">
                    <a:srgbClr val="000000">
                      <a:alpha val="43137"/>
                    </a:srgbClr>
                  </a:outerShdw>
                </a:effectLst>
              </a:rPr>
              <a:t>3.  Воспользоваться таблицей плотностей.</a:t>
            </a:r>
          </a:p>
          <a:p>
            <a:pPr>
              <a:buNone/>
            </a:pPr>
            <a:r>
              <a:rPr lang="ru-RU" sz="3200" b="1" dirty="0">
                <a:solidFill>
                  <a:srgbClr val="002060"/>
                </a:solidFill>
                <a:effectLst>
                  <a:outerShdw blurRad="38100" dist="38100" dir="2700000" algn="tl">
                    <a:srgbClr val="000000">
                      <a:alpha val="43137"/>
                    </a:srgbClr>
                  </a:outerShdw>
                </a:effectLst>
              </a:rPr>
              <a:t>4. Найти объём оболочки цистерны. </a:t>
            </a:r>
          </a:p>
          <a:p>
            <a:pPr>
              <a:buNone/>
            </a:pPr>
            <a:r>
              <a:rPr lang="ru-RU" sz="3200" b="1" dirty="0">
                <a:solidFill>
                  <a:srgbClr val="002060"/>
                </a:solidFill>
                <a:effectLst>
                  <a:outerShdw blurRad="38100" dist="38100" dir="2700000" algn="tl">
                    <a:srgbClr val="000000">
                      <a:alpha val="43137"/>
                    </a:srgbClr>
                  </a:outerShdw>
                </a:effectLst>
              </a:rPr>
              <a:t>5.Вычислить массу цистерны.</a:t>
            </a:r>
          </a:p>
          <a:p>
            <a:pPr>
              <a:buNone/>
            </a:pPr>
            <a:r>
              <a:rPr lang="ru-RU" sz="3200" b="1" dirty="0">
                <a:solidFill>
                  <a:srgbClr val="002060"/>
                </a:solidFill>
                <a:effectLst>
                  <a:outerShdw blurRad="38100" dist="38100" dir="2700000" algn="tl">
                    <a:srgbClr val="000000">
                      <a:alpha val="43137"/>
                    </a:srgbClr>
                  </a:outerShdw>
                </a:effectLst>
              </a:rPr>
              <a:t>6. Вычислить стоимость  алюминия определённой массы. </a:t>
            </a:r>
          </a:p>
          <a:p>
            <a:pPr>
              <a:buNone/>
            </a:pPr>
            <a:r>
              <a:rPr lang="ru-RU" sz="3200" b="1" dirty="0">
                <a:solidFill>
                  <a:srgbClr val="002060"/>
                </a:solidFill>
                <a:effectLst>
                  <a:outerShdw blurRad="38100" dist="38100" dir="2700000" algn="tl">
                    <a:srgbClr val="000000">
                      <a:alpha val="43137"/>
                    </a:srgbClr>
                  </a:outerShdw>
                </a:effectLst>
              </a:rPr>
              <a:t>7. Подсчитать прибыль или убыток.</a:t>
            </a:r>
          </a:p>
          <a:p>
            <a:endParaRPr lang="ru-RU" sz="3200" dirty="0"/>
          </a:p>
        </p:txBody>
      </p:sp>
    </p:spTree>
    <p:extLst>
      <p:ext uri="{BB962C8B-B14F-4D97-AF65-F5344CB8AC3E}">
        <p14:creationId xmlns="" xmlns:p14="http://schemas.microsoft.com/office/powerpoint/2010/main" val="2057840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b="1" dirty="0" smtClean="0">
                <a:solidFill>
                  <a:srgbClr val="FF0000"/>
                </a:solidFill>
                <a:effectLst>
                  <a:outerShdw blurRad="38100" dist="38100" dir="2700000" algn="tl">
                    <a:srgbClr val="000000">
                      <a:alpha val="43137"/>
                    </a:srgbClr>
                  </a:outerShdw>
                </a:effectLst>
              </a:rPr>
              <a:t>Формула для вычисления плотности. </a:t>
            </a:r>
            <a:endParaRPr lang="ru-RU" b="1" dirty="0">
              <a:solidFill>
                <a:srgbClr val="FF0000"/>
              </a:solidFill>
              <a:effectLst>
                <a:outerShdw blurRad="38100" dist="38100" dir="2700000" algn="tl">
                  <a:srgbClr val="000000">
                    <a:alpha val="43137"/>
                  </a:srgbClr>
                </a:outerShdw>
              </a:effectLst>
            </a:endParaRPr>
          </a:p>
        </p:txBody>
      </p:sp>
      <p:graphicFrame>
        <p:nvGraphicFramePr>
          <p:cNvPr id="1026" name="Object 6"/>
          <p:cNvGraphicFramePr>
            <a:graphicFrameLocks noGrp="1" noChangeAspect="1"/>
          </p:cNvGraphicFramePr>
          <p:nvPr>
            <p:ph idx="1"/>
          </p:nvPr>
        </p:nvGraphicFramePr>
        <p:xfrm>
          <a:off x="179512" y="1556791"/>
          <a:ext cx="8784976" cy="2016225"/>
        </p:xfrm>
        <a:graphic>
          <a:graphicData uri="http://schemas.openxmlformats.org/presentationml/2006/ole">
            <p:oleObj spid="_x0000_s1036" name="Формула" r:id="rId3" imgW="1968500" imgH="546100" progId="Equation.3">
              <p:embed/>
            </p:oleObj>
          </a:graphicData>
        </a:graphic>
      </p:graphicFrame>
      <p:graphicFrame>
        <p:nvGraphicFramePr>
          <p:cNvPr id="1027" name="Object 8"/>
          <p:cNvGraphicFramePr>
            <a:graphicFrameLocks noChangeAspect="1"/>
          </p:cNvGraphicFramePr>
          <p:nvPr/>
        </p:nvGraphicFramePr>
        <p:xfrm>
          <a:off x="2627784" y="3861048"/>
          <a:ext cx="3816350" cy="2432050"/>
        </p:xfrm>
        <a:graphic>
          <a:graphicData uri="http://schemas.openxmlformats.org/presentationml/2006/ole">
            <p:oleObj spid="_x0000_s1037" name="Формула" r:id="rId4" imgW="545863" imgH="545863"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fade">
                                      <p:cBhvr>
                                        <p:cTn id="16" dur="800" decel="100000"/>
                                        <p:tgtEl>
                                          <p:spTgt spid="1026"/>
                                        </p:tgtEl>
                                      </p:cBhvr>
                                    </p:animEffect>
                                    <p:anim calcmode="lin" valueType="num">
                                      <p:cBhvr>
                                        <p:cTn id="17" dur="800" decel="100000" fill="hold"/>
                                        <p:tgtEl>
                                          <p:spTgt spid="1026"/>
                                        </p:tgtEl>
                                        <p:attrNameLst>
                                          <p:attrName>style.rotation</p:attrName>
                                        </p:attrNameLst>
                                      </p:cBhvr>
                                      <p:tavLst>
                                        <p:tav tm="0">
                                          <p:val>
                                            <p:fltVal val="-90"/>
                                          </p:val>
                                        </p:tav>
                                        <p:tav tm="100000">
                                          <p:val>
                                            <p:fltVal val="0"/>
                                          </p:val>
                                        </p:tav>
                                      </p:tavLst>
                                    </p:anim>
                                    <p:anim calcmode="lin" valueType="num">
                                      <p:cBhvr>
                                        <p:cTn id="18" dur="800" decel="100000" fill="hold"/>
                                        <p:tgtEl>
                                          <p:spTgt spid="1026"/>
                                        </p:tgtEl>
                                        <p:attrNameLst>
                                          <p:attrName>ppt_x</p:attrName>
                                        </p:attrNameLst>
                                      </p:cBhvr>
                                      <p:tavLst>
                                        <p:tav tm="0">
                                          <p:val>
                                            <p:strVal val="#ppt_x+0.4"/>
                                          </p:val>
                                        </p:tav>
                                        <p:tav tm="100000">
                                          <p:val>
                                            <p:strVal val="#ppt_x-0.05"/>
                                          </p:val>
                                        </p:tav>
                                      </p:tavLst>
                                    </p:anim>
                                    <p:anim calcmode="lin" valueType="num">
                                      <p:cBhvr>
                                        <p:cTn id="19" dur="800" decel="100000" fill="hold"/>
                                        <p:tgtEl>
                                          <p:spTgt spid="1026"/>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026"/>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026"/>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nodeType="clickEffect">
                                  <p:stCondLst>
                                    <p:cond delay="0"/>
                                  </p:stCondLst>
                                  <p:childTnLst>
                                    <p:set>
                                      <p:cBhvr>
                                        <p:cTn id="25" dur="1" fill="hold">
                                          <p:stCondLst>
                                            <p:cond delay="0"/>
                                          </p:stCondLst>
                                        </p:cTn>
                                        <p:tgtEl>
                                          <p:spTgt spid="1027"/>
                                        </p:tgtEl>
                                        <p:attrNameLst>
                                          <p:attrName>style.visibility</p:attrName>
                                        </p:attrNameLst>
                                      </p:cBhvr>
                                      <p:to>
                                        <p:strVal val="visible"/>
                                      </p:to>
                                    </p:set>
                                    <p:animEffect transition="in" filter="fade">
                                      <p:cBhvr>
                                        <p:cTn id="26" dur="800" decel="100000"/>
                                        <p:tgtEl>
                                          <p:spTgt spid="1027"/>
                                        </p:tgtEl>
                                      </p:cBhvr>
                                    </p:animEffect>
                                    <p:anim calcmode="lin" valueType="num">
                                      <p:cBhvr>
                                        <p:cTn id="27" dur="800" decel="100000" fill="hold"/>
                                        <p:tgtEl>
                                          <p:spTgt spid="1027"/>
                                        </p:tgtEl>
                                        <p:attrNameLst>
                                          <p:attrName>style.rotation</p:attrName>
                                        </p:attrNameLst>
                                      </p:cBhvr>
                                      <p:tavLst>
                                        <p:tav tm="0">
                                          <p:val>
                                            <p:fltVal val="-90"/>
                                          </p:val>
                                        </p:tav>
                                        <p:tav tm="100000">
                                          <p:val>
                                            <p:fltVal val="0"/>
                                          </p:val>
                                        </p:tav>
                                      </p:tavLst>
                                    </p:anim>
                                    <p:anim calcmode="lin" valueType="num">
                                      <p:cBhvr>
                                        <p:cTn id="28" dur="800" decel="100000" fill="hold"/>
                                        <p:tgtEl>
                                          <p:spTgt spid="1027"/>
                                        </p:tgtEl>
                                        <p:attrNameLst>
                                          <p:attrName>ppt_x</p:attrName>
                                        </p:attrNameLst>
                                      </p:cBhvr>
                                      <p:tavLst>
                                        <p:tav tm="0">
                                          <p:val>
                                            <p:strVal val="#ppt_x+0.4"/>
                                          </p:val>
                                        </p:tav>
                                        <p:tav tm="100000">
                                          <p:val>
                                            <p:strVal val="#ppt_x-0.05"/>
                                          </p:val>
                                        </p:tav>
                                      </p:tavLst>
                                    </p:anim>
                                    <p:anim calcmode="lin" valueType="num">
                                      <p:cBhvr>
                                        <p:cTn id="29" dur="800" decel="100000" fill="hold"/>
                                        <p:tgtEl>
                                          <p:spTgt spid="1027"/>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1027"/>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102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rmAutofit fontScale="90000"/>
          </a:bodyPr>
          <a:lstStyle/>
          <a:p>
            <a:pPr>
              <a:defRPr/>
            </a:pPr>
            <a:r>
              <a:rPr lang="ru-RU" sz="4000" dirty="0"/>
              <a:t/>
            </a:r>
            <a:br>
              <a:rPr lang="ru-RU" sz="4000" dirty="0"/>
            </a:br>
            <a:r>
              <a:rPr lang="ru-RU" b="1" dirty="0">
                <a:solidFill>
                  <a:srgbClr val="FF0000"/>
                </a:solidFill>
                <a:effectLst>
                  <a:outerShdw blurRad="38100" dist="38100" dir="2700000" algn="tl">
                    <a:srgbClr val="000000">
                      <a:alpha val="43137"/>
                    </a:srgbClr>
                  </a:outerShdw>
                </a:effectLst>
              </a:rPr>
              <a:t>Что общего и чем отличаются цилиндры друг от друга?</a:t>
            </a:r>
            <a:r>
              <a:rPr lang="ru-RU" dirty="0"/>
              <a:t/>
            </a:r>
            <a:br>
              <a:rPr lang="ru-RU" dirty="0"/>
            </a:br>
            <a:endParaRPr lang="ru-RU" dirty="0"/>
          </a:p>
        </p:txBody>
      </p:sp>
      <p:pic>
        <p:nvPicPr>
          <p:cNvPr id="4" name="Picture 9" descr="Рисунок1"/>
          <p:cNvPicPr>
            <a:picLocks noGrp="1" noChangeAspect="1" noChangeArrowheads="1"/>
          </p:cNvPicPr>
          <p:nvPr>
            <p:ph idx="1"/>
          </p:nvPr>
        </p:nvPicPr>
        <p:blipFill>
          <a:blip r:embed="rId2" cstate="print"/>
          <a:srcRect/>
          <a:stretch>
            <a:fillRect/>
          </a:stretch>
        </p:blipFill>
        <p:spPr>
          <a:xfrm>
            <a:off x="251520" y="2060848"/>
            <a:ext cx="4320480" cy="4032448"/>
          </a:xfrm>
        </p:spPr>
      </p:pic>
      <p:pic>
        <p:nvPicPr>
          <p:cNvPr id="5" name="Picture 7"/>
          <p:cNvPicPr>
            <a:picLocks noChangeAspect="1" noChangeArrowheads="1"/>
          </p:cNvPicPr>
          <p:nvPr/>
        </p:nvPicPr>
        <p:blipFill>
          <a:blip r:embed="rId3" cstate="print"/>
          <a:srcRect/>
          <a:stretch>
            <a:fillRect/>
          </a:stretch>
        </p:blipFill>
        <p:spPr>
          <a:xfrm>
            <a:off x="4716016" y="1988840"/>
            <a:ext cx="4248472" cy="410445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5400" b="1" dirty="0" smtClean="0">
                <a:solidFill>
                  <a:srgbClr val="FF0000"/>
                </a:solidFill>
                <a:effectLst>
                  <a:outerShdw blurRad="38100" dist="38100" dir="2700000" algn="tl">
                    <a:srgbClr val="000000">
                      <a:alpha val="43137"/>
                    </a:srgbClr>
                  </a:outerShdw>
                </a:effectLst>
              </a:rPr>
              <a:t>Формула вычисления массы</a:t>
            </a:r>
            <a:endParaRPr lang="ru-RU" sz="5400" b="1" dirty="0">
              <a:solidFill>
                <a:srgbClr val="FF0000"/>
              </a:solidFill>
              <a:effectLst>
                <a:outerShdw blurRad="38100" dist="38100" dir="2700000" algn="tl">
                  <a:srgbClr val="000000">
                    <a:alpha val="43137"/>
                  </a:srgbClr>
                </a:outerShdw>
              </a:effectLst>
            </a:endParaRPr>
          </a:p>
        </p:txBody>
      </p:sp>
      <p:graphicFrame>
        <p:nvGraphicFramePr>
          <p:cNvPr id="2050" name="Object 8"/>
          <p:cNvGraphicFramePr>
            <a:graphicFrameLocks noGrp="1" noChangeAspect="1"/>
          </p:cNvGraphicFramePr>
          <p:nvPr>
            <p:ph idx="1"/>
          </p:nvPr>
        </p:nvGraphicFramePr>
        <p:xfrm>
          <a:off x="1403648" y="2276872"/>
          <a:ext cx="6336704" cy="2088232"/>
        </p:xfrm>
        <a:graphic>
          <a:graphicData uri="http://schemas.openxmlformats.org/presentationml/2006/ole">
            <p:oleObj spid="_x0000_s2055" name="Формула" r:id="rId3" imgW="698197" imgH="266584"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cstate="print"/>
          <a:stretch>
            <a:fillRect/>
          </a:stretch>
        </p:blipFill>
        <p:spPr>
          <a:xfrm>
            <a:off x="0" y="0"/>
            <a:ext cx="9144000" cy="6858000"/>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466</Words>
  <Application>Microsoft Office PowerPoint</Application>
  <PresentationFormat>Экран (4:3)</PresentationFormat>
  <Paragraphs>43</Paragraphs>
  <Slides>15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15</vt:i4>
      </vt:variant>
    </vt:vector>
  </HeadingPairs>
  <TitlesOfParts>
    <vt:vector size="17" baseType="lpstr">
      <vt:lpstr>Тема Office</vt:lpstr>
      <vt:lpstr>Формула</vt:lpstr>
      <vt:lpstr>БИНАРНЫЙ УРОК ФИЗИКИ И ГЕОМЕТРИИ В 8  классе </vt:lpstr>
      <vt:lpstr>Цель урока:</vt:lpstr>
      <vt:lpstr>Тема урока</vt:lpstr>
      <vt:lpstr>Слайд 4</vt:lpstr>
      <vt:lpstr>Слайд 5</vt:lpstr>
      <vt:lpstr>Формула для вычисления плотности. </vt:lpstr>
      <vt:lpstr> Что общего и чем отличаются цилиндры друг от друга? </vt:lpstr>
      <vt:lpstr>Формула вычисления массы</vt:lpstr>
      <vt:lpstr>Слайд 9</vt:lpstr>
      <vt:lpstr>Объём цилиндра</vt:lpstr>
      <vt:lpstr>Слайд 11</vt:lpstr>
      <vt:lpstr>Слайд 12</vt:lpstr>
      <vt:lpstr>Слайд 13</vt:lpstr>
      <vt:lpstr>Слайд 14</vt:lpstr>
      <vt:lpstr>Спасибо за урок!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БИНАРНЫЙ УРОК ФИЗИКИ И ГЕОМЕТРИИ</dc:title>
  <dc:creator>Пользователь Windows</dc:creator>
  <cp:lastModifiedBy>str</cp:lastModifiedBy>
  <cp:revision>26</cp:revision>
  <dcterms:created xsi:type="dcterms:W3CDTF">2014-03-19T19:23:05Z</dcterms:created>
  <dcterms:modified xsi:type="dcterms:W3CDTF">2014-08-28T16:08:44Z</dcterms:modified>
</cp:coreProperties>
</file>