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2"/>
    <a:srgbClr val="0039AC"/>
    <a:srgbClr val="002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501122" cy="642942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100" i="1" dirty="0" smtClean="0">
                <a:solidFill>
                  <a:srgbClr val="0070C0"/>
                </a:solidFill>
                <a:latin typeface="Georgia" pitchFamily="18" charset="0"/>
              </a:rPr>
              <a:t>Мультимедийная разработка</a:t>
            </a:r>
            <a:r>
              <a:rPr lang="ru-RU" sz="3100" b="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br>
              <a:rPr lang="ru-RU" sz="3100" b="0" i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100" i="1" dirty="0" smtClean="0">
                <a:solidFill>
                  <a:srgbClr val="0070C0"/>
                </a:solidFill>
                <a:latin typeface="Georgia" pitchFamily="18" charset="0"/>
              </a:rPr>
              <a:t>урока физической культуры в 4 классе</a:t>
            </a:r>
            <a:r>
              <a:rPr lang="ru-RU" sz="3100" b="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br>
              <a:rPr lang="ru-RU" sz="3100" b="0" i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0" i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0" i="1" dirty="0" smtClean="0">
                <a:solidFill>
                  <a:srgbClr val="0070C0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Шиблёва Елена Николаевна, </a:t>
            </a:r>
            <a:b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учитель физической культуры</a:t>
            </a:r>
            <a:b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МБОУ «Прогимназии «Сообщество» </a:t>
            </a:r>
            <a:b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г. Нефтеюганска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rgbClr val="002060"/>
                </a:solidFill>
                <a:effectLst/>
                <a:latin typeface="Georgia" pitchFamily="18" charset="0"/>
              </a:rPr>
              <a:t>Лист самооценки</a:t>
            </a:r>
            <a:endParaRPr lang="ru-RU" sz="2400" i="1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5" name="Group 121"/>
          <p:cNvGraphicFramePr>
            <a:graphicFrameLocks/>
          </p:cNvGraphicFramePr>
          <p:nvPr/>
        </p:nvGraphicFramePr>
        <p:xfrm>
          <a:off x="323850" y="765175"/>
          <a:ext cx="8507413" cy="5079630"/>
        </p:xfrm>
        <a:graphic>
          <a:graphicData uri="http://schemas.openxmlformats.org/drawingml/2006/table">
            <a:tbl>
              <a:tblPr/>
              <a:tblGrid>
                <a:gridCol w="6008688"/>
                <a:gridCol w="2498725"/>
              </a:tblGrid>
              <a:tr h="57920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A8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Утверждения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A8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A8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Поставьте знак «+» или «?»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A8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1.Я умею выполнять ведение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2. Я умею передавать мяч 2-я руками от груди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Я умею выполнять эстафеты ведением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4.  У меня выполнять эстафеты с передачей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5.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Я умею работать в паре и коллективе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Всего: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«+» - ____, «?» - ____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Критерии отметки: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«5» - шесть «+»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«4» - пять  или четыре «+»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«5» , «4» (дети обводят отметку, на уроке только «положительные» отметки).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AgapovaIU\Мои документы\спортивная элита 2011\фото\P1150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429132"/>
            <a:ext cx="2965445" cy="2224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                            Лист самооценки</a:t>
            </a:r>
            <a:endParaRPr lang="ru-RU" sz="2400" i="1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5" name="Group 121"/>
          <p:cNvGraphicFramePr>
            <a:graphicFrameLocks/>
          </p:cNvGraphicFramePr>
          <p:nvPr/>
        </p:nvGraphicFramePr>
        <p:xfrm>
          <a:off x="323850" y="765175"/>
          <a:ext cx="8507413" cy="4818449"/>
        </p:xfrm>
        <a:graphic>
          <a:graphicData uri="http://schemas.openxmlformats.org/drawingml/2006/table">
            <a:tbl>
              <a:tblPr/>
              <a:tblGrid>
                <a:gridCol w="6008688"/>
                <a:gridCol w="2498725"/>
              </a:tblGrid>
              <a:tr h="57920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A8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Утверждения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A8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A8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Поставьте знак «+» или «?»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A8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1.Я умею выполнять ведение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+ 17чел. ?– 4 чел.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2. Я умею передавать мяч 2-я руками от груди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+ 16 чел. ?– 5чел.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Я умею выполнять эстафеты ведением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+ 17чел. ?– 4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8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4.  У меня выполнять эстафеты с передачей мяча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+ 16 чел. ?– 5чел.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5.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Я умею работать в паре и коллективе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</a:rPr>
                        <a:t>+21 чел.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Критерии отметки: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«5» - шесть «+»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«4» - пять  или четыре «+»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«5» , «4» (дети обводят отметку, на уроке только «положительные» отметки).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9A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anchor="t"/>
          <a:lstStyle/>
          <a:p>
            <a:pPr>
              <a:defRPr/>
            </a:pPr>
            <a:r>
              <a:rPr lang="ru-RU" sz="2800" i="1" dirty="0" smtClean="0">
                <a:solidFill>
                  <a:srgbClr val="002060"/>
                </a:solidFill>
                <a:effectLst/>
                <a:latin typeface="Georgia" pitchFamily="18" charset="0"/>
              </a:rPr>
              <a:t>Самоанализ урока</a:t>
            </a:r>
            <a:endParaRPr lang="ru-RU" sz="2800" i="1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857232"/>
            <a:ext cx="423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2 урок в  разделе Баскетбол 17 часов.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357298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Тема: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357298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«Ведение мяча и передача мяча 2-я руками»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643050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Урок закрепление знаний проведён в системе деятельностного  метода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обучения и закрепления,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который способствует  формированию у детей  умения и желания заниматься спортом, развитию универсальных учебных действий, готовности сотрудничать с учителем и сверстниками.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0"/>
            <a:ext cx="785818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При подготовке  проведения урока были сформулированы  следующая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004A82"/>
                </a:solidFill>
                <a:latin typeface="Georgia" pitchFamily="18" charset="0"/>
              </a:rPr>
              <a:t>Цель: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Закрепить  навыки владения мячом посредством совместных игровых упражнений и подвижных игр.</a:t>
            </a:r>
          </a:p>
          <a:p>
            <a:r>
              <a:rPr lang="ru-RU" b="1" i="1" dirty="0" smtClean="0">
                <a:solidFill>
                  <a:srgbClr val="004A82"/>
                </a:solidFill>
                <a:latin typeface="Georgia" pitchFamily="18" charset="0"/>
              </a:rPr>
              <a:t>Задачи: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Образовательная: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закрепить технику ведения и передачи мяча 2-я руками от груди.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Развивающая: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развивать навык взаимодействия учащихся, ловкость, внимание, координацию.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Воспитательная: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воспитывать чувство коллективизма и осознанное отношение к здоровому образу жизни.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Оздоровительная: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способствовать выработке правильной осанки, укреплению мышц стопы и дыхательных мышц.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endParaRPr lang="ru-RU" b="1" i="1" dirty="0" smtClean="0">
              <a:solidFill>
                <a:srgbClr val="004A8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endParaRPr lang="ru-RU" b="1" i="1" dirty="0" smtClean="0">
              <a:solidFill>
                <a:srgbClr val="004A8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 anchor="t"/>
          <a:lstStyle/>
          <a:p>
            <a:pPr>
              <a:defRPr/>
            </a:pPr>
            <a:r>
              <a:rPr lang="ru-RU" sz="2400" i="1" dirty="0" smtClean="0">
                <a:solidFill>
                  <a:srgbClr val="002060"/>
                </a:solidFill>
                <a:effectLst/>
                <a:latin typeface="Georgia" pitchFamily="18" charset="0"/>
              </a:rPr>
              <a:t>Самоанализ урока</a:t>
            </a:r>
            <a:endParaRPr lang="ru-RU" sz="2400" i="1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6000750"/>
          </a:xfrm>
        </p:spPr>
        <p:txBody>
          <a:bodyPr>
            <a:normAutofit/>
          </a:bodyPr>
          <a:lstStyle/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Georgia" pitchFamily="18" charset="0"/>
              </a:rPr>
              <a:t>        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На уроке использовался наглядный материал (презентация, карточки для индивидуальной работы, работы в парах). Образовательная цель реализовалась на этапе построения проекта выхода из затруднения и реализации построенного проекта,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через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первичного закрепления и самостоятельной работы  с самопроверкой по образцу . Развивающая цель реализовалась через: </a:t>
            </a:r>
            <a:r>
              <a:rPr lang="ru-RU" sz="1400" i="1" dirty="0" err="1" smtClean="0">
                <a:solidFill>
                  <a:srgbClr val="004A82"/>
                </a:solidFill>
                <a:latin typeface="Georgia" pitchFamily="18" charset="0"/>
              </a:rPr>
              <a:t>целеполагание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, планирование, контроль. </a:t>
            </a:r>
          </a:p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endParaRPr lang="ru-RU" sz="1400" i="1" dirty="0" smtClean="0">
              <a:solidFill>
                <a:srgbClr val="004A82"/>
              </a:solidFill>
              <a:latin typeface="Georgia" pitchFamily="18" charset="0"/>
            </a:endParaRPr>
          </a:p>
          <a:p>
            <a:pPr marL="109537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   Ведущими методами на уроке были проблемный метод, частично-поисковый, практический. </a:t>
            </a:r>
          </a:p>
          <a:p>
            <a:pPr marL="109537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   Учебный материал содержит </a:t>
            </a:r>
            <a:r>
              <a:rPr lang="ru-RU" sz="1400" i="1" dirty="0" err="1" smtClean="0">
                <a:solidFill>
                  <a:srgbClr val="004A82"/>
                </a:solidFill>
                <a:latin typeface="Georgia" pitchFamily="18" charset="0"/>
              </a:rPr>
              <a:t>проблемность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, дополнительную информацию. </a:t>
            </a:r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	     Соблюдались и учитывались правила и особенности технологии, нацеленные на развитие учебных  универсальных  действий, а именно:   </a:t>
            </a:r>
          </a:p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 </a:t>
            </a:r>
          </a:p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  - регулятивные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УУД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(определение последовательности изученного материала, выполнение работы по плану,   самостоятельная работа  с самопроверкой   по образцу и  выполнение самооценки, оценивание  собственного результата работы на уроке); </a:t>
            </a:r>
          </a:p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- познавательные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УУД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(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представление наглядных пособий ,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выбор эффективного способа через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самоконтроль и карточек </a:t>
            </a:r>
            <a:r>
              <a:rPr lang="ru-RU" sz="1400" i="1" dirty="0" err="1" smtClean="0">
                <a:solidFill>
                  <a:srgbClr val="004A82"/>
                </a:solidFill>
                <a:latin typeface="Georgia" pitchFamily="18" charset="0"/>
              </a:rPr>
              <a:t>помошников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,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на этапе проектирования  развивались мыслительные операции анализа, сравнения и обобщения, выполнение заданий по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образцу,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умение структурировать знания ); </a:t>
            </a:r>
          </a:p>
          <a:p>
            <a:pPr marL="107950" indent="0" algn="just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        - коммуникативные УУД( сотрудничество  через коллективное обсуждение учебной проблемы , постановки цели урока, ответы на вопросы, высказывание способов и вариантов </a:t>
            </a: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выполнение заданий).  </a:t>
            </a:r>
            <a:endParaRPr lang="ru-RU" sz="1400" i="1" dirty="0" smtClean="0">
              <a:solidFill>
                <a:srgbClr val="004A82"/>
              </a:solidFill>
              <a:latin typeface="Georgia" pitchFamily="18" charset="0"/>
            </a:endParaRPr>
          </a:p>
          <a:p>
            <a:pPr marL="107950" indent="0">
              <a:buFont typeface="Wingdings 3" pitchFamily="18" charset="2"/>
              <a:buNone/>
              <a:defRPr/>
            </a:pPr>
            <a:r>
              <a:rPr lang="ru-RU" sz="1400" i="1" dirty="0" smtClean="0">
                <a:solidFill>
                  <a:srgbClr val="004A82"/>
                </a:solidFill>
                <a:latin typeface="Georgia" pitchFamily="18" charset="0"/>
              </a:rPr>
              <a:t>	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ru-RU" sz="1600" i="1" dirty="0" smtClean="0">
                <a:solidFill>
                  <a:srgbClr val="004A82"/>
                </a:solidFill>
                <a:latin typeface="Georgia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428604"/>
            <a:ext cx="3355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Самоанализ урока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0"/>
            <a:ext cx="814393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Активная познавательная деятельность учащихся целенаправленно организована  через  оптимальный темп урока,  задания развивающего  и творческого  характера. Проводился рефлексивный анализ в течение всего урока.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                Эффективно сочетались такие формы работы, как индивидуальная, работа в парах, коллективная. </a:t>
            </a:r>
          </a:p>
          <a:p>
            <a:pPr>
              <a:lnSpc>
                <a:spcPct val="90000"/>
              </a:lnSpc>
              <a:defRPr/>
            </a:pP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	          Результатом активной деятельности учащихся стал способ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роли маленького учителя.</a:t>
            </a:r>
            <a:endParaRPr lang="ru-RU" i="1" dirty="0" smtClean="0">
              <a:solidFill>
                <a:srgbClr val="004A82"/>
              </a:solidFill>
              <a:latin typeface="Georgia" pitchFamily="18" charset="0"/>
            </a:endParaRPr>
          </a:p>
          <a:p>
            <a:pPr marL="107950" indent="0">
              <a:buFont typeface="Wingdings 3" pitchFamily="18" charset="2"/>
              <a:buNone/>
              <a:defRPr/>
            </a:pP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             Цели урока реализованы: дети  получили  представление о 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навыках владения мячом по средствам игровых упражнений и подвижных игр.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2060"/>
                </a:solidFill>
                <a:latin typeface="Georgia" pitchFamily="18" charset="0"/>
              </a:rPr>
              <a:t>Тема: «Ведение мяча и передача мяча 2-я руками»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127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537">
              <a:defRPr/>
            </a:pPr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Цель:</a:t>
            </a:r>
            <a:r>
              <a:rPr lang="ru-RU" sz="2000" i="1" dirty="0" smtClean="0">
                <a:solidFill>
                  <a:srgbClr val="002060"/>
                </a:solidFill>
                <a:latin typeface="Georgia" pitchFamily="18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14488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Закрепить  навыки владения мячом посредством совместных игровых упражнений и подвижных игр.</a:t>
            </a:r>
            <a:endParaRPr lang="ru-RU" sz="20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357430"/>
            <a:ext cx="1596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537">
              <a:defRPr/>
            </a:pPr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Задачи:</a:t>
            </a:r>
            <a:r>
              <a:rPr lang="ru-RU" sz="2000" i="1" dirty="0" smtClean="0">
                <a:solidFill>
                  <a:srgbClr val="002060"/>
                </a:solidFill>
                <a:latin typeface="Georgia" pitchFamily="18" charset="0"/>
              </a:rPr>
              <a:t>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496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Образовательная: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закрепить технику ведения и передачи мяча 2-я руками от груди.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Развивающая: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развивать навык взаимодействия учащихся, ловкость, внимание, координацию.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Воспитательная: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воспитывать чувство коллективизма и осознанное отношение к здоровому образу жизни.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Оздоровительная: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способствовать выработке правильной осанки, укреплению мышц стопы и дыхательных мышц.</a:t>
            </a:r>
            <a:endParaRPr lang="ru-RU" sz="2000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71480"/>
            <a:ext cx="7929618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lnSpc>
                <a:spcPct val="90000"/>
              </a:lnSpc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Методы работы</a:t>
            </a:r>
            <a:r>
              <a:rPr lang="ru-RU" sz="2000" i="1" dirty="0" smtClean="0">
                <a:solidFill>
                  <a:srgbClr val="002060"/>
                </a:solidFill>
                <a:latin typeface="Georgia" pitchFamily="18" charset="0"/>
              </a:rPr>
              <a:t>: 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объяснительно -словесный, практический,</a:t>
            </a: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наглядный, частично – поисковый</a:t>
            </a:r>
            <a:r>
              <a:rPr lang="en-US" sz="2000" i="1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проблемный.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Оборудование</a:t>
            </a:r>
            <a:r>
              <a:rPr lang="ru-RU" sz="2000" i="1" dirty="0" smtClean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баскетбольные мячи, гимнастическая стенка.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Формы работы: 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работа в парах, коллективная. 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Тип  урока:</a:t>
            </a:r>
            <a:r>
              <a:rPr lang="ru-RU" sz="20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marL="365760" indent="-256032">
              <a:lnSpc>
                <a:spcPct val="90000"/>
              </a:lnSpc>
              <a:defRPr/>
            </a:pPr>
            <a:endParaRPr lang="ru-RU" sz="2000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Georgia" pitchFamily="18" charset="0"/>
              </a:rPr>
              <a:t>закрепление.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00042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Этапы урока:</a:t>
            </a:r>
            <a:endParaRPr lang="ru-RU" sz="3200" b="1" dirty="0"/>
          </a:p>
        </p:txBody>
      </p:sp>
      <p:pic>
        <p:nvPicPr>
          <p:cNvPr id="5" name="Рисунок 7" descr="j043266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0032">
            <a:off x="6016921" y="235504"/>
            <a:ext cx="17557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1785926"/>
            <a:ext cx="8858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 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 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Подготовительная часть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«Мотивация к учебной деятельности» (2 мин.)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«Актуализация знаний» (2мин.)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«Общеразвивающие упражнения, строевая подготовка» (7мин.)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endParaRPr lang="ru-RU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  Основная часть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«Закрепление техники  владения мячом» (20мин.) 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«Выявление  затруднения» (3мин.)</a:t>
            </a:r>
          </a:p>
          <a:p>
            <a:pPr marL="365760" indent="-256032">
              <a:defRPr/>
            </a:pP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 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Заключительная часть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«Восстановительная» (3мин.)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«Рефлексия учебной деятельности» (3мин.)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defRPr/>
            </a:pPr>
            <a:endParaRPr lang="ru-RU" sz="12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defRPr/>
            </a:pPr>
            <a:endParaRPr lang="ru-RU" sz="12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65760" indent="-256032">
              <a:defRPr/>
            </a:pPr>
            <a:endParaRPr lang="ru-RU" sz="1200" i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этап. «Подготовительная часть» </a:t>
            </a:r>
            <a:r>
              <a:rPr lang="ru-RU" i="1" u="sng" dirty="0" smtClean="0">
                <a:solidFill>
                  <a:srgbClr val="0039AC"/>
                </a:solidFill>
                <a:latin typeface="Georgia" pitchFamily="18" charset="0"/>
              </a:rPr>
              <a:t/>
            </a:r>
            <a:br>
              <a:rPr lang="ru-RU" i="1" u="sng" dirty="0" smtClean="0">
                <a:solidFill>
                  <a:srgbClr val="0039AC"/>
                </a:solidFill>
                <a:latin typeface="Georgia" pitchFamily="18" charset="0"/>
              </a:rPr>
            </a:br>
            <a:r>
              <a:rPr lang="ru-RU" b="1" i="1" u="sng" dirty="0" smtClean="0">
                <a:solidFill>
                  <a:srgbClr val="0039AC"/>
                </a:solidFill>
                <a:latin typeface="Georgia" pitchFamily="18" charset="0"/>
              </a:rPr>
              <a:t>Цель: 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Подготовление организма учащихся к предстоящей двигательной нагрузке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учителя: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714488"/>
            <a:ext cx="3860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учащихся: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57158" y="2143125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Включаю обучающихся в учебную</a:t>
            </a:r>
            <a:r>
              <a:rPr kumimoji="0" lang="ru-RU" sz="1800" b="0" i="1" u="none" strike="noStrike" kern="1200" cap="none" spc="0" normalizeH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деятельность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Общеразвивающие упражнения с мячом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ru-RU" i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Бег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ru-RU" i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Ходьба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572000" y="214311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Учувствуют в обсуждении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поставленных цели на урок и её актуальности.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Выполняют самостоятельно (с помощью роли маленького учителя) комплекс ОРУ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  Основная часть</a:t>
            </a:r>
          </a:p>
          <a:p>
            <a:pPr marL="365760" indent="-256032">
              <a:defRPr/>
            </a:pPr>
            <a:r>
              <a:rPr lang="ru-RU" b="1" i="1" u="sng" dirty="0" smtClean="0">
                <a:solidFill>
                  <a:srgbClr val="0039AC"/>
                </a:solidFill>
                <a:latin typeface="Georgia" pitchFamily="18" charset="0"/>
              </a:rPr>
              <a:t>Цель: </a:t>
            </a:r>
            <a:r>
              <a:rPr lang="ru-RU" dirty="0" smtClean="0">
                <a:solidFill>
                  <a:srgbClr val="0039AC"/>
                </a:solidFill>
                <a:latin typeface="Georgia" pitchFamily="18" charset="0"/>
              </a:rPr>
              <a:t>Совершенствовать навыки владения мячом.</a:t>
            </a:r>
            <a:endParaRPr lang="ru-RU" b="1" i="1" dirty="0" smtClean="0">
              <a:solidFill>
                <a:srgbClr val="0039AC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учителя: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285860"/>
            <a:ext cx="360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учащихся: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42844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Предлагаю задания на умения и закрепление владением мячом: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Ведение мяча на месте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Передача</a:t>
            </a:r>
            <a:r>
              <a:rPr kumimoji="0" lang="ru-RU" sz="1800" b="0" i="1" u="none" strike="noStrike" kern="1200" cap="none" spc="0" normalizeH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мяча от груди 2-я руками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i="1" baseline="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Ведение мяча на месте с последующей передачей мяча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от груди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Эстафеты</a:t>
            </a:r>
            <a:r>
              <a:rPr kumimoji="0" lang="ru-RU" sz="1800" b="0" i="1" u="none" strike="noStrike" kern="1200" cap="none" spc="0" normalizeH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с ведением и передачей мяча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500562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Работает по плану и алгоритму в парах, коллективе.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Анализирует выполнения задания.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85728"/>
            <a:ext cx="7259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  Основная часть (выявление затруднений)</a:t>
            </a:r>
          </a:p>
          <a:p>
            <a:pPr marL="365760" indent="-256032">
              <a:defRPr/>
            </a:pPr>
            <a:r>
              <a:rPr lang="ru-RU" b="1" i="1" u="sng" dirty="0" smtClean="0">
                <a:solidFill>
                  <a:srgbClr val="0039AC"/>
                </a:solidFill>
                <a:latin typeface="Georgia" pitchFamily="18" charset="0"/>
              </a:rPr>
              <a:t>Цель: 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выявление причины затруднения в выполнение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учителя: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285860"/>
            <a:ext cx="360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учащихся: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42844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Задаю  вопросы, которые позволяют  пошагово проанализировать свои действия в работе по заданию.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Организую обсуждение. 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500562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Повторяют задание пробного действия.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  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  Выявляют причины затруднения выполнения задания.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Корректируют правильность выполнения задания. 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7166"/>
            <a:ext cx="8984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 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Заключительная часть</a:t>
            </a:r>
          </a:p>
          <a:p>
            <a:pPr marL="365760" indent="-256032">
              <a:defRPr/>
            </a:pPr>
            <a:r>
              <a:rPr lang="ru-RU" b="1" i="1" u="sng" dirty="0" smtClean="0">
                <a:solidFill>
                  <a:srgbClr val="0039AC"/>
                </a:solidFill>
                <a:latin typeface="Georgia" pitchFamily="18" charset="0"/>
              </a:rPr>
              <a:t>Цель: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восстановления организма после напряженной мышечной работы, </a:t>
            </a:r>
          </a:p>
          <a:p>
            <a:pPr marL="365760" indent="-256032">
              <a:defRPr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подготовки его к последующей учебной деятельности.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учителя: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285860"/>
            <a:ext cx="360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учащихся: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42844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Предлагаю упражнения на восстановление дыхания и расслабление всех</a:t>
            </a:r>
            <a:r>
              <a:rPr kumimoji="0" lang="ru-RU" sz="1800" b="0" i="1" u="none" strike="noStrike" kern="1200" cap="none" spc="0" normalizeH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групп мышц с игрой роли маленького учителя</a:t>
            </a:r>
            <a:endParaRPr kumimoji="0" lang="ru-RU" sz="1800" b="0" i="1" u="none" strike="noStrike" kern="1200" cap="none" spc="0" normalizeH="0" baseline="0" noProof="0" dirty="0" smtClean="0"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357686" y="1785926"/>
            <a:ext cx="4040188" cy="3857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1800" b="0" i="1" u="none" strike="noStrike" kern="1200" cap="none" spc="0" normalizeH="0" baseline="0" noProof="0" dirty="0" smtClean="0"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Выполняет данное задание самостоятельно и коллективно.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42860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b="1" i="1" dirty="0" smtClean="0">
                <a:solidFill>
                  <a:srgbClr val="0039AC"/>
                </a:solidFill>
                <a:latin typeface="Georgia" pitchFamily="18" charset="0"/>
              </a:rPr>
              <a:t>III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 этап</a:t>
            </a: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 </a:t>
            </a: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Заключительная часть (рефлексия)</a:t>
            </a:r>
          </a:p>
          <a:p>
            <a:pPr marL="365760" indent="-256032">
              <a:defRPr/>
            </a:pPr>
            <a:r>
              <a:rPr lang="ru-RU" b="1" i="1" dirty="0" smtClean="0">
                <a:solidFill>
                  <a:srgbClr val="0039AC"/>
                </a:solidFill>
                <a:latin typeface="Georgia" pitchFamily="18" charset="0"/>
              </a:rPr>
              <a:t>Цель: </a:t>
            </a: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соотнесение цели урока и его результатов, самооценка работы </a:t>
            </a:r>
          </a:p>
          <a:p>
            <a:pPr marL="365760" indent="-256032">
              <a:defRPr/>
            </a:pPr>
            <a:r>
              <a:rPr lang="ru-RU" i="1" dirty="0" smtClean="0">
                <a:solidFill>
                  <a:srgbClr val="004A82"/>
                </a:solidFill>
                <a:latin typeface="Georgia" pitchFamily="18" charset="0"/>
              </a:rPr>
              <a:t>на уроке</a:t>
            </a:r>
            <a:endParaRPr lang="ru-RU" b="1" i="1" dirty="0" smtClean="0">
              <a:solidFill>
                <a:srgbClr val="0039AC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учителя: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285860"/>
            <a:ext cx="360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Деятельность учащихся: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4357686" y="1785926"/>
            <a:ext cx="4040188" cy="4143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Соотносят   цель урока и его результат.</a:t>
            </a:r>
          </a:p>
          <a:p>
            <a:endParaRPr lang="ru-RU" i="1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Работают с листом   самооценки. 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14282" y="1785926"/>
            <a:ext cx="4040188" cy="4143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Организую контроль и самооценку деятельности  детей в  соответствии с поставленными целями  и результатами  учебной деятельности:</a:t>
            </a:r>
          </a:p>
          <a:p>
            <a:pPr>
              <a:lnSpc>
                <a:spcPct val="80000"/>
              </a:lnSpc>
            </a:pPr>
            <a:endParaRPr lang="ru-RU" i="1" dirty="0" smtClean="0">
              <a:solidFill>
                <a:srgbClr val="0039AC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 Повторите тему урока.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Какую цель ставили перед собой?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Достигли ли мы этой цели?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Докажите.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 У кого были затруднения?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Как справились с затруднением?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rgbClr val="0039AC"/>
                </a:solidFill>
                <a:latin typeface="Georgia" pitchFamily="18" charset="0"/>
              </a:rPr>
              <a:t>-Оцените свою работу.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973</Words>
  <PresentationFormat>Экран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Мультимедийная разработка  урока физической культуры в 4 классе   </vt:lpstr>
      <vt:lpstr>Тема: «Ведение мяча и передача мяча 2-я руками»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Лист самооценки</vt:lpstr>
      <vt:lpstr>                               Лист самооценки</vt:lpstr>
      <vt:lpstr>Самоанализ урока</vt:lpstr>
      <vt:lpstr>Самоанализ урока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Мультимедийная разработка  урока физической культуры в 4 классе   </dc:title>
  <cp:lastModifiedBy>Учитель</cp:lastModifiedBy>
  <cp:revision>30</cp:revision>
  <dcterms:modified xsi:type="dcterms:W3CDTF">2013-01-23T04:26:43Z</dcterms:modified>
</cp:coreProperties>
</file>