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8" r:id="rId3"/>
    <p:sldId id="262" r:id="rId4"/>
    <p:sldId id="263" r:id="rId5"/>
    <p:sldId id="264" r:id="rId6"/>
    <p:sldId id="277" r:id="rId7"/>
    <p:sldId id="267" r:id="rId8"/>
    <p:sldId id="275" r:id="rId9"/>
    <p:sldId id="276" r:id="rId10"/>
    <p:sldId id="269" r:id="rId11"/>
    <p:sldId id="270" r:id="rId12"/>
    <p:sldId id="271" r:id="rId13"/>
    <p:sldId id="268" r:id="rId14"/>
    <p:sldId id="272" r:id="rId15"/>
    <p:sldId id="273" r:id="rId16"/>
    <p:sldId id="259" r:id="rId17"/>
    <p:sldId id="266" r:id="rId18"/>
    <p:sldId id="279" r:id="rId19"/>
    <p:sldId id="261" r:id="rId20"/>
    <p:sldId id="280" r:id="rId21"/>
    <p:sldId id="281" r:id="rId22"/>
    <p:sldId id="285" r:id="rId23"/>
    <p:sldId id="286" r:id="rId24"/>
    <p:sldId id="287" r:id="rId25"/>
    <p:sldId id="282" r:id="rId26"/>
    <p:sldId id="283" r:id="rId27"/>
    <p:sldId id="284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30D59-85F8-4AC9-BFFB-4EB1D32B63D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420CF-50A7-477D-A9E5-67F28BC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6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420CF-50A7-477D-A9E5-67F28BC38E8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4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C5C61E-6990-49A7-A4D2-78EFB43CBCC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F5DC06-AFA9-4430-9ED3-DE78976F85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36712"/>
            <a:ext cx="6172200" cy="720080"/>
          </a:xfrm>
        </p:spPr>
        <p:txBody>
          <a:bodyPr>
            <a:noAutofit/>
          </a:bodyPr>
          <a:lstStyle/>
          <a:p>
            <a:pPr algn="l"/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7054552" cy="4104456"/>
          </a:xfrm>
        </p:spPr>
        <p:txBody>
          <a:bodyPr>
            <a:normAutofit/>
          </a:bodyPr>
          <a:lstStyle/>
          <a:p>
            <a:endParaRPr lang="ru-RU" sz="2000" cap="small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sz="2000" cap="small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orehova31.ucoz.ru/GEO/pub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60" cy="612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259632" y="2921169"/>
            <a:ext cx="691276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2800" b="1" cap="small" dirty="0">
                <a:solidFill>
                  <a:srgbClr val="C00000"/>
                </a:solidFill>
              </a:rPr>
              <a:t>Современные </a:t>
            </a:r>
            <a:endParaRPr lang="ru-RU" sz="2800" b="1" cap="small" dirty="0" smtClean="0">
              <a:solidFill>
                <a:srgbClr val="C00000"/>
              </a:solidFill>
            </a:endParaRPr>
          </a:p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2800" b="1" cap="small" dirty="0" smtClean="0">
                <a:solidFill>
                  <a:srgbClr val="C00000"/>
                </a:solidFill>
              </a:rPr>
              <a:t>образовательные </a:t>
            </a:r>
            <a:r>
              <a:rPr lang="ru-RU" sz="2800" b="1" cap="small" dirty="0">
                <a:solidFill>
                  <a:srgbClr val="C00000"/>
                </a:solidFill>
              </a:rPr>
              <a:t>технологии на уроках </a:t>
            </a:r>
            <a:r>
              <a:rPr lang="ru-RU" sz="2800" b="1" cap="small" dirty="0" smtClean="0">
                <a:solidFill>
                  <a:srgbClr val="C00000"/>
                </a:solidFill>
              </a:rPr>
              <a:t>географии</a:t>
            </a:r>
          </a:p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endParaRPr lang="ru-RU" sz="2800" b="1" cap="small" dirty="0">
              <a:solidFill>
                <a:srgbClr val="C00000"/>
              </a:solidFill>
            </a:endParaRPr>
          </a:p>
          <a:p>
            <a:pPr lvl="0" algn="r">
              <a:spcBef>
                <a:spcPts val="600"/>
              </a:spcBef>
              <a:buClr>
                <a:srgbClr val="FE8637"/>
              </a:buClr>
              <a:buSzPct val="70000"/>
            </a:pPr>
            <a:endParaRPr lang="ru-RU" sz="1400" b="1" cap="small" dirty="0" smtClean="0"/>
          </a:p>
          <a:p>
            <a:pPr lvl="0" algn="r">
              <a:spcBef>
                <a:spcPts val="600"/>
              </a:spcBef>
              <a:buClr>
                <a:srgbClr val="FE8637"/>
              </a:buClr>
              <a:buSzPct val="70000"/>
            </a:pPr>
            <a:endParaRPr lang="ru-RU" sz="1400" b="1" cap="small" dirty="0"/>
          </a:p>
          <a:p>
            <a:pPr lvl="0" algn="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1400" b="1" cap="small" dirty="0" smtClean="0"/>
              <a:t>МКОУ СОШ № 3 г. Щучье</a:t>
            </a:r>
          </a:p>
          <a:p>
            <a:pPr lvl="0" algn="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1400" b="1" cap="small" dirty="0" smtClean="0"/>
              <a:t>Учитель географии </a:t>
            </a:r>
            <a:r>
              <a:rPr lang="ru-RU" sz="1400" b="1" cap="small" dirty="0" err="1" smtClean="0"/>
              <a:t>Мухаметова</a:t>
            </a:r>
            <a:r>
              <a:rPr lang="ru-RU" sz="1400" b="1" cap="small" dirty="0" smtClean="0"/>
              <a:t> З.Н</a:t>
            </a:r>
          </a:p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kern="0" dirty="0">
                <a:solidFill>
                  <a:srgbClr val="C00000"/>
                </a:solidFill>
                <a:latin typeface="Arial"/>
              </a:rPr>
              <a:t>Дополните предложение…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Река Волга впадает в … и относится к …бассейну.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Самая длинная река Евразии - …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Самая полноводная река Евразии - …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Реки … океана отличаются непостоянством: зимой переполняются, а летом мелеют.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Реки, впадающие в Черное море, относятся к бассейну … океана.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Вечная мерзлота преобладает в … части материка.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Город Ленинград стоит на берегу озера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1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kern="0" dirty="0">
                <a:solidFill>
                  <a:srgbClr val="C00000"/>
                </a:solidFill>
                <a:latin typeface="Arial"/>
              </a:rPr>
              <a:t>Игра «Найди соответствие»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i="1" u="sng" kern="0" dirty="0">
                <a:solidFill>
                  <a:srgbClr val="000000"/>
                </a:solidFill>
                <a:latin typeface="Arial"/>
              </a:rPr>
              <a:t>Почвы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Подзолистые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Черноземные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Мерзлотно-таежные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Серые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Каштановые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Бурые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Красноземные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 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i="1" u="sng" kern="0" dirty="0">
                <a:solidFill>
                  <a:srgbClr val="000000"/>
                </a:solidFill>
                <a:latin typeface="Arial"/>
              </a:rPr>
              <a:t>Природные зоны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Влажные субтропики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Степь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Смешанный лес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Широколиственный лес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Тайга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Полупустыня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Тундра</a:t>
            </a:r>
            <a:endParaRPr lang="ru-RU" u="sng" kern="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7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kern="0" dirty="0">
                <a:solidFill>
                  <a:srgbClr val="C00000"/>
                </a:solidFill>
                <a:latin typeface="Arial"/>
              </a:rPr>
              <a:t>Определите климатический пояс по описанию: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ru-RU" sz="2900" kern="0" dirty="0">
                <a:solidFill>
                  <a:srgbClr val="000000"/>
                </a:solidFill>
                <a:latin typeface="Arial"/>
              </a:rPr>
              <a:t>Мягкая зима, средняя температура января выше 0</a:t>
            </a:r>
            <a:r>
              <a:rPr lang="ru-RU" sz="2900" kern="0" baseline="30000" dirty="0">
                <a:solidFill>
                  <a:srgbClr val="000000"/>
                </a:solidFill>
                <a:latin typeface="Arial"/>
              </a:rPr>
              <a:t>0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 С, а летом от +10</a:t>
            </a:r>
            <a:r>
              <a:rPr lang="ru-RU" sz="2900" kern="0" baseline="30000" dirty="0">
                <a:solidFill>
                  <a:srgbClr val="000000"/>
                </a:solidFill>
                <a:latin typeface="Arial"/>
              </a:rPr>
              <a:t>0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 до +18м С. Осадки выпадают постоянно, их много, более 1000 мм.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ru-RU" sz="2900" kern="0" dirty="0">
                <a:solidFill>
                  <a:srgbClr val="000000"/>
                </a:solidFill>
                <a:latin typeface="Arial"/>
              </a:rPr>
              <a:t>Летом преобладает облачная пасмурная погода. Редко бывают солнечные дни.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ru-RU" sz="2900" kern="0" dirty="0">
                <a:solidFill>
                  <a:srgbClr val="000000"/>
                </a:solidFill>
                <a:latin typeface="Arial"/>
              </a:rPr>
              <a:t>Зимой погода неустойчива, часты моросящие дожди, долго держится туман. Снег выпадает редко и быстро тает.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ru-RU" sz="2900" kern="0" dirty="0">
                <a:solidFill>
                  <a:srgbClr val="CC3300"/>
                </a:solidFill>
                <a:latin typeface="Arial"/>
              </a:rPr>
              <a:t>Морской климат умеренного пояса.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3100" kern="0" dirty="0">
                <a:solidFill>
                  <a:srgbClr val="000000"/>
                </a:solidFill>
                <a:latin typeface="Arial"/>
              </a:rPr>
              <a:t>Летом здесь устанавливается жаркая, сухая погода. Дожди очень редки, безоблачная погода. 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3100" kern="0" dirty="0">
                <a:solidFill>
                  <a:srgbClr val="000000"/>
                </a:solidFill>
                <a:latin typeface="Arial"/>
              </a:rPr>
              <a:t>Зимой, наоборот, часто идут дожди, но тепло. Дожди приносят влажные западные ветры. Температура зимой выше 0</a:t>
            </a:r>
            <a:r>
              <a:rPr lang="ru-RU" sz="3100" kern="0" baseline="30000" dirty="0">
                <a:solidFill>
                  <a:srgbClr val="000000"/>
                </a:solidFill>
                <a:latin typeface="Arial"/>
              </a:rPr>
              <a:t>0 </a:t>
            </a:r>
            <a:r>
              <a:rPr lang="ru-RU" sz="3100" kern="0" dirty="0">
                <a:solidFill>
                  <a:srgbClr val="000000"/>
                </a:solidFill>
                <a:latin typeface="Arial"/>
              </a:rPr>
              <a:t>С.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3100" kern="0" dirty="0">
                <a:solidFill>
                  <a:srgbClr val="CC3300"/>
                </a:solidFill>
                <a:latin typeface="Arial"/>
              </a:rPr>
              <a:t>Субтропический (побережье Средиземного моря)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endParaRPr lang="ru-RU" sz="3100" kern="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9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kern="0" dirty="0">
                <a:solidFill>
                  <a:srgbClr val="C00000"/>
                </a:solidFill>
                <a:latin typeface="Arial"/>
              </a:rPr>
              <a:t>Игра «Что такое? Кто такой?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sz="2800" b="1" kern="0" dirty="0" smtClean="0">
                <a:solidFill>
                  <a:srgbClr val="000000"/>
                </a:solidFill>
                <a:latin typeface="Arial"/>
              </a:rPr>
              <a:t>Амазонка</a:t>
            </a:r>
            <a:endParaRPr lang="ru-RU" sz="2800" b="1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sz="2800" b="1" kern="0" dirty="0" smtClean="0">
                <a:solidFill>
                  <a:srgbClr val="000000"/>
                </a:solidFill>
                <a:latin typeface="Arial"/>
              </a:rPr>
              <a:t>Анды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sz="2800" b="1" kern="0" dirty="0" smtClean="0">
                <a:solidFill>
                  <a:srgbClr val="000000"/>
                </a:solidFill>
                <a:latin typeface="Arial"/>
              </a:rPr>
              <a:t>Нил</a:t>
            </a:r>
            <a:endParaRPr lang="ru-RU" sz="2800" b="1" kern="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4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Тема » Гидросфера»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«Найди лишнее слово».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r>
              <a:rPr lang="ru-RU" sz="2200" dirty="0">
                <a:solidFill>
                  <a:prstClr val="black"/>
                </a:solidFill>
              </a:rPr>
              <a:t>1) исток, устье, марена, водораздел.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2) Волга, Дон, Обь, Амазонка.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3) Обь, Амазонка, </a:t>
            </a:r>
            <a:r>
              <a:rPr lang="ru-RU" sz="2200" dirty="0" err="1">
                <a:solidFill>
                  <a:prstClr val="black"/>
                </a:solidFill>
              </a:rPr>
              <a:t>Аму</a:t>
            </a:r>
            <a:r>
              <a:rPr lang="ru-RU" sz="2200" dirty="0">
                <a:solidFill>
                  <a:prstClr val="black"/>
                </a:solidFill>
              </a:rPr>
              <a:t>-Дарья, Волга.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4) Балхаш, Байкал, Каспийское.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5) Ниагарский, Панамский, </a:t>
            </a:r>
            <a:r>
              <a:rPr lang="ru-RU" sz="2200" dirty="0" err="1">
                <a:solidFill>
                  <a:prstClr val="black"/>
                </a:solidFill>
              </a:rPr>
              <a:t>Анхель</a:t>
            </a:r>
            <a:r>
              <a:rPr lang="ru-RU" sz="2200" dirty="0">
                <a:solidFill>
                  <a:prstClr val="black"/>
                </a:solidFill>
              </a:rPr>
              <a:t>, Виктория.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6) Гренландия, Аравийский, Кольский, Скандинавский.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7) Северо-Атлантическое, </a:t>
            </a:r>
            <a:r>
              <a:rPr lang="ru-RU" sz="2200" dirty="0" err="1">
                <a:solidFill>
                  <a:prstClr val="black"/>
                </a:solidFill>
              </a:rPr>
              <a:t>Лабрадорское</a:t>
            </a:r>
            <a:r>
              <a:rPr lang="ru-RU" sz="2200" dirty="0">
                <a:solidFill>
                  <a:prstClr val="black"/>
                </a:solidFill>
              </a:rPr>
              <a:t>, Течение Западных Ветров.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8) Бенгальский, Мексиканский, Магелланов, Персидский.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9) Черное, Балтийское, Средиземное, Карибское.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10) Новая Гвинея, Сахалин, Индостан, Гавайские.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kern="0" dirty="0">
                <a:solidFill>
                  <a:srgbClr val="C00000"/>
                </a:solidFill>
                <a:latin typeface="Arial"/>
              </a:rPr>
              <a:t>Узнайте реку по её контуру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1" t="51337" r="66663" b="24910"/>
          <a:stretch>
            <a:fillRect/>
          </a:stretch>
        </p:blipFill>
        <p:spPr bwMode="auto">
          <a:xfrm>
            <a:off x="457200" y="1447800"/>
            <a:ext cx="2325688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4" t="53838" r="75571" b="29910"/>
          <a:stretch>
            <a:fillRect/>
          </a:stretch>
        </p:blipFill>
        <p:spPr bwMode="auto">
          <a:xfrm>
            <a:off x="3124200" y="1600200"/>
            <a:ext cx="30305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3" t="51572" r="57744" b="23425"/>
          <a:stretch>
            <a:fillRect/>
          </a:stretch>
        </p:blipFill>
        <p:spPr bwMode="auto">
          <a:xfrm>
            <a:off x="6400800" y="1524000"/>
            <a:ext cx="23225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0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C00000"/>
                </a:solidFill>
                <a:effectLst/>
              </a:rPr>
              <a:t>Ролевые игры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Пресс-конференция</a:t>
            </a:r>
          </a:p>
          <a:p>
            <a:r>
              <a:rPr lang="ru-RU" b="0" dirty="0" smtClean="0">
                <a:effectLst/>
              </a:rPr>
              <a:t>Специалисты –исследователи :</a:t>
            </a:r>
            <a:endParaRPr lang="ru-RU" dirty="0" smtClean="0"/>
          </a:p>
          <a:p>
            <a:r>
              <a:rPr lang="ru-RU" dirty="0" smtClean="0"/>
              <a:t>•Климатолог</a:t>
            </a:r>
          </a:p>
          <a:p>
            <a:r>
              <a:rPr lang="ru-RU" dirty="0" smtClean="0"/>
              <a:t>•Историк</a:t>
            </a:r>
          </a:p>
          <a:p>
            <a:r>
              <a:rPr lang="ru-RU" dirty="0" smtClean="0"/>
              <a:t>•Биолог</a:t>
            </a:r>
          </a:p>
          <a:p>
            <a:r>
              <a:rPr lang="ru-RU" dirty="0" smtClean="0"/>
              <a:t>•Гидролог</a:t>
            </a:r>
          </a:p>
          <a:p>
            <a:r>
              <a:rPr lang="ru-RU" dirty="0" smtClean="0"/>
              <a:t>•Этнограф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4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При изучении в 6 классе темы «Горные породы» учащиеся становятся помощниками Ивана – царевича, которому по сюжету сказки нужно вырыть глубокий колодец, чтобы добыть ключ Земли. Проходя испытания , то есть отгадывая загадки, отвечая на вопросы, выполняя задания, учащиеся знакомятся с видами горных пород, опускаясь с героем сказки всё глубже и глубже. В итоге их встречает прекрасная царевна в пещере с драгоценными камнями, то есть с отличными знаниями по теме. Материал в такой игре запоминается быстрее и эффективнее.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2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Тема «Температура </a:t>
            </a:r>
            <a:r>
              <a:rPr lang="ru-RU" b="1" dirty="0">
                <a:latin typeface="Times New Roman"/>
                <a:ea typeface="Times New Roman"/>
              </a:rPr>
              <a:t>воздуха»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6 </a:t>
            </a:r>
            <a:r>
              <a:rPr lang="ru-RU" dirty="0" smtClean="0">
                <a:latin typeface="Times New Roman"/>
                <a:ea typeface="Times New Roman"/>
              </a:rPr>
              <a:t>класс 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небольшая информация </a:t>
            </a:r>
            <a:r>
              <a:rPr lang="ru-RU" dirty="0">
                <a:latin typeface="Times New Roman"/>
                <a:ea typeface="Times New Roman"/>
              </a:rPr>
              <a:t>в форме сказки</a:t>
            </a:r>
            <a:r>
              <a:rPr lang="ru-RU" dirty="0" smtClean="0">
                <a:latin typeface="Times New Roman"/>
                <a:ea typeface="Times New Roman"/>
              </a:rPr>
              <a:t>: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« Жил был старый тролль, и всегда ему было холодно на земле. И однажды тролль решил: «Заберусь-ка  я на гору и погреюсь». Ползет тролль по горе – холодно, но ничего вот поднимусь повыше и согреюсь, думает он, ведь чем ближе к Солнцу,  те должно быть теплее. Так он думал, полз, пока не замерз».  У детей возникает мысль- противоречие: как же так, если чем ближе к солнцу, то должно быть теплее, то почему же замерз тролль? В результате диалога в форме дискуссии, дети  самостоятельно формулируют  проблему   в  форме  проблемного вопроса:  «Так ли это, чем ближе к солнцу, тем теплее?».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024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900" dirty="0">
                <a:solidFill>
                  <a:prstClr val="black"/>
                </a:solidFill>
                <a:ea typeface="+mn-ea"/>
                <a:cs typeface="+mn-cs"/>
              </a:rPr>
              <a:t>Установи соответствие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>
              <a:effectLst/>
            </a:endParaRPr>
          </a:p>
          <a:p>
            <a:endParaRPr lang="ru-RU" sz="7400" dirty="0" smtClean="0">
              <a:effectLst/>
            </a:endParaRPr>
          </a:p>
          <a:p>
            <a:r>
              <a:rPr lang="ru-RU" sz="7400" dirty="0" smtClean="0">
                <a:effectLst/>
              </a:rPr>
              <a:t>Высота(м)                   Название вершины                                 Материк</a:t>
            </a:r>
          </a:p>
          <a:p>
            <a:r>
              <a:rPr lang="ru-RU" sz="7400" dirty="0" smtClean="0">
                <a:effectLst/>
              </a:rPr>
              <a:t>6194                                   г. Косцюшко                                        Евразия</a:t>
            </a:r>
          </a:p>
          <a:p>
            <a:r>
              <a:rPr lang="ru-RU" sz="7400" dirty="0" smtClean="0">
                <a:effectLst/>
              </a:rPr>
              <a:t>8848                                   </a:t>
            </a:r>
            <a:r>
              <a:rPr lang="ru-RU" sz="7400" dirty="0" err="1" smtClean="0">
                <a:effectLst/>
              </a:rPr>
              <a:t>г.Джомолунгма</a:t>
            </a:r>
            <a:r>
              <a:rPr lang="ru-RU" sz="7400" dirty="0"/>
              <a:t> </a:t>
            </a:r>
            <a:r>
              <a:rPr lang="ru-RU" sz="7400" dirty="0" smtClean="0"/>
              <a:t>                                 </a:t>
            </a:r>
            <a:r>
              <a:rPr lang="ru-RU" sz="7400" dirty="0" smtClean="0">
                <a:effectLst/>
              </a:rPr>
              <a:t>Африка</a:t>
            </a:r>
          </a:p>
          <a:p>
            <a:r>
              <a:rPr lang="ru-RU" sz="7400" dirty="0" smtClean="0">
                <a:effectLst/>
              </a:rPr>
              <a:t>6960                                   </a:t>
            </a:r>
            <a:r>
              <a:rPr lang="ru-RU" sz="7400" dirty="0" err="1" smtClean="0">
                <a:effectLst/>
              </a:rPr>
              <a:t>г.Мак-Кинли</a:t>
            </a:r>
            <a:r>
              <a:rPr lang="ru-RU" sz="7400" dirty="0"/>
              <a:t> </a:t>
            </a:r>
            <a:r>
              <a:rPr lang="ru-RU" sz="7400" dirty="0" smtClean="0"/>
              <a:t>                                      </a:t>
            </a:r>
            <a:r>
              <a:rPr lang="ru-RU" sz="7400" dirty="0" smtClean="0">
                <a:effectLst/>
              </a:rPr>
              <a:t>Австралия</a:t>
            </a:r>
          </a:p>
          <a:p>
            <a:r>
              <a:rPr lang="ru-RU" sz="7400" dirty="0" smtClean="0">
                <a:effectLst/>
              </a:rPr>
              <a:t>5895                                   </a:t>
            </a:r>
            <a:r>
              <a:rPr lang="ru-RU" sz="7400" dirty="0" err="1" smtClean="0">
                <a:effectLst/>
              </a:rPr>
              <a:t>г.Аконкагуа</a:t>
            </a:r>
            <a:r>
              <a:rPr lang="ru-RU" sz="7400" dirty="0"/>
              <a:t> </a:t>
            </a:r>
            <a:r>
              <a:rPr lang="ru-RU" sz="7400" dirty="0" smtClean="0"/>
              <a:t>                                         </a:t>
            </a:r>
            <a:r>
              <a:rPr lang="ru-RU" sz="7400" dirty="0" smtClean="0">
                <a:effectLst/>
              </a:rPr>
              <a:t>Сев. Америка</a:t>
            </a:r>
          </a:p>
          <a:p>
            <a:r>
              <a:rPr lang="ru-RU" sz="7400" dirty="0" smtClean="0">
                <a:effectLst/>
              </a:rPr>
              <a:t>2228                                   массив </a:t>
            </a:r>
            <a:r>
              <a:rPr lang="ru-RU" sz="7400" dirty="0" err="1" smtClean="0">
                <a:effectLst/>
              </a:rPr>
              <a:t>Винсон</a:t>
            </a:r>
            <a:r>
              <a:rPr lang="ru-RU" sz="7400" dirty="0"/>
              <a:t> </a:t>
            </a:r>
            <a:r>
              <a:rPr lang="ru-RU" sz="7400" dirty="0" smtClean="0"/>
              <a:t>                                  </a:t>
            </a:r>
            <a:r>
              <a:rPr lang="ru-RU" sz="7400" dirty="0" err="1" smtClean="0">
                <a:effectLst/>
              </a:rPr>
              <a:t>Юж</a:t>
            </a:r>
            <a:r>
              <a:rPr lang="ru-RU" sz="7400" dirty="0" smtClean="0">
                <a:effectLst/>
              </a:rPr>
              <a:t>. Америка</a:t>
            </a:r>
          </a:p>
          <a:p>
            <a:r>
              <a:rPr lang="ru-RU" sz="7400" dirty="0" smtClean="0">
                <a:effectLst/>
              </a:rPr>
              <a:t>5140                                   </a:t>
            </a:r>
            <a:r>
              <a:rPr lang="ru-RU" sz="7400" dirty="0" err="1" smtClean="0">
                <a:effectLst/>
              </a:rPr>
              <a:t>Влк</a:t>
            </a:r>
            <a:r>
              <a:rPr lang="ru-RU" sz="7400" dirty="0" smtClean="0">
                <a:effectLst/>
              </a:rPr>
              <a:t>. Килиманджаро                         </a:t>
            </a:r>
            <a:r>
              <a:rPr lang="ru-RU" sz="7400" dirty="0" err="1" smtClean="0">
                <a:effectLst/>
              </a:rPr>
              <a:t>Антарктид</a:t>
            </a:r>
            <a:endParaRPr lang="ru-RU" sz="7400" dirty="0" smtClean="0">
              <a:effectLst/>
            </a:endParaRPr>
          </a:p>
          <a:p>
            <a:endParaRPr lang="ru-RU" sz="7400" dirty="0"/>
          </a:p>
        </p:txBody>
      </p:sp>
    </p:spTree>
    <p:extLst>
      <p:ext uri="{BB962C8B-B14F-4D97-AF65-F5344CB8AC3E}">
        <p14:creationId xmlns:p14="http://schemas.microsoft.com/office/powerpoint/2010/main" val="599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endParaRPr lang="en-US" sz="2000" b="1" cap="small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endParaRPr lang="en-US" sz="2000" b="1" cap="small" dirty="0">
              <a:solidFill>
                <a:srgbClr val="C00000"/>
              </a:solidFill>
              <a:ea typeface="+mj-ea"/>
              <a:cs typeface="+mj-cs"/>
            </a:endParaRPr>
          </a:p>
          <a:p>
            <a:endParaRPr lang="en-US" sz="2000" b="1" cap="small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endParaRPr lang="en-US" sz="2000" b="1" cap="small" dirty="0">
              <a:solidFill>
                <a:srgbClr val="C00000"/>
              </a:solidFill>
              <a:ea typeface="+mj-ea"/>
              <a:cs typeface="+mj-cs"/>
            </a:endParaRPr>
          </a:p>
          <a:p>
            <a:r>
              <a:rPr lang="ru-RU" sz="2000" b="1" cap="small" dirty="0" smtClean="0">
                <a:solidFill>
                  <a:srgbClr val="C00000"/>
                </a:solidFill>
                <a:ea typeface="+mj-ea"/>
                <a:cs typeface="+mj-cs"/>
              </a:rPr>
              <a:t>География</a:t>
            </a:r>
            <a:r>
              <a:rPr lang="ru-RU" sz="2000" b="1" cap="small" dirty="0">
                <a:solidFill>
                  <a:srgbClr val="C00000"/>
                </a:solidFill>
                <a:ea typeface="+mj-ea"/>
                <a:cs typeface="+mj-cs"/>
              </a:rPr>
              <a:t> без применения наглядности и занимательности и география с</a:t>
            </a:r>
            <a:r>
              <a:rPr lang="en-US" sz="2000" b="1" cap="small" dirty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ru-RU" sz="2000" b="1" cap="small" dirty="0">
                <a:solidFill>
                  <a:srgbClr val="C00000"/>
                </a:solidFill>
                <a:ea typeface="+mj-ea"/>
                <a:cs typeface="+mj-cs"/>
              </a:rPr>
              <a:t>применением их – это две совершенно различные вещи: насколько первая для школьного возраста скучна и трудна, настолько же вторая интересна и увлекательна.</a:t>
            </a:r>
            <a:br>
              <a:rPr lang="ru-RU" sz="2000" b="1" cap="small" dirty="0">
                <a:solidFill>
                  <a:srgbClr val="C00000"/>
                </a:solidFill>
                <a:ea typeface="+mj-ea"/>
                <a:cs typeface="+mj-cs"/>
              </a:rPr>
            </a:br>
            <a:r>
              <a:rPr lang="ru-RU" sz="2000" b="1" cap="small" dirty="0">
                <a:solidFill>
                  <a:srgbClr val="C00000"/>
                </a:solidFill>
                <a:ea typeface="+mj-ea"/>
                <a:cs typeface="+mj-cs"/>
              </a:rPr>
              <a:t>                                                  Н.Н. </a:t>
            </a:r>
            <a:r>
              <a:rPr lang="ru-RU" sz="2000" b="1" cap="small" dirty="0" err="1">
                <a:solidFill>
                  <a:srgbClr val="C00000"/>
                </a:solidFill>
                <a:ea typeface="+mj-ea"/>
                <a:cs typeface="+mj-cs"/>
              </a:rPr>
              <a:t>Баранский</a:t>
            </a:r>
            <a:r>
              <a:rPr lang="ru-RU" sz="2000" b="1" cap="small" dirty="0">
                <a:solidFill>
                  <a:srgbClr val="C00000"/>
                </a:solidFill>
                <a:ea typeface="+mj-ea"/>
                <a:cs typeface="+mj-cs"/>
              </a:rPr>
              <a:t/>
            </a:r>
            <a:br>
              <a:rPr lang="ru-RU" sz="2000" b="1" cap="small" dirty="0">
                <a:solidFill>
                  <a:srgbClr val="C00000"/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546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</a:pPr>
            <a:r>
              <a:rPr lang="ru-RU" sz="2000" i="1" cap="none" dirty="0">
                <a:solidFill>
                  <a:srgbClr val="C00000"/>
                </a:solidFill>
                <a:ea typeface="+mn-ea"/>
                <a:cs typeface="+mn-cs"/>
              </a:rPr>
              <a:t>Технология развития критического мышления</a:t>
            </a:r>
            <a:br>
              <a:rPr lang="ru-RU" sz="2000" i="1" cap="none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ru-RU" sz="1800" b="1" i="1" dirty="0"/>
              <a:t>Цель</a:t>
            </a:r>
            <a:r>
              <a:rPr lang="ru-RU" sz="1800" dirty="0"/>
              <a:t> данной образовательной технологии - развитие мыслительных навыков учащихся, необходимых не только в учёбе, но и в обычной жизни. </a:t>
            </a:r>
            <a:br>
              <a:rPr lang="ru-RU" sz="1800" dirty="0"/>
            </a:br>
            <a:r>
              <a:rPr lang="ru-RU" sz="1800" b="1" i="1" dirty="0" smtClean="0"/>
              <a:t>Технология </a:t>
            </a:r>
            <a:r>
              <a:rPr lang="ru-RU" sz="1800" b="1" i="1" dirty="0"/>
              <a:t>учит современного школьника</a:t>
            </a:r>
            <a:r>
              <a:rPr lang="ru-RU" sz="1800" dirty="0"/>
              <a:t>:</a:t>
            </a:r>
            <a:br>
              <a:rPr lang="ru-RU" sz="1800" dirty="0"/>
            </a:br>
            <a:r>
              <a:rPr lang="ru-RU" sz="1800" dirty="0" smtClean="0"/>
              <a:t>критически </a:t>
            </a:r>
            <a:r>
              <a:rPr lang="ru-RU" sz="1800" dirty="0"/>
              <a:t>мыслить;</a:t>
            </a:r>
            <a:br>
              <a:rPr lang="ru-RU" sz="1800" dirty="0"/>
            </a:br>
            <a:r>
              <a:rPr lang="ru-RU" sz="1800" dirty="0" smtClean="0"/>
              <a:t>проявлять </a:t>
            </a:r>
            <a:r>
              <a:rPr lang="ru-RU" sz="1800" dirty="0"/>
              <a:t>активность в познании окружающего мира;</a:t>
            </a:r>
            <a:br>
              <a:rPr lang="ru-RU" sz="1800" dirty="0"/>
            </a:br>
            <a:r>
              <a:rPr lang="ru-RU" sz="1800" dirty="0" smtClean="0"/>
              <a:t>владеть </a:t>
            </a:r>
            <a:r>
              <a:rPr lang="ru-RU" sz="1800" dirty="0"/>
              <a:t>разнообразными способами интерпретации и оценки информации;</a:t>
            </a:r>
            <a:br>
              <a:rPr lang="ru-RU" sz="1800" dirty="0"/>
            </a:br>
            <a:r>
              <a:rPr lang="ru-RU" sz="1800" dirty="0" smtClean="0"/>
              <a:t>аргументировать </a:t>
            </a:r>
            <a:r>
              <a:rPr lang="ru-RU" sz="1800" dirty="0"/>
              <a:t>свою точку зрения, опираясь не только на логику (что уже немаловажно), но и на представления </a:t>
            </a:r>
            <a:r>
              <a:rPr lang="ru-RU" sz="1800" dirty="0" smtClean="0"/>
              <a:t>собеседника</a:t>
            </a:r>
            <a:r>
              <a:rPr lang="ru-RU" sz="1800" dirty="0"/>
              <a:t>; </a:t>
            </a:r>
            <a:br>
              <a:rPr lang="ru-RU" sz="1800" dirty="0"/>
            </a:br>
            <a:r>
              <a:rPr lang="ru-RU" sz="1800" dirty="0" smtClean="0"/>
              <a:t>эффективно </a:t>
            </a:r>
            <a:r>
              <a:rPr lang="ru-RU" sz="1800" dirty="0"/>
              <a:t>взаимодействовать с информационными пространствами;</a:t>
            </a:r>
            <a:br>
              <a:rPr lang="ru-RU" sz="1800" dirty="0"/>
            </a:br>
            <a:r>
              <a:rPr lang="ru-RU" sz="1800" dirty="0" smtClean="0"/>
              <a:t>добывать </a:t>
            </a:r>
            <a:r>
              <a:rPr lang="ru-RU" sz="1800" dirty="0"/>
              <a:t>информацию из различных источников, определять причины возникновения проблем, разрешать конфликты, вести переговоры, взвешивать альтернативные суждения, принимать решения на основе анализа информации. </a:t>
            </a:r>
            <a:br>
              <a:rPr lang="ru-RU" sz="1800" dirty="0"/>
            </a:br>
            <a:endParaRPr lang="ru-RU" sz="1800" dirty="0"/>
          </a:p>
          <a:p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55934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Сравнительно недавно я применяю на уроках географии </a:t>
            </a:r>
            <a:r>
              <a:rPr lang="ru-RU" dirty="0" smtClean="0"/>
              <a:t>некоторые </a:t>
            </a:r>
            <a:r>
              <a:rPr lang="ru-RU" dirty="0"/>
              <a:t>приёмы технологии: кластер (схема), составление перепутанных логических цепочек, слова-ассоциации, </a:t>
            </a:r>
            <a:r>
              <a:rPr lang="ru-RU" dirty="0" smtClean="0"/>
              <a:t>прогнозирование </a:t>
            </a:r>
            <a:r>
              <a:rPr lang="ru-RU" dirty="0"/>
              <a:t>«Верные и неверные утверждения», таблица </a:t>
            </a:r>
            <a:r>
              <a:rPr lang="ru-RU" dirty="0" smtClean="0"/>
              <a:t>«Знаю </a:t>
            </a:r>
            <a:r>
              <a:rPr lang="ru-RU" dirty="0"/>
              <a:t>– хочу узнать – узнал»</a:t>
            </a:r>
            <a:r>
              <a:rPr lang="ru-RU" dirty="0" smtClean="0"/>
              <a:t>», </a:t>
            </a:r>
            <a:r>
              <a:rPr lang="ru-RU" dirty="0"/>
              <a:t>ключевые термины.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665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Составление кластера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ahoma"/>
              </a:rPr>
              <a:t>Преимущества использования кластера:</a:t>
            </a:r>
            <a:endParaRPr lang="ru-RU" dirty="0"/>
          </a:p>
          <a:p>
            <a:pPr algn="just"/>
            <a:r>
              <a:rPr lang="ru-RU" dirty="0">
                <a:latin typeface="Tahoma"/>
              </a:rPr>
              <a:t/>
            </a:r>
            <a:br>
              <a:rPr lang="ru-RU" dirty="0">
                <a:latin typeface="Tahoma"/>
              </a:rPr>
            </a:br>
            <a:r>
              <a:rPr lang="ru-RU" dirty="0" smtClean="0">
                <a:latin typeface="Tahoma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Кластер, созданный руками учащихся, даёт возможность преподавателю отслеживать понимание учащимися темы. </a:t>
            </a:r>
          </a:p>
          <a:p>
            <a:pPr>
              <a:buFont typeface="Arial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самих учащихся это возможность обобщить и структурировать предметный материал и увидеть связи между идеями и понятиями</a:t>
            </a:r>
          </a:p>
          <a:p>
            <a:pPr>
              <a:buFont typeface="Arial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Кластер – это  отражение нелинейности мышления, он тесно связана с тем, как работает наш мозг. (Особенно у современных детей с "клиповым сознанием") </a:t>
            </a:r>
          </a:p>
          <a:p>
            <a:pPr>
              <a:buFont typeface="Arial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кластером - письменная деятельности. Побуждает писать тех учащихся, кто этого не любит. </a:t>
            </a:r>
          </a:p>
          <a:p>
            <a:pPr>
              <a:buFont typeface="Arial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Кластер даёт возможность не только писать, но и рисовать, хотя бы до появления новых идей. </a:t>
            </a:r>
          </a:p>
          <a:p>
            <a:pPr>
              <a:buFont typeface="Arial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групповой работе кластер служит неким каркасом для идей группы, что даёт возможность учащимся приобщиться к ассоциациям и взаимосвязям, которые каждый из них создаёт. Рождается групповой опыт, дающий доступ к дополнительной информации. </a:t>
            </a:r>
          </a:p>
          <a:p>
            <a:pPr>
              <a:buFont typeface="Arial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Кластер создаётся в определённый временной отрезок, так воспитывается чувство времени, с одной стороны, с другой - свободное индивидуальное распределение времени каждого при работе над кластером.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591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Облака и осадки. 6-й класс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93676" y="1600200"/>
            <a:ext cx="7938763" cy="4873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343262" y="3288396"/>
            <a:ext cx="381642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Облака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131840" y="1808820"/>
            <a:ext cx="1944216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слоистые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39552" y="3068960"/>
            <a:ext cx="17784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кучевые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590232" y="3068960"/>
            <a:ext cx="179819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перистые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789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89025" y="228600"/>
            <a:ext cx="7140575" cy="5486400"/>
            <a:chOff x="2241" y="11394"/>
            <a:chExt cx="5220" cy="45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861" y="12474"/>
              <a:ext cx="19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smtClean="0">
                  <a:solidFill>
                    <a:prstClr val="black"/>
                  </a:solidFill>
                  <a:latin typeface="Arial" charset="0"/>
                </a:rPr>
                <a:t>ОБЛАКА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861" y="13194"/>
              <a:ext cx="19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smtClean="0">
                  <a:solidFill>
                    <a:prstClr val="black"/>
                  </a:solidFill>
                  <a:latin typeface="Arial" charset="0"/>
                </a:rPr>
                <a:t>ОСАДКИ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 flipV="1">
              <a:off x="3861" y="12114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 flipV="1">
              <a:off x="4761" y="1193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4761" y="12114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241" y="1157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861" y="11394"/>
              <a:ext cx="18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661" y="1157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241" y="1373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241" y="1427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241" y="1535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241" y="1481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41" y="1535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5841" y="1481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5841" y="1427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841" y="1373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3861" y="1409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761" y="13734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3861" y="1463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861" y="1517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3861" y="1571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4761" y="1391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V="1">
              <a:off x="4761" y="1445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V="1">
              <a:off x="4761" y="1499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4761" y="1553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439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none" dirty="0">
                <a:solidFill>
                  <a:srgbClr val="C00000"/>
                </a:solidFill>
                <a:ea typeface="+mn-ea"/>
                <a:cs typeface="+mn-cs"/>
              </a:rPr>
              <a:t>Методический прием «Верите ли вы, что …»</a:t>
            </a:r>
            <a:r>
              <a:rPr lang="ru-RU" sz="2400" cap="none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2400" cap="none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Инструкция</a:t>
            </a:r>
            <a:r>
              <a:rPr lang="ru-RU" dirty="0" smtClean="0"/>
              <a:t>: вы </a:t>
            </a:r>
            <a:r>
              <a:rPr lang="ru-RU" dirty="0"/>
              <a:t>должны ответить на вопросы и обосновать один из них.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u="sng" dirty="0"/>
              <a:t>Верите ли, вы …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что Антарктида – самый холодный материк?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что в Антарктиде есть львы и леопарды?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что в Антарктиде, как и в пустыне, встречаются оазисы, водоёмы с тёплой водой и растительностью вокруг?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что в Антарктиде нет постоянного населения?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что Антарктида принадлежит России?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что рост птиц в Антарктиде достигает 120 см?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640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cap="none" dirty="0" smtClean="0">
                <a:solidFill>
                  <a:srgbClr val="C00000"/>
                </a:solidFill>
                <a:ea typeface="+mn-ea"/>
                <a:cs typeface="+mn-cs"/>
              </a:rPr>
              <a:t>Приём </a:t>
            </a:r>
            <a:r>
              <a:rPr lang="ru-RU" sz="2400" cap="none" dirty="0">
                <a:solidFill>
                  <a:srgbClr val="C00000"/>
                </a:solidFill>
                <a:ea typeface="+mn-ea"/>
                <a:cs typeface="+mn-cs"/>
              </a:rPr>
              <a:t>прогнозирования «</a:t>
            </a:r>
            <a:r>
              <a:rPr lang="ru-RU" sz="2400" b="1" cap="none" dirty="0">
                <a:solidFill>
                  <a:srgbClr val="C00000"/>
                </a:solidFill>
                <a:ea typeface="+mn-ea"/>
                <a:cs typeface="+mn-cs"/>
              </a:rPr>
              <a:t>Верные и неверные утверждения».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lnSpc>
                <a:spcPct val="150000"/>
              </a:lnSpc>
              <a:spcAft>
                <a:spcPts val="1000"/>
              </a:spcAft>
              <a:buNone/>
              <a:tabLst>
                <a:tab pos="498475" algn="l"/>
              </a:tabLst>
            </a:pPr>
            <a:r>
              <a:rPr lang="ru-RU" sz="3800" dirty="0" smtClean="0"/>
              <a:t>Учитель </a:t>
            </a:r>
            <a:r>
              <a:rPr lang="ru-RU" sz="3800" dirty="0"/>
              <a:t>предлагает несколько утверждений по еще не изученной теме. Дети выбирают «верные» </a:t>
            </a:r>
            <a:r>
              <a:rPr lang="ru-RU" sz="3800" dirty="0" smtClean="0"/>
              <a:t>утверждения</a:t>
            </a:r>
            <a:r>
              <a:rPr lang="ru-RU" sz="3800" dirty="0"/>
              <a:t>.</a:t>
            </a:r>
            <a:endParaRPr lang="ru-RU" sz="3800" dirty="0" smtClean="0"/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98475" algn="l"/>
              </a:tabLst>
            </a:pPr>
            <a:r>
              <a:rPr lang="ru-RU" sz="3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dirty="0">
                <a:latin typeface="Times New Roman"/>
                <a:ea typeface="Times New Roman"/>
                <a:cs typeface="Times New Roman"/>
              </a:rPr>
              <a:t>Первым пытался достичь Южной неведомой земли Джеймс </a:t>
            </a:r>
            <a:r>
              <a:rPr lang="ru-RU" sz="3800" dirty="0" smtClean="0">
                <a:latin typeface="Times New Roman"/>
                <a:ea typeface="Times New Roman"/>
                <a:cs typeface="Times New Roman"/>
              </a:rPr>
              <a:t>Кук.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98475" algn="l"/>
              </a:tabLst>
            </a:pPr>
            <a:r>
              <a:rPr lang="ru-RU" sz="3800" dirty="0" smtClean="0">
                <a:latin typeface="Times New Roman"/>
                <a:ea typeface="Times New Roman"/>
                <a:cs typeface="Times New Roman"/>
              </a:rPr>
              <a:t>Одновременно </a:t>
            </a:r>
            <a:r>
              <a:rPr lang="ru-RU" sz="3800" dirty="0">
                <a:latin typeface="Times New Roman"/>
                <a:ea typeface="Times New Roman"/>
                <a:cs typeface="Times New Roman"/>
              </a:rPr>
              <a:t>с русской экспедицией Беллинсгаузена Антарктиду искали американское китобойное судно и британский флот.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3800" dirty="0">
                <a:latin typeface="Times New Roman"/>
                <a:ea typeface="Times New Roman"/>
                <a:cs typeface="Times New Roman"/>
              </a:rPr>
              <a:t>Первым человеком, ступившим  на холодный материк, был Роберт Скотт.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3800" dirty="0">
                <a:latin typeface="Times New Roman"/>
                <a:ea typeface="Times New Roman"/>
                <a:cs typeface="Times New Roman"/>
              </a:rPr>
              <a:t>14. 12. 1911. Южный полюс открывает  норвежец </a:t>
            </a:r>
            <a:r>
              <a:rPr lang="ru-RU" sz="3800" dirty="0" err="1">
                <a:latin typeface="Times New Roman"/>
                <a:ea typeface="Times New Roman"/>
                <a:cs typeface="Times New Roman"/>
              </a:rPr>
              <a:t>Руаль</a:t>
            </a:r>
            <a:r>
              <a:rPr lang="ru-RU" sz="3800" dirty="0">
                <a:latin typeface="Times New Roman"/>
                <a:ea typeface="Times New Roman"/>
                <a:cs typeface="Times New Roman"/>
              </a:rPr>
              <a:t> Амундсен.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3800" dirty="0">
                <a:latin typeface="Times New Roman"/>
                <a:ea typeface="Times New Roman"/>
                <a:cs typeface="Times New Roman"/>
              </a:rPr>
              <a:t>Антарктида богата наземными животными, воды  Антарктики  бедны разнообразием видов.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3800" dirty="0">
                <a:latin typeface="Times New Roman"/>
                <a:ea typeface="Times New Roman"/>
                <a:cs typeface="Times New Roman"/>
              </a:rPr>
              <a:t>Животные и растения в Антарктиде обитают повсеместно.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3800" dirty="0">
                <a:latin typeface="Times New Roman"/>
                <a:ea typeface="Times New Roman"/>
                <a:cs typeface="Times New Roman"/>
              </a:rPr>
              <a:t>На севере Антарктиды  можно увидеть низкорослые высшие растения с невзрачными цветками.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3800" dirty="0">
                <a:latin typeface="Times New Roman"/>
                <a:ea typeface="Times New Roman"/>
                <a:cs typeface="Times New Roman"/>
              </a:rPr>
              <a:t>Наземные животные Антарктиды – это черви, ракообразны, бескрылые насекомые и птицы, в т. ч. пингвины.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228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ru-RU" sz="3200" i="1" cap="none" dirty="0">
                <a:solidFill>
                  <a:srgbClr val="FF0000"/>
                </a:solidFill>
                <a:ea typeface="+mn-ea"/>
                <a:cs typeface="+mn-cs"/>
              </a:rPr>
              <a:t>Метод проектов</a:t>
            </a:r>
            <a:br>
              <a:rPr lang="ru-RU" sz="3200" i="1" cap="none" dirty="0">
                <a:solidFill>
                  <a:srgbClr val="FF0000"/>
                </a:solidFill>
                <a:ea typeface="+mn-ea"/>
                <a:cs typeface="+mn-cs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Технология проектной деятельности есть единый слаженный алгоритм действия, который включает следующие   этапы  деятельности учащихся: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1этап: анализ проблемной ситуации в форме дискуссии, беседы, в ходе которой формулируется проблемный вопрос.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2-ой этап: посредством мозгового штурма выдвигается гипотеза исследования, планируются действия по решению проблемы.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3–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этап: исследование, применение для исследования методов научного познания, поиск недостающих знаний и применение новых полученных  знаний для решения проблемы.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4-этап: получение конечного продукта и его защита.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5-этап: рефлексия деятельности учащихся.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481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0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18002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  <a:t>Современные технологии</a:t>
            </a:r>
            <a:b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  <a:t>Современные технологии</a:t>
            </a:r>
            <a:b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18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18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18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18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2200" dirty="0" smtClean="0">
                <a:solidFill>
                  <a:srgbClr val="C00000"/>
                </a:solidFill>
              </a:rPr>
              <a:t>Современные образовательные  технологии</a:t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>на уроках географии</a:t>
            </a:r>
            <a:r>
              <a:rPr lang="ru-RU" sz="2200" dirty="0" smtClean="0">
                <a:solidFill>
                  <a:srgbClr val="C00000"/>
                </a:solidFill>
              </a:rPr>
              <a:t/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>
                <a:solidFill>
                  <a:srgbClr val="C00000"/>
                </a:solidFill>
              </a:rPr>
              <a:t/>
            </a:r>
            <a:br>
              <a:rPr lang="ru-RU" sz="2200" dirty="0">
                <a:solidFill>
                  <a:srgbClr val="C00000"/>
                </a:solidFill>
              </a:rPr>
            </a:b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Технология учебно-игровой деятельности</a:t>
            </a:r>
          </a:p>
          <a:p>
            <a:r>
              <a:rPr lang="ru-RU" sz="2000" i="1" dirty="0" smtClean="0"/>
              <a:t>Технология развития критического мышления</a:t>
            </a:r>
          </a:p>
          <a:p>
            <a:r>
              <a:rPr lang="ru-RU" sz="2000" i="1" dirty="0" smtClean="0"/>
              <a:t>Метод проектов</a:t>
            </a:r>
          </a:p>
          <a:p>
            <a:pPr lvl="0">
              <a:buClr>
                <a:srgbClr val="FE8637"/>
              </a:buClr>
            </a:pPr>
            <a:r>
              <a:rPr lang="ru-RU" sz="2000" i="1" dirty="0">
                <a:solidFill>
                  <a:prstClr val="black"/>
                </a:solidFill>
              </a:rPr>
              <a:t>Технология дифференцированного обучения</a:t>
            </a:r>
          </a:p>
          <a:p>
            <a:pPr lvl="0">
              <a:buClr>
                <a:srgbClr val="FE8637"/>
              </a:buClr>
            </a:pPr>
            <a:r>
              <a:rPr lang="ru-RU" sz="2000" i="1" dirty="0">
                <a:solidFill>
                  <a:prstClr val="black"/>
                </a:solidFill>
              </a:rPr>
              <a:t>Информационные технологии</a:t>
            </a:r>
          </a:p>
          <a:p>
            <a:pPr lvl="0">
              <a:buClr>
                <a:srgbClr val="FE8637"/>
              </a:buClr>
            </a:pPr>
            <a:r>
              <a:rPr lang="ru-RU" sz="2000" i="1" dirty="0">
                <a:solidFill>
                  <a:prstClr val="black"/>
                </a:solidFill>
              </a:rPr>
              <a:t>Технология проблемного </a:t>
            </a:r>
            <a:r>
              <a:rPr lang="ru-RU" sz="2000" i="1" dirty="0" smtClean="0">
                <a:solidFill>
                  <a:prstClr val="black"/>
                </a:solidFill>
              </a:rPr>
              <a:t>обучения</a:t>
            </a:r>
            <a:endParaRPr lang="ru-RU" sz="2000" i="1" dirty="0" smtClean="0"/>
          </a:p>
          <a:p>
            <a:r>
              <a:rPr lang="ru-RU" sz="2000" i="1" dirty="0" smtClean="0"/>
              <a:t>Технология </a:t>
            </a:r>
            <a:r>
              <a:rPr lang="ru-RU" sz="2000" i="1" dirty="0" err="1" smtClean="0"/>
              <a:t>блочно</a:t>
            </a:r>
            <a:r>
              <a:rPr lang="ru-RU" sz="2000" i="1" dirty="0" smtClean="0"/>
              <a:t>- модульного обучения</a:t>
            </a:r>
          </a:p>
          <a:p>
            <a:r>
              <a:rPr lang="ru-RU" sz="2000" i="1" dirty="0" smtClean="0"/>
              <a:t>Технология перспективно-опережающего обучения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48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r>
              <a:rPr lang="ru-RU" sz="2400" i="1" cap="none" dirty="0">
                <a:solidFill>
                  <a:srgbClr val="C00000"/>
                </a:solidFill>
              </a:rPr>
              <a:t>Технология учебно-игровой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9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</a:rPr>
              <a:t>Использование игр в обучении географии решает множество задач одновременно: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Игры способствуют становлению творческой личности ученика;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Формируют умение выделять проблемы;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Принимать решения;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Развивают познавательный интерес к предмету;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Оказывают сильное воздействие на учащихся;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Формируют черты характера;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Стимулируют к поиску решений, формированию собственных позиций.</a:t>
            </a: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 процессе игры срабатывает ассоциативная, механическая, зрительная и другие виды памяти по запросам игровой ситуации, а не по требованию учителя. Ведь чтобы победить в игре, надо много </a:t>
            </a:r>
          </a:p>
          <a:p>
            <a:pPr marL="0" indent="0" algn="just">
              <a:buNone/>
            </a:pPr>
            <a:r>
              <a:rPr lang="ru-RU" dirty="0" smtClean="0">
                <a:effectLst/>
                <a:latin typeface="Times New Roman"/>
                <a:ea typeface="Times New Roman"/>
              </a:rPr>
              <a:t>вспомнить, осмыслить за короткий промежуток времени. Игра на уроке является комплексным носителем информации.</a:t>
            </a:r>
          </a:p>
          <a:p>
            <a:pPr algn="just"/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0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228600" algn="just"/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Autofit/>
          </a:bodyPr>
          <a:lstStyle/>
          <a:p>
            <a:pPr lvl="0" algn="just">
              <a:buClr>
                <a:srgbClr val="FE8637"/>
              </a:buClr>
            </a:pPr>
            <a:r>
              <a:rPr lang="ru-RU" sz="1800" dirty="0">
                <a:solidFill>
                  <a:prstClr val="black"/>
                </a:solidFill>
              </a:rPr>
              <a:t>Приведем некоторые </a:t>
            </a:r>
            <a:r>
              <a:rPr lang="ru-RU" sz="1800" i="1" dirty="0">
                <a:solidFill>
                  <a:prstClr val="black"/>
                </a:solidFill>
              </a:rPr>
              <a:t>примеры </a:t>
            </a:r>
            <a:r>
              <a:rPr lang="ru-RU" sz="1800" dirty="0">
                <a:solidFill>
                  <a:prstClr val="black"/>
                </a:solidFill>
              </a:rPr>
              <a:t> чаще всего используемых географических игр: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800" dirty="0">
                <a:solidFill>
                  <a:prstClr val="black"/>
                </a:solidFill>
              </a:rPr>
              <a:t>«Занимательная география» - кроссворды, чайнворды, загадки, шарады… – это игры, которые, несмотря на свою простоту и массовое использование, кажутся наивными некоторым взрослым, но очень нравятся своей доступностью и легкостью всем детям, их не боятся ученики любого уровня и темпа работы и с удовольствием выполняют задания. 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800" dirty="0">
                <a:solidFill>
                  <a:prstClr val="black"/>
                </a:solidFill>
              </a:rPr>
              <a:t> «Географический бой» - хорошо применяется при проверке домашнего задания, когда ученик, правильно ответивший на вопрос учителя, сам начинает задавать вопрос другому ученику, то следующему и т.д. Побеждает тот, кто набрал больше карточек-баллов за правильные ответы.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800" dirty="0">
                <a:solidFill>
                  <a:prstClr val="black"/>
                </a:solidFill>
              </a:rPr>
              <a:t> «Географическая эстафета» - игра применяется при проверке домашнего задания, когда учитель задает вопросы, а ребята, отвечая, передают глобус или указку следующему для ответа ученику в своем ряду. 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800" dirty="0">
                <a:solidFill>
                  <a:prstClr val="black"/>
                </a:solidFill>
              </a:rPr>
              <a:t>«Кто быстрее». Игра может проводиться при работе с картой, когда учащиеся показывают указанные на карточке объекты,  а «хронометрист»- другой учащийся по секундомеру определяет время окончательного показа объектов в группе учащихся [5].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362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85000" lnSpcReduction="20000"/>
          </a:bodyPr>
          <a:lstStyle/>
          <a:p>
            <a:pPr lvl="0" algn="just">
              <a:buClr>
                <a:srgbClr val="FE8637"/>
              </a:buClr>
              <a:buFont typeface="+mj-lt"/>
              <a:buAutoNum type="arabicPeriod"/>
            </a:pPr>
            <a:endParaRPr lang="ru-RU" sz="10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800" dirty="0">
                <a:solidFill>
                  <a:prstClr val="black"/>
                </a:solidFill>
              </a:rPr>
              <a:t> «</a:t>
            </a:r>
            <a:r>
              <a:rPr lang="ru-RU" sz="1900" dirty="0">
                <a:solidFill>
                  <a:prstClr val="black"/>
                </a:solidFill>
              </a:rPr>
              <a:t>Третий лишний» -  игра предусматривает тренировку умения учащихся выделять лишнее в группе слов слово и объяснять причины такого выделения.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</a:rPr>
              <a:t>«Найди географическую ошибку» - учитель составляет подборку географических объектов, у которых неправильно указывает их географическое значение, которое должны определить дети, написав затем правильную версию объекта</a:t>
            </a:r>
            <a:r>
              <a:rPr lang="ru-RU" sz="1900" dirty="0" smtClean="0">
                <a:solidFill>
                  <a:prstClr val="black"/>
                </a:solidFill>
              </a:rPr>
              <a:t>.</a:t>
            </a:r>
            <a:endParaRPr lang="ru-RU" sz="1900" dirty="0">
              <a:solidFill>
                <a:prstClr val="black"/>
              </a:solidFill>
            </a:endParaRP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900" dirty="0" smtClean="0">
                <a:solidFill>
                  <a:prstClr val="black"/>
                </a:solidFill>
              </a:rPr>
              <a:t>«</a:t>
            </a:r>
            <a:r>
              <a:rPr lang="ru-RU" sz="1900" dirty="0">
                <a:solidFill>
                  <a:prstClr val="black"/>
                </a:solidFill>
              </a:rPr>
              <a:t>Географическая почта» - игра на распределение объектов, написанных на карточках            (или на листе интерактивной доски, передвигаемых световым пером) по материкам, странам и т.д.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</a:rPr>
              <a:t>«Логическая цепочка» - игра на определение логики в продолжение предложенного ряда. Пример: Лондон – Темза, Санкт- Петербург – Нева, Рим – Тибр, Берлин -…?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</a:rPr>
              <a:t>«Что не принадлежит России (Европе, Океану и т.д.)» - игра тренирует память и зрительное восприятие карты, позволяет выделить объекты, не находящиеся в данном географическом регионе, может легко проводиться в соревновании между группами.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</a:rPr>
              <a:t>«Продолжи фразу» - игра, которая хорошо подходит для работы с терминами и определениями, когда учащиеся видя их расшифровку продолжают фразы  указанием термина.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</a:rPr>
              <a:t>«Угадай контур» - игра, тренирующая умение работать с контурными картами и запоминать формы объектов. Хорошо подходит для интерактивной доски.</a:t>
            </a:r>
          </a:p>
          <a:p>
            <a:pPr lvl="0" algn="just">
              <a:buClr>
                <a:srgbClr val="FE8637"/>
              </a:buClr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</a:rPr>
              <a:t>«Собери карту» - игра, позволяющая проводить соревнования между группами в классе и одновременно тренировать умение работы с географической номенклатурой.</a:t>
            </a:r>
          </a:p>
          <a:p>
            <a:pPr lvl="0">
              <a:buClr>
                <a:srgbClr val="FE8637"/>
              </a:buClr>
            </a:pPr>
            <a:endParaRPr lang="ru-RU" sz="1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1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Назовите столицы </a:t>
            </a:r>
            <a:r>
              <a:rPr lang="ru-RU" dirty="0">
                <a:solidFill>
                  <a:srgbClr val="C00000"/>
                </a:solidFill>
              </a:rPr>
              <a:t>9</a:t>
            </a:r>
            <a:r>
              <a:rPr lang="ru-RU" dirty="0" smtClean="0">
                <a:solidFill>
                  <a:srgbClr val="C00000"/>
                </a:solidFill>
              </a:rPr>
              <a:t> класс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Карелия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Башкортостан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Эстония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Казахстан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Ямало-Ненецкий АО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Республика Чечня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Республика Коми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Ненецкий АО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Дагестан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Грузия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Молдавия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 err="1">
                <a:solidFill>
                  <a:srgbClr val="000000"/>
                </a:solidFill>
              </a:rPr>
              <a:t>Свердловскяа</a:t>
            </a:r>
            <a:r>
              <a:rPr lang="ru-RU" sz="2200" kern="0" dirty="0">
                <a:solidFill>
                  <a:srgbClr val="000000"/>
                </a:solidFill>
              </a:rPr>
              <a:t> область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Республика Коми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200" kern="0" dirty="0">
                <a:solidFill>
                  <a:srgbClr val="000000"/>
                </a:solidFill>
              </a:rPr>
              <a:t>Литва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9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kern="0" dirty="0">
                <a:solidFill>
                  <a:srgbClr val="C00000"/>
                </a:solidFill>
                <a:latin typeface="Arial"/>
              </a:rPr>
              <a:t>Составьте пары</a:t>
            </a:r>
            <a:r>
              <a:rPr lang="ru-RU" sz="3200" kern="0" dirty="0">
                <a:solidFill>
                  <a:srgbClr val="C00000"/>
                </a:solidFill>
                <a:latin typeface="Arial"/>
              </a:rPr>
              <a:t>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7472" indent="-347472" algn="ctr" fontAlgn="base">
              <a:spcBef>
                <a:spcPts val="0"/>
              </a:spcBef>
            </a:pPr>
            <a:r>
              <a:rPr lang="ru-RU" b="1" dirty="0">
                <a:solidFill>
                  <a:srgbClr val="333399"/>
                </a:solidFill>
                <a:latin typeface="Times New Roman"/>
                <a:cs typeface="Times New Roman"/>
              </a:rPr>
              <a:t>Название прибора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Термометр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Барометр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Гигрометр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 err="1">
                <a:solidFill>
                  <a:srgbClr val="000000"/>
                </a:solidFill>
                <a:latin typeface="Times New Roman"/>
                <a:cs typeface="Times New Roman"/>
              </a:rPr>
              <a:t>Осадкомер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Флюгер</a:t>
            </a:r>
            <a:endParaRPr lang="ru-RU" sz="2000" dirty="0">
              <a:latin typeface="Arial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47472" indent="-347472" algn="ctr" fontAlgn="base">
              <a:spcBef>
                <a:spcPts val="0"/>
              </a:spcBef>
            </a:pPr>
            <a:r>
              <a:rPr lang="ru-RU" b="1" dirty="0">
                <a:solidFill>
                  <a:srgbClr val="333399"/>
                </a:solidFill>
                <a:latin typeface="Times New Roman"/>
                <a:cs typeface="Times New Roman"/>
              </a:rPr>
              <a:t>Что измеряет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Количество осадков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Температура воздуха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Направление ветра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Атмосферное давление</a:t>
            </a:r>
            <a:endParaRPr lang="ru-RU" sz="2000" dirty="0">
              <a:latin typeface="Arial"/>
            </a:endParaRPr>
          </a:p>
          <a:p>
            <a:pPr marL="347472" indent="-347472" fontAlgn="base">
              <a:spcBef>
                <a:spcPts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cs typeface="Times New Roman"/>
              </a:rPr>
              <a:t>Влажность воздуха</a:t>
            </a:r>
            <a:endParaRPr lang="ru-RU" sz="2000" dirty="0"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8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Игра « Географический лабиринт»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Данный приём представляет собой вид теста, рассчитанный на последовательное и внимательное прохождение набора истинных и ложных утверждений. От каждого утверждения отходят стрелки с надписью “ДА” и “НЕТ”. Если утверждение истинно, то следует идти по стрелки “ДА”, а если ложно - по стрелке “НЕТ”.</a:t>
            </a:r>
          </a:p>
          <a:p>
            <a:r>
              <a:rPr lang="ru-RU" dirty="0"/>
              <a:t>Приведу в качестве примера задание по теме “Южная Сибирь”.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46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314</TotalTime>
  <Words>882</Words>
  <Application>Microsoft Office PowerPoint</Application>
  <PresentationFormat>Экран (4:3)</PresentationFormat>
  <Paragraphs>196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Презентация PowerPoint</vt:lpstr>
      <vt:lpstr>Презентация PowerPoint</vt:lpstr>
      <vt:lpstr>Современные технологии Современные технологии        Современные образовательные  технологии на уроках географии  </vt:lpstr>
      <vt:lpstr>Технология учебно-игровой деятельности</vt:lpstr>
      <vt:lpstr>Презентация PowerPoint</vt:lpstr>
      <vt:lpstr>Презентация PowerPoint</vt:lpstr>
      <vt:lpstr>Назовите столицы 9 класс</vt:lpstr>
      <vt:lpstr>Составьте пары </vt:lpstr>
      <vt:lpstr>Игра « Географический лабиринт»</vt:lpstr>
      <vt:lpstr>Дополните предложение…</vt:lpstr>
      <vt:lpstr>Игра «Найди соответствие»</vt:lpstr>
      <vt:lpstr>Определите климатический пояс по описанию:</vt:lpstr>
      <vt:lpstr>Игра «Что такое? Кто такой?</vt:lpstr>
      <vt:lpstr>Тема » Гидросфера» «Найди лишнее слово».</vt:lpstr>
      <vt:lpstr>Узнайте реку по её контуру</vt:lpstr>
      <vt:lpstr>Ролевые игры</vt:lpstr>
      <vt:lpstr>Презентация PowerPoint</vt:lpstr>
      <vt:lpstr>Презентация PowerPoint</vt:lpstr>
      <vt:lpstr>Установи соответствие</vt:lpstr>
      <vt:lpstr>Технология развития критического мышления </vt:lpstr>
      <vt:lpstr>Презентация PowerPoint</vt:lpstr>
      <vt:lpstr>Составление кластера</vt:lpstr>
      <vt:lpstr>Облака и осадки. 6-й класс  </vt:lpstr>
      <vt:lpstr>Презентация PowerPoint</vt:lpstr>
      <vt:lpstr>Методический прием «Верите ли вы, что …» </vt:lpstr>
      <vt:lpstr>Приём прогнозирования «Верные и неверные утверждения».</vt:lpstr>
      <vt:lpstr>Метод проектов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 без применения наглядностии занимательности и география сприменением их – это две совершенноразличные вещи: насколько первая дляшкольного возраста скучна и трудна,настолько же вторая интересна иувлекательна. Н.Н. Баранский</dc:title>
  <dc:creator>gru</dc:creator>
  <cp:lastModifiedBy>gru</cp:lastModifiedBy>
  <cp:revision>22</cp:revision>
  <dcterms:created xsi:type="dcterms:W3CDTF">2014-03-23T15:56:09Z</dcterms:created>
  <dcterms:modified xsi:type="dcterms:W3CDTF">2014-04-03T19:13:18Z</dcterms:modified>
</cp:coreProperties>
</file>