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00" r:id="rId3"/>
    <p:sldMasterId id="2147483714" r:id="rId4"/>
    <p:sldMasterId id="2147483728" r:id="rId5"/>
    <p:sldMasterId id="2147483742" r:id="rId6"/>
  </p:sldMasterIdLst>
  <p:sldIdLst>
    <p:sldId id="256" r:id="rId7"/>
    <p:sldId id="268" r:id="rId8"/>
    <p:sldId id="257" r:id="rId9"/>
    <p:sldId id="259" r:id="rId10"/>
    <p:sldId id="263" r:id="rId11"/>
    <p:sldId id="269" r:id="rId12"/>
    <p:sldId id="270" r:id="rId13"/>
    <p:sldId id="271" r:id="rId14"/>
    <p:sldId id="266" r:id="rId15"/>
    <p:sldId id="26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791EF-6E47-4E0E-9964-7ED785E11D1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9FD62-BD54-4B13-8E03-34B17634F22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5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A404-1E7A-45C5-AAEC-15F6AF332A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3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C59DC-4B07-4519-A29A-7476AB177B3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7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185DA-5823-4D3A-9640-133072BDA9A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791EF-6E47-4E0E-9964-7ED785E11D1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88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C3244-0E6E-44C8-A482-5960C0F7CC1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6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1F54-B700-4C4F-962B-BD5BCA4506A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8442-AFE3-428C-B9AD-B3E33B76306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73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B72F5-3644-4A6B-BAEE-211C7F92659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73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17E5-FC8C-4FB2-BEB2-F676DBB938B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4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C3244-0E6E-44C8-A482-5960C0F7CC1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9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00803-055A-46EC-BF4C-90343B22AFE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55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0F354-3BA5-44B4-8CB3-8C33482C995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05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9603-2C30-4C7F-8C2D-BE6C4B31B97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9FD62-BD54-4B13-8E03-34B17634F22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24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A404-1E7A-45C5-AAEC-15F6AF332A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6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C59DC-4B07-4519-A29A-7476AB177B3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185DA-5823-4D3A-9640-133072BDA9A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16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791EF-6E47-4E0E-9964-7ED785E11D1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07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C3244-0E6E-44C8-A482-5960C0F7CC1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75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1F54-B700-4C4F-962B-BD5BCA4506A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21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1F54-B700-4C4F-962B-BD5BCA4506A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0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8442-AFE3-428C-B9AD-B3E33B76306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89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B72F5-3644-4A6B-BAEE-211C7F92659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69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17E5-FC8C-4FB2-BEB2-F676DBB938B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71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00803-055A-46EC-BF4C-90343B22AFE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37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0F354-3BA5-44B4-8CB3-8C33482C995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35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9603-2C30-4C7F-8C2D-BE6C4B31B97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53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9FD62-BD54-4B13-8E03-34B17634F22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05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A404-1E7A-45C5-AAEC-15F6AF332A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12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C59DC-4B07-4519-A29A-7476AB177B3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18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185DA-5823-4D3A-9640-133072BDA9A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0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8442-AFE3-428C-B9AD-B3E33B76306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49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791EF-6E47-4E0E-9964-7ED785E11D1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50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C3244-0E6E-44C8-A482-5960C0F7CC1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20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1F54-B700-4C4F-962B-BD5BCA4506A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9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8442-AFE3-428C-B9AD-B3E33B76306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04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B72F5-3644-4A6B-BAEE-211C7F92659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709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17E5-FC8C-4FB2-BEB2-F676DBB938B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33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00803-055A-46EC-BF4C-90343B22AFE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24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0F354-3BA5-44B4-8CB3-8C33482C995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776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9603-2C30-4C7F-8C2D-BE6C4B31B97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53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9FD62-BD54-4B13-8E03-34B17634F22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2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B72F5-3644-4A6B-BAEE-211C7F92659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176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A404-1E7A-45C5-AAEC-15F6AF332A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41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C59DC-4B07-4519-A29A-7476AB177B3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05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185DA-5823-4D3A-9640-133072BDA9A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46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791EF-6E47-4E0E-9964-7ED785E11D1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400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C3244-0E6E-44C8-A482-5960C0F7CC1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45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1F54-B700-4C4F-962B-BD5BCA4506A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96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8442-AFE3-428C-B9AD-B3E33B76306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55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B72F5-3644-4A6B-BAEE-211C7F92659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554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17E5-FC8C-4FB2-BEB2-F676DBB938B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51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00803-055A-46EC-BF4C-90343B22AFE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17E5-FC8C-4FB2-BEB2-F676DBB938B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457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0F354-3BA5-44B4-8CB3-8C33482C995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304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9603-2C30-4C7F-8C2D-BE6C4B31B97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733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9FD62-BD54-4B13-8E03-34B17634F22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268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A404-1E7A-45C5-AAEC-15F6AF332A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091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C59DC-4B07-4519-A29A-7476AB177B3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809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185DA-5823-4D3A-9640-133072BDA9A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31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791EF-6E47-4E0E-9964-7ED785E11D1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65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C3244-0E6E-44C8-A482-5960C0F7CC1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142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1F54-B700-4C4F-962B-BD5BCA4506A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23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8442-AFE3-428C-B9AD-B3E33B76306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1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00803-055A-46EC-BF4C-90343B22AFE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656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B72F5-3644-4A6B-BAEE-211C7F92659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102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17E5-FC8C-4FB2-BEB2-F676DBB938B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019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00803-055A-46EC-BF4C-90343B22AFE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964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0F354-3BA5-44B4-8CB3-8C33482C995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78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9603-2C30-4C7F-8C2D-BE6C4B31B97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520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9FD62-BD54-4B13-8E03-34B17634F22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477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A404-1E7A-45C5-AAEC-15F6AF332A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444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C59DC-4B07-4519-A29A-7476AB177B3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480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185DA-5823-4D3A-9640-133072BDA9A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6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0F354-3BA5-44B4-8CB3-8C33482C995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2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9603-2C30-4C7F-8C2D-BE6C4B31B97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8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DD909-3A44-43C4-99ED-13CAB48B90B7}" type="slidenum">
              <a:rPr lang="ru-RU">
                <a:solidFill>
                  <a:srgbClr val="F0A22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5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DD909-3A44-43C4-99ED-13CAB48B90B7}" type="slidenum">
              <a:rPr lang="ru-RU">
                <a:solidFill>
                  <a:srgbClr val="F0A22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5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DD909-3A44-43C4-99ED-13CAB48B90B7}" type="slidenum">
              <a:rPr lang="ru-RU">
                <a:solidFill>
                  <a:srgbClr val="F0A22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DD909-3A44-43C4-99ED-13CAB48B90B7}" type="slidenum">
              <a:rPr lang="ru-RU">
                <a:solidFill>
                  <a:srgbClr val="F0A22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5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DD909-3A44-43C4-99ED-13CAB48B90B7}" type="slidenum">
              <a:rPr lang="ru-RU">
                <a:solidFill>
                  <a:srgbClr val="F0A22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6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DD909-3A44-43C4-99ED-13CAB48B90B7}" type="slidenum">
              <a:rPr lang="ru-RU">
                <a:solidFill>
                  <a:srgbClr val="F0A22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6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272" y="2780928"/>
            <a:ext cx="8458200" cy="216024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Продуктивные технологии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58200" cy="2091680"/>
          </a:xfrm>
        </p:spPr>
        <p:txBody>
          <a:bodyPr/>
          <a:lstStyle/>
          <a:p>
            <a:pPr algn="r"/>
            <a:r>
              <a:rPr lang="ru-RU" sz="3200" b="1" i="1" dirty="0">
                <a:solidFill>
                  <a:schemeClr val="tx1"/>
                </a:solidFill>
              </a:rPr>
              <a:t>“Важнейшая задача цивилизации </a:t>
            </a:r>
            <a:endParaRPr lang="ru-RU" sz="32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3200" b="1" i="1" dirty="0" smtClean="0">
                <a:solidFill>
                  <a:schemeClr val="tx1"/>
                </a:solidFill>
              </a:rPr>
              <a:t>–</a:t>
            </a:r>
            <a:r>
              <a:rPr lang="ru-RU" sz="3200" b="1" dirty="0">
                <a:solidFill>
                  <a:schemeClr val="tx1"/>
                </a:solidFill>
              </a:rPr>
              <a:t> </a:t>
            </a:r>
            <a:r>
              <a:rPr lang="ru-RU" sz="3200" b="1" i="1" dirty="0">
                <a:solidFill>
                  <a:schemeClr val="tx1"/>
                </a:solidFill>
              </a:rPr>
              <a:t> научить человека мыслить”.</a:t>
            </a:r>
            <a:endParaRPr lang="ru-RU" sz="3200" b="1" dirty="0">
              <a:solidFill>
                <a:schemeClr val="tx1"/>
              </a:solidFill>
            </a:endParaRPr>
          </a:p>
          <a:p>
            <a:pPr algn="r"/>
            <a:r>
              <a:rPr lang="ru-RU" sz="3200" b="1" dirty="0">
                <a:solidFill>
                  <a:schemeClr val="tx1"/>
                </a:solidFill>
              </a:rPr>
              <a:t>Эдисон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5657671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Шпилевая С.Н.,</a:t>
            </a:r>
            <a:br>
              <a:rPr lang="ru-RU" dirty="0" smtClean="0"/>
            </a:br>
            <a:r>
              <a:rPr lang="ru-RU" dirty="0" smtClean="0"/>
              <a:t> преподаватель естествознания</a:t>
            </a:r>
            <a:br>
              <a:rPr lang="ru-RU" dirty="0" smtClean="0"/>
            </a:br>
            <a:r>
              <a:rPr lang="ru-RU" dirty="0" smtClean="0"/>
              <a:t> КГБОУ СПО ХПК                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62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Рефлексия: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495459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cap="all" dirty="0" smtClean="0"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Обсуждение результатов </a:t>
            </a:r>
            <a:r>
              <a:rPr lang="ru-RU" sz="1800" cap="all" dirty="0" smtClean="0"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(по данным таблицы)</a:t>
            </a:r>
          </a:p>
          <a:p>
            <a:pPr eaLnBrk="1" hangingPunct="1">
              <a:defRPr/>
            </a:pPr>
            <a:r>
              <a:rPr lang="ru-RU" cap="all" dirty="0" err="1" smtClean="0"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Синквейн</a:t>
            </a:r>
            <a:r>
              <a:rPr lang="ru-RU" cap="all" dirty="0" smtClean="0"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63" y="2214563"/>
            <a:ext cx="21431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туберкулез</a:t>
            </a:r>
            <a:endParaRPr lang="ru-RU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38" y="2928938"/>
            <a:ext cx="250031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заразный</a:t>
            </a:r>
            <a:endParaRPr lang="ru-RU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6563" y="4786313"/>
            <a:ext cx="200025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13" y="3775653"/>
            <a:ext cx="21431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распространяется</a:t>
            </a:r>
            <a:endParaRPr lang="ru-RU" sz="2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813" y="2928938"/>
            <a:ext cx="250031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бактериальный</a:t>
            </a:r>
            <a:endParaRPr lang="ru-RU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14" y="3857625"/>
            <a:ext cx="2391666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диагностируется</a:t>
            </a:r>
            <a:endParaRPr lang="ru-RU" sz="2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" y="3857625"/>
            <a:ext cx="21431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786313"/>
            <a:ext cx="19288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500" y="4786313"/>
            <a:ext cx="150018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75" y="4786313"/>
            <a:ext cx="18573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88" y="5715000"/>
            <a:ext cx="3357562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686800" cy="447199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9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Спасибо</a:t>
            </a:r>
            <a:br>
              <a:rPr lang="ru-RU" sz="9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за </a:t>
            </a:r>
            <a:br>
              <a:rPr lang="ru-RU" sz="9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внимание!</a:t>
            </a:r>
            <a:endParaRPr lang="ru-RU" sz="96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1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357166"/>
            <a:ext cx="8749636" cy="628654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«приёмы технологии  </a:t>
            </a:r>
            <a:r>
              <a:rPr lang="ru-RU" sz="53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критического мышления учащихся на </a:t>
            </a:r>
            <a:r>
              <a:rPr lang="ru-RU" sz="53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занятиях естествознания»</a:t>
            </a:r>
            <a:r>
              <a:rPr lang="ru-RU" sz="5300" b="1" dirty="0" smtClean="0">
                <a:solidFill>
                  <a:srgbClr val="333399"/>
                </a:solidFill>
              </a:rPr>
              <a:t/>
            </a:r>
            <a:br>
              <a:rPr lang="ru-RU" sz="5300" b="1" dirty="0" smtClean="0">
                <a:solidFill>
                  <a:srgbClr val="333399"/>
                </a:solidFill>
              </a:rPr>
            </a:br>
            <a:r>
              <a:rPr lang="ru-RU" sz="4000" b="1" dirty="0" smtClean="0">
                <a:solidFill>
                  <a:srgbClr val="333399"/>
                </a:solidFill>
              </a:rPr>
              <a:t>                                         </a:t>
            </a:r>
            <a:br>
              <a:rPr lang="ru-RU" sz="4000" b="1" dirty="0" smtClean="0">
                <a:solidFill>
                  <a:srgbClr val="333399"/>
                </a:solidFill>
              </a:rPr>
            </a:br>
            <a:r>
              <a:rPr lang="ru-RU" sz="4000" b="1" dirty="0">
                <a:solidFill>
                  <a:srgbClr val="333399"/>
                </a:solidFill>
              </a:rPr>
              <a:t/>
            </a:r>
            <a:br>
              <a:rPr lang="ru-RU" sz="4000" b="1" dirty="0">
                <a:solidFill>
                  <a:srgbClr val="333399"/>
                </a:solidFill>
              </a:rPr>
            </a:br>
            <a:endParaRPr lang="ru-RU" sz="40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Определение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КМ – под этим понятием подразумевается самостоятельное мышление, где отправной точкой является информация. </a:t>
            </a:r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Оно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начинается от постановки вопросов, строится на основе убедительной аргументации.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50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853999"/>
              </p:ext>
            </p:extLst>
          </p:nvPr>
        </p:nvGraphicFramePr>
        <p:xfrm>
          <a:off x="1115616" y="1916832"/>
          <a:ext cx="6552728" cy="457407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814522"/>
                <a:gridCol w="4738206"/>
              </a:tblGrid>
              <a:tr h="2226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Стадия</a:t>
                      </a:r>
                      <a:endParaRPr lang="ru-RU" sz="1400" b="1" dirty="0">
                        <a:effectLst/>
                      </a:endParaRPr>
                    </a:p>
                  </a:txBody>
                  <a:tcPr marL="28689" marR="28689" marT="28689" marB="28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Функции</a:t>
                      </a:r>
                      <a:endParaRPr lang="ru-RU" sz="1400" b="1" dirty="0">
                        <a:effectLst/>
                      </a:endParaRPr>
                    </a:p>
                  </a:txBody>
                  <a:tcPr marL="28689" marR="28689" marT="28689" marB="28689"/>
                </a:tc>
              </a:tr>
              <a:tr h="1379363">
                <a:tc>
                  <a:txBody>
                    <a:bodyPr/>
                    <a:lstStyle/>
                    <a:p>
                      <a:r>
                        <a:rPr lang="ru-RU" sz="1400" dirty="0"/>
                        <a:t>Вызов</a:t>
                      </a:r>
                    </a:p>
                  </a:txBody>
                  <a:tcPr marL="28689" marR="28689" marT="28689" marB="28689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400" dirty="0">
                          <a:effectLst/>
                        </a:rPr>
                        <a:t>Мотивационная (побуждение к работе с новой информацией, стимулирование интереса к новой теме).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400" dirty="0">
                          <a:effectLst/>
                        </a:rPr>
                        <a:t>Информационная (вызов на «поверхность» имеющихся знаний по теме.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400" dirty="0">
                          <a:effectLst/>
                        </a:rPr>
                        <a:t>Коммуникационная (бесконфликтный обмен мнениями).</a:t>
                      </a:r>
                    </a:p>
                  </a:txBody>
                  <a:tcPr marL="28689" marR="28689" marT="28689" marB="28689"/>
                </a:tc>
              </a:tr>
              <a:tr h="1048866">
                <a:tc>
                  <a:txBody>
                    <a:bodyPr/>
                    <a:lstStyle/>
                    <a:p>
                      <a:r>
                        <a:rPr lang="ru-RU" sz="1400" dirty="0"/>
                        <a:t>Осмысление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содержания</a:t>
                      </a:r>
                    </a:p>
                  </a:txBody>
                  <a:tcPr marL="28689" marR="28689" marT="28689" marB="28689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400" dirty="0">
                          <a:effectLst/>
                        </a:rPr>
                        <a:t>Информационная (получение новой информации по теме).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400" dirty="0" err="1">
                          <a:effectLst/>
                        </a:rPr>
                        <a:t>Систематизационная</a:t>
                      </a:r>
                      <a:r>
                        <a:rPr lang="ru-RU" sz="1400" dirty="0">
                          <a:effectLst/>
                        </a:rPr>
                        <a:t> (классификация полученной информации).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400" dirty="0">
                          <a:effectLst/>
                        </a:rPr>
                        <a:t>Мотивационная (сохранения интереса к изучаемой теме).</a:t>
                      </a:r>
                    </a:p>
                  </a:txBody>
                  <a:tcPr marL="28689" marR="28689" marT="28689" marB="28689"/>
                </a:tc>
              </a:tr>
              <a:tr h="1875107">
                <a:tc>
                  <a:txBody>
                    <a:bodyPr/>
                    <a:lstStyle/>
                    <a:p>
                      <a:r>
                        <a:rPr lang="ru-RU" sz="1400"/>
                        <a:t>Рефлексия</a:t>
                      </a:r>
                    </a:p>
                  </a:txBody>
                  <a:tcPr marL="28689" marR="28689" marT="28689" marB="28689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400" dirty="0">
                          <a:effectLst/>
                        </a:rPr>
                        <a:t>Коммуникационная (обмен мнениями о новой информации).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400" dirty="0">
                          <a:effectLst/>
                        </a:rPr>
                        <a:t>Информационная (приобретение нового знания).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400" dirty="0">
                          <a:effectLst/>
                        </a:rPr>
                        <a:t>Мотивационная (побуждение к дальнейшему расширению информационного поля).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400" dirty="0">
                          <a:effectLst/>
                        </a:rPr>
                        <a:t>Оценочная (соотнесение новой информации и имеющихся знаний, выработка собственной позиции, оценка процесса).</a:t>
                      </a:r>
                    </a:p>
                  </a:txBody>
                  <a:tcPr marL="28689" marR="28689" marT="28689" marB="28689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6" y="188640"/>
            <a:ext cx="8352928" cy="15625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9331" tIns="0" rIns="0" bIns="53958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Восприятие информации происходит в три этапа, что соответствует таким стадиям урока: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подготовительный  –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 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стадия вызова;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восприятие нового – смысловая стадия (или стадия реализации смысла);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присвоение информации – стадия рефлексии.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7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812088" cy="5459437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дает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обучающемуся:</a:t>
            </a:r>
            <a:endParaRPr lang="ru-RU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восприятия информации;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интереса как к изучаемому материалу, так и к самому процессу обучения;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-умение критически мыслить;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ответственно относиться к собственному образованию;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работать в сотрудничестве с другими;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качества образования учеников;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желание и умение стать человеком, который учится в течение всей жизни.</a:t>
            </a:r>
          </a:p>
          <a:p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дает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преподавателю:</a:t>
            </a:r>
            <a:endParaRPr lang="ru-RU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создать в классе атмосферу открытости и ответственного сотрудничества;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использовать модель обучения и систему эффективных методик, которые способствуют развитию критического мышления и самостоятельности в процессе обучения;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стать практиками, которые умеют грамотно анализировать свою деятельность;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стать источником ценной профессиональной информации для других учителей.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1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333399"/>
                </a:solidFill>
              </a:rPr>
              <a:t>Приём   «ЗХУ</a:t>
            </a:r>
            <a:r>
              <a:rPr lang="ru-RU" sz="4000" b="1" dirty="0">
                <a:solidFill>
                  <a:srgbClr val="333399"/>
                </a:solidFill>
              </a:rPr>
              <a:t>»</a:t>
            </a:r>
          </a:p>
        </p:txBody>
      </p:sp>
      <p:graphicFrame>
        <p:nvGraphicFramePr>
          <p:cNvPr id="277561" name="Group 5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36583121"/>
              </p:ext>
            </p:extLst>
          </p:nvPr>
        </p:nvGraphicFramePr>
        <p:xfrm>
          <a:off x="457200" y="1600200"/>
          <a:ext cx="8229600" cy="49942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684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Знаем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Хотим узнать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Узнали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585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9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86766" cy="101122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/>
                </a:solidFill>
              </a:rPr>
              <a:t/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 «Туберкулез – инфекционное заболевание»</a:t>
            </a:r>
            <a:r>
              <a:rPr lang="ru-RU" sz="2400" b="1" dirty="0">
                <a:solidFill>
                  <a:srgbClr val="0033CC"/>
                </a:solidFill>
              </a:rPr>
              <a:t/>
            </a:r>
            <a:br>
              <a:rPr lang="ru-RU" sz="2400" b="1" dirty="0">
                <a:solidFill>
                  <a:srgbClr val="0033CC"/>
                </a:solidFill>
              </a:rPr>
            </a:br>
            <a:endParaRPr lang="ru-RU" sz="2400" b="1" dirty="0">
              <a:solidFill>
                <a:srgbClr val="0033CC"/>
              </a:solidFill>
            </a:endParaRPr>
          </a:p>
        </p:txBody>
      </p:sp>
      <p:graphicFrame>
        <p:nvGraphicFramePr>
          <p:cNvPr id="5139" name="Group 1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84560750"/>
              </p:ext>
            </p:extLst>
          </p:nvPr>
        </p:nvGraphicFramePr>
        <p:xfrm>
          <a:off x="107504" y="1196753"/>
          <a:ext cx="8928992" cy="5730240"/>
        </p:xfrm>
        <a:graphic>
          <a:graphicData uri="http://schemas.openxmlformats.org/drawingml/2006/table">
            <a:tbl>
              <a:tblPr/>
              <a:tblGrid>
                <a:gridCol w="2250396"/>
                <a:gridCol w="3510244"/>
                <a:gridCol w="3168352"/>
              </a:tblGrid>
              <a:tr h="4394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Знаю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Хочу узнать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Узнал новое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3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Признаки заболевания.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передачи.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заболевания.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туберкулез?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является возбудителем заболевания?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Факторы, способствующие заболеванию туберкулезом.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существуют меры профилактики туберкулеза?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будут осложнения после болезни?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Понятие: инфекционное заболевание всех органов человека.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Возбудитель-микобактерия, палочка Коха.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Факторы: питание, общение с больным, алкоголизм,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наркомания.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Профилактика: ЗОЖ, личная гигиена, вакцинация, диагностика и лечение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3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983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</a:rPr>
              <a:t>Прием      «Представление информации в </a:t>
            </a:r>
            <a:r>
              <a:rPr lang="ru-RU" b="1" dirty="0" smtClean="0">
                <a:solidFill>
                  <a:srgbClr val="0033CC"/>
                </a:solidFill>
              </a:rPr>
              <a:t>коллаже».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01619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Педагогическая технология «Коллаж»</a:t>
            </a:r>
            <a:r>
              <a:rPr lang="ru-RU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 предполагает изучение темы или проблемы путем создания обучающимися плакатов из найденных иллюстраций, цитат и других имеющихся средств. 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Цель технологии «Коллаж» - развитие абстрактного мышления обучающихся. 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Занятие проводится по группам, каждая из которых затем защищает свой коллаж перед остальными.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19730"/>
            <a:ext cx="4680520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77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333399"/>
                </a:solidFill>
              </a:rPr>
              <a:t>Прием «Составление «</a:t>
            </a:r>
            <a:r>
              <a:rPr lang="ru-RU" sz="4000" b="1" dirty="0" err="1">
                <a:solidFill>
                  <a:srgbClr val="333399"/>
                </a:solidFill>
              </a:rPr>
              <a:t>Синквейна</a:t>
            </a:r>
            <a:r>
              <a:rPr lang="ru-RU" sz="4000" b="1" dirty="0">
                <a:solidFill>
                  <a:srgbClr val="333399"/>
                </a:solidFill>
              </a:rPr>
              <a:t>»»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686800" cy="51435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u="sng" smtClean="0">
                <a:solidFill>
                  <a:srgbClr val="7030A0"/>
                </a:solidFill>
              </a:rPr>
              <a:t>Для его написания существуют правила: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1714500"/>
          <a:ext cx="8072438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19"/>
                <a:gridCol w="4036219"/>
              </a:tblGrid>
              <a:tr h="94298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800000"/>
                          </a:solidFill>
                        </a:rPr>
                        <a:t>Название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rgbClr val="0033CC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cap="all" baseline="0" dirty="0" smtClean="0">
                          <a:solidFill>
                            <a:srgbClr val="0033CC"/>
                          </a:solidFill>
                        </a:rPr>
                        <a:t>существительное  -1</a:t>
                      </a:r>
                    </a:p>
                    <a:p>
                      <a:pPr algn="ctr"/>
                      <a:endParaRPr lang="ru-RU" sz="2800" cap="all" baseline="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8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cap="all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Прилагательное - 2</a:t>
                      </a:r>
                    </a:p>
                    <a:p>
                      <a:pPr algn="ctr"/>
                      <a:endParaRPr lang="ru-RU" sz="2800" cap="all" baseline="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8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3200" b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cap="all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Глагол - 3</a:t>
                      </a:r>
                    </a:p>
                    <a:p>
                      <a:pPr algn="ctr"/>
                      <a:endParaRPr lang="ru-RU" sz="2800" cap="all" baseline="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8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3200" b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Чувство 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cap="all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Фраза из 4 слов</a:t>
                      </a:r>
                    </a:p>
                    <a:p>
                      <a:pPr algn="ctr"/>
                      <a:endParaRPr lang="ru-RU" sz="2800" cap="all" baseline="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8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3200" b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Повторение сути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cap="all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(синоним) 1 слово</a:t>
                      </a:r>
                    </a:p>
                    <a:p>
                      <a:pPr algn="ctr"/>
                      <a:endParaRPr lang="ru-RU" sz="2800" cap="all" baseline="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9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245</TotalTime>
  <Words>345</Words>
  <Application>Microsoft Office PowerPoint</Application>
  <PresentationFormat>Экран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Трек</vt:lpstr>
      <vt:lpstr>1_Трек</vt:lpstr>
      <vt:lpstr>2_Трек</vt:lpstr>
      <vt:lpstr>3_Трек</vt:lpstr>
      <vt:lpstr>4_Трек</vt:lpstr>
      <vt:lpstr>5_Трек</vt:lpstr>
      <vt:lpstr>Продуктивные технологии</vt:lpstr>
      <vt:lpstr>«приёмы технологии  критического мышления учащихся на занятиях естествознания»                                            </vt:lpstr>
      <vt:lpstr>Определение: </vt:lpstr>
      <vt:lpstr>Презентация PowerPoint</vt:lpstr>
      <vt:lpstr>Презентация PowerPoint</vt:lpstr>
      <vt:lpstr>Приём   «ЗХУ»</vt:lpstr>
      <vt:lpstr>  «Туберкулез – инфекционное заболевание» </vt:lpstr>
      <vt:lpstr>Прием      «Представление информации в коллаже».</vt:lpstr>
      <vt:lpstr>Прием «Составление «Синквейна»»</vt:lpstr>
      <vt:lpstr>Рефлексия: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Продуктивные технологии</dc:title>
  <dc:creator>а3мин</dc:creator>
  <cp:lastModifiedBy>а3мин</cp:lastModifiedBy>
  <cp:revision>16</cp:revision>
  <dcterms:created xsi:type="dcterms:W3CDTF">2014-04-07T08:25:28Z</dcterms:created>
  <dcterms:modified xsi:type="dcterms:W3CDTF">2014-12-04T13:19:25Z</dcterms:modified>
</cp:coreProperties>
</file>