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2EDF44-02E2-44E3-A46D-7788963D1995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AA154E-92EB-40A2-8E11-78C04FC75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Dead_sea_ecological_disaster_-_Mineral_beach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Dead_sea_ecological_disaster_-_Waste_water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hyperlink" Target="http://ru.wikipedia.org/wiki/%D0%A4%D0%B0%D0%B9%D0%BB:Dead_sea_ecological_disaster_-_Sinkholes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B%D1%81%D1%88%D0%B8%D0%B5_%D0%B3%D1%80%D0%B8%D0%B1%D1%8B" TargetMode="External"/><Relationship Id="rId3" Type="http://schemas.openxmlformats.org/officeDocument/2006/relationships/hyperlink" Target="http://ru.wikipedia.org/wiki/%D0%A1%D0%BE%D0%BB%D1%91%D0%BD%D0%BE%D1%81%D1%82%D1%8C" TargetMode="External"/><Relationship Id="rId7" Type="http://schemas.openxmlformats.org/officeDocument/2006/relationships/hyperlink" Target="http://ru.wikipedia.org/wiki/%D0%9E%D0%BE%D0%BC%D0%B8%D1%86%D0%B5%D1%82%D1%8B" TargetMode="External"/><Relationship Id="rId2" Type="http://schemas.openxmlformats.org/officeDocument/2006/relationships/hyperlink" Target="http://ru.wikipedia.org/wiki/%D0%9F%D0%B0%D0%B2%D1%81%D0%B0%D0%BD%D0%B8%D0%B9_(%D0%B3%D0%B5%D0%BE%D0%B3%D1%80%D0%B0%D1%84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0%D0%BA%D1%82%D0%B5%D1%80%D0%B8%D1%8F" TargetMode="External"/><Relationship Id="rId5" Type="http://schemas.openxmlformats.org/officeDocument/2006/relationships/hyperlink" Target="http://ru.wikipedia.org/wiki/%D0%9E%D1%80%D0%B3%D0%B0%D0%BD%D0%B8%D0%B7%D0%BC" TargetMode="External"/><Relationship Id="rId4" Type="http://schemas.openxmlformats.org/officeDocument/2006/relationships/hyperlink" Target="http://ru.wikipedia.org/wiki/%D0%A0%D1%8B%D0%B1%D0%B0" TargetMode="External"/><Relationship Id="rId9" Type="http://schemas.openxmlformats.org/officeDocument/2006/relationships/hyperlink" Target="http://ru.wikipedia.org/wiki/%D0%9C%D1%91%D1%80%D1%82%D0%B2%D0%BE%D0%B5_%D0%BC%D0%BE%D1%80%D0%B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young.rzd.ru/dbmm/images/41/4080/2527258" TargetMode="External"/><Relationship Id="rId3" Type="http://schemas.openxmlformats.org/officeDocument/2006/relationships/hyperlink" Target="http://ru.wikipedia.org/wiki/%D0%90%D1%80%D0%B0%D0%B1%D1%81%D0%BA%D0%B8%D0%B9_%D1%8F%D0%B7%D1%8B%D0%BA" TargetMode="External"/><Relationship Id="rId7" Type="http://schemas.openxmlformats.org/officeDocument/2006/relationships/hyperlink" Target="http://ru.wikipedia.org/wiki/%D0%98%D0%BE%D1%80%D0%B4%D0%B0%D0%BD%D0%B8%D1%8F" TargetMode="External"/><Relationship Id="rId2" Type="http://schemas.openxmlformats.org/officeDocument/2006/relationships/hyperlink" Target="http://ru.wikipedia.org/wiki/%D0%98%D0%B2%D1%80%D0%B8%D1%82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8%D0%B7%D1%80%D0%B0%D0%B8%D0%BB%D1%8C" TargetMode="External"/><Relationship Id="rId5" Type="http://schemas.openxmlformats.org/officeDocument/2006/relationships/hyperlink" Target="http://ru.wikipedia.org/wiki/%D0%A1%D0%BE%D0%BB%D1%91%D0%BD%D0%BE%D0%B5_%D0%BE%D0%B7%D0%B5%D1%80%D0%BE" TargetMode="External"/><Relationship Id="rId4" Type="http://schemas.openxmlformats.org/officeDocument/2006/relationships/hyperlink" Target="http://ru.wikipedia.org/wiki/%D0%91%D0%B5%D1%81%D1%81%D1%82%D0%BE%D1%87%D0%BD%D0%B0%D1%8F_%D0%BE%D0%B1%D0%BB%D0%B0%D1%81%D1%82%D1%8C" TargetMode="Externa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1%80%D0%BE%D0%B2%D0%B5%D0%BD%D1%8C_%D0%BC%D0%BE%D1%80%D1%8F" TargetMode="External"/><Relationship Id="rId2" Type="http://schemas.openxmlformats.org/officeDocument/2006/relationships/hyperlink" Target="http://ru.wikipedia.org/wiki/%D0%9C%D1%91%D1%80%D1%82%D0%B2%D0%BE%D0%B5_%D0%BC%D0%BE%D1%80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1%D0%BE%D0%BB%D1%91%D0%BD%D0%BE%D1%81%D1%82%D1%8C" TargetMode="External"/><Relationship Id="rId4" Type="http://schemas.openxmlformats.org/officeDocument/2006/relationships/hyperlink" Target="http://ru.wikipedia.org/wiki/%D0%97%D0%B5%D0%BC%D0%BB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E%D1%80%D0%B4%D0%B0%D0%BD_(%D1%80%D0%B5%D0%BA%D0%B0)" TargetMode="External"/><Relationship Id="rId2" Type="http://schemas.openxmlformats.org/officeDocument/2006/relationships/hyperlink" Target="http://ru.wikipedia.org/wiki/%D0%A0%D1%83%D1%87%D0%B5%D0%B9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hyperlink" Target="http://medvoyage.info/upload/iblock/356/1.jpg" TargetMode="External"/><Relationship Id="rId4" Type="http://schemas.openxmlformats.org/officeDocument/2006/relationships/hyperlink" Target="http://ru.wikipedia.org/wiki/%D0%9C%D1%91%D1%80%D1%82%D0%B2%D0%BE%D0%B5_%D0%BC%D0%BE%D1%80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Jordan_Dead_sea.jpg" TargetMode="External"/><Relationship Id="rId3" Type="http://schemas.openxmlformats.org/officeDocument/2006/relationships/hyperlink" Target="http://ru.wikipedia.org/wiki/%D0%9C%D0%B0%D0%BD%D1%83%D1%81%D0%BA%D1%80%D0%B8%D0%BF%D1%82" TargetMode="External"/><Relationship Id="rId7" Type="http://schemas.openxmlformats.org/officeDocument/2006/relationships/hyperlink" Target="http://ru.wikipedia.org/wiki/%D0%9C%D1%91%D1%80%D1%82%D0%B2%D0%BE%D0%B5_%D0%BC%D0%BE%D1%80%D0%B5" TargetMode="External"/><Relationship Id="rId2" Type="http://schemas.openxmlformats.org/officeDocument/2006/relationships/hyperlink" Target="http://ru.wikipedia.org/wiki/%D0%9A%D1%83%D0%BC%D1%80%D0%B0%D0%BD%D1%81%D0%BA%D0%B8%D0%B5_%D1%80%D1%83%D0%BA%D0%BE%D0%BF%D0%B8%D1%81%D0%B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E%D0%B4%D0%BE%D0%BC_%D0%B8_%D0%93%D0%BE%D0%BC%D0%BE%D1%80%D1%80%D0%B0" TargetMode="External"/><Relationship Id="rId5" Type="http://schemas.openxmlformats.org/officeDocument/2006/relationships/hyperlink" Target="http://ru.wikipedia.org/wiki/%D0%91%D0%B5%D0%B4%D1%83%D0%B8%D0%BD" TargetMode="External"/><Relationship Id="rId4" Type="http://schemas.openxmlformats.org/officeDocument/2006/relationships/hyperlink" Target="http://ru.wikipedia.org/wiki/%D0%95%D1%81%D1%81%D0%B5%D0%B8" TargetMode="Externa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1%8C%D1%82%D0%BE%D0%BD" TargetMode="External"/><Relationship Id="rId2" Type="http://schemas.openxmlformats.org/officeDocument/2006/relationships/hyperlink" Target="http://ru.wikipedia.org/wiki/%D0%90%D1%81%D1%81%D0%B0%D0%BB%D1%8C_(%D0%BE%D0%B7%D0%B5%D1%80%D0%B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2%D0%BE%D0%BB%D0%B3%D0%BE%D0%B3%D1%80%D0%B0%D0%B4%D1%81%D0%BA%D0%B0%D1%8F_%D0%BE%D0%B1%D0%BB%D0%B0%D1%81%D1%82%D1%8C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9%D0%BE%D0%B4" TargetMode="External"/><Relationship Id="rId3" Type="http://schemas.openxmlformats.org/officeDocument/2006/relationships/hyperlink" Target="http://ru.wikipedia.org/wiki/%D0%A5%D0%BB%D0%BE%D1%80%D0%B8%D0%B4_%D0%BA%D0%B0%D0%BB%D1%8C%D1%86%D0%B8%D1%8F" TargetMode="External"/><Relationship Id="rId7" Type="http://schemas.openxmlformats.org/officeDocument/2006/relationships/hyperlink" Target="http://ru.wikipedia.org/wiki/%D0%91%D1%80%D0%BE%D0%BC%D0%B8%D0%B4" TargetMode="External"/><Relationship Id="rId2" Type="http://schemas.openxmlformats.org/officeDocument/2006/relationships/hyperlink" Target="http://ru.wikipedia.org/wiki/%D0%A5%D0%BB%D0%BE%D1%80%D0%B8%D0%B4_%D0%BC%D0%B0%D0%B3%D0%BD%D0%B8%D1%8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A1%D1%83%D0%BB%D1%8C%D1%84%D0%B0%D1%82" TargetMode="External"/><Relationship Id="rId5" Type="http://schemas.openxmlformats.org/officeDocument/2006/relationships/hyperlink" Target="http://ru.wikipedia.org/wiki/%D0%A5%D0%BB%D0%BE%D1%80%D0%B8%D0%B4_%D0%BA%D0%B0%D0%BB%D0%B8%D1%8F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ru.wikipedia.org/wiki/%D0%A5%D0%BB%D0%BE%D1%80%D0%B8%D0%B4_%D0%BD%D0%B0%D1%82%D1%80%D0%B8%D1%8F" TargetMode="External"/><Relationship Id="rId9" Type="http://schemas.openxmlformats.org/officeDocument/2006/relationships/hyperlink" Target="http://ru.wikipedia.org/wiki/%D0%A4%D0%B0%D0%B9%D0%BB:Dead_sea_newspaper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Dead_sea_ecological_disaster_1960_-_2007.gif" TargetMode="External"/><Relationship Id="rId2" Type="http://schemas.openxmlformats.org/officeDocument/2006/relationships/hyperlink" Target="http://ru.wikipedia.org/wiki/%D0%9C%D0%B8%D0%BD%D0%B5%D1%80%D0%B0%D0%BB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0" dirty="0" smtClean="0"/>
              <a:t>Мёртвое море</a:t>
            </a:r>
            <a:endParaRPr lang="ru-RU" sz="80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18623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Падение уровня Мёртвого моря является не единственной проблемой, угрожающей этому уникальному уголку природы. Последние десятилетия Мёртвое море превратилось в сточную яму для множества палестинских городов и поселений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проблемы Мёртвого моря</a:t>
            </a:r>
            <a:endParaRPr lang="ru-RU" dirty="0"/>
          </a:p>
        </p:txBody>
      </p:sp>
      <p:pic>
        <p:nvPicPr>
          <p:cNvPr id="4" name="Рисунок 3" descr="http://upload.wikimedia.org/wikipedia/commons/thumb/0/03/Dead_sea_ecological_disaster_-_Mineral_beach.jpg/200px-Dead_sea_ecological_disaster_-_Mineral_beach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4"/>
            <a:ext cx="385765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Мёртвого моря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286388"/>
            <a:ext cx="4140230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Поток нечистот, текущий в Мёртвое море.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5410200"/>
            <a:ext cx="3971925" cy="1233510"/>
          </a:xfrm>
        </p:spPr>
        <p:txBody>
          <a:bodyPr>
            <a:normAutofit/>
          </a:bodyPr>
          <a:lstStyle/>
          <a:p>
            <a:r>
              <a:rPr lang="ru-RU" dirty="0" smtClean="0"/>
              <a:t>Провал на месте бурильной вышки.</a:t>
            </a:r>
          </a:p>
          <a:p>
            <a:endParaRPr lang="ru-RU" dirty="0"/>
          </a:p>
        </p:txBody>
      </p:sp>
      <p:pic>
        <p:nvPicPr>
          <p:cNvPr id="7" name="Содержимое 6" descr="http://upload.wikimedia.org/wikipedia/commons/thumb/3/32/Dead_sea_ecological_disaster_-_Waste_water.jpg/120px-Dead_sea_ecological_disaster_-_Waste_water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857364"/>
            <a:ext cx="271464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upload.wikimedia.org/wikipedia/commons/thumb/2/21/Dead_sea_ecological_disaster_-_Sinkholes.jpg/90px-Dead_sea_ecological_disaster_-_Sinkholes.jpg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143116"/>
            <a:ext cx="2286015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Первое упоминание названия «Мёртвое море» найдено в трудах древнегреческого учёного </a:t>
            </a:r>
            <a:r>
              <a:rPr lang="ru-RU" dirty="0" err="1" smtClean="0">
                <a:hlinkClick r:id="rId2" tooltip="Павсаний (географ)"/>
              </a:rPr>
              <a:t>Павсания</a:t>
            </a:r>
            <a:r>
              <a:rPr lang="ru-RU" dirty="0" smtClean="0"/>
              <a:t>, который одним из первых исследовал его воды. Море называется «мёртвым», потому что считалось, что из-за высокого </a:t>
            </a:r>
            <a:r>
              <a:rPr lang="ru-RU" dirty="0" smtClean="0">
                <a:hlinkClick r:id="rId3" tooltip="Солёность"/>
              </a:rPr>
              <a:t>содержания соли</a:t>
            </a:r>
            <a:r>
              <a:rPr lang="ru-RU" dirty="0" smtClean="0"/>
              <a:t> в нём не может жить ни </a:t>
            </a:r>
            <a:r>
              <a:rPr lang="ru-RU" dirty="0" smtClean="0">
                <a:hlinkClick r:id="rId4" tooltip="Рыба"/>
              </a:rPr>
              <a:t>рыба</a:t>
            </a:r>
            <a:r>
              <a:rPr lang="ru-RU" dirty="0" smtClean="0"/>
              <a:t>, ни другие </a:t>
            </a:r>
            <a:r>
              <a:rPr lang="ru-RU" dirty="0" smtClean="0">
                <a:hlinkClick r:id="rId5" tooltip="Организм"/>
              </a:rPr>
              <a:t>организмы</a:t>
            </a:r>
            <a:r>
              <a:rPr lang="ru-RU" dirty="0" smtClean="0"/>
              <a:t> (за исключением некоторых видов </a:t>
            </a:r>
            <a:r>
              <a:rPr lang="ru-RU" dirty="0" smtClean="0">
                <a:hlinkClick r:id="rId6" tooltip="Бактерия"/>
              </a:rPr>
              <a:t>бактерий</a:t>
            </a:r>
            <a:r>
              <a:rPr lang="ru-RU" dirty="0" smtClean="0"/>
              <a:t> в устье реки Иордан). В последние годы XX — начале XXI века в нём обнаружено около 70 видов </a:t>
            </a:r>
            <a:r>
              <a:rPr lang="ru-RU" dirty="0" smtClean="0">
                <a:hlinkClick r:id="rId7" tooltip="Оомицеты"/>
              </a:rPr>
              <a:t>оомицетов</a:t>
            </a:r>
            <a:r>
              <a:rPr lang="ru-RU" dirty="0" smtClean="0"/>
              <a:t> и </a:t>
            </a:r>
            <a:r>
              <a:rPr lang="ru-RU" dirty="0" smtClean="0">
                <a:hlinkClick r:id="rId8" tooltip="Высшие грибы"/>
              </a:rPr>
              <a:t>высших грибов</a:t>
            </a:r>
            <a:r>
              <a:rPr lang="ru-RU" dirty="0" smtClean="0"/>
              <a:t>, способных переносить максимальную солёность этого водоёма.</a:t>
            </a:r>
            <a:r>
              <a:rPr lang="ru-RU" baseline="30000" dirty="0" smtClean="0">
                <a:hlinkClick r:id="rId9"/>
              </a:rPr>
              <a:t>[2]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5355102"/>
            <a:ext cx="7536968" cy="9144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Мёртвое море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Иврит"/>
              </a:rPr>
              <a:t>ивр</a:t>
            </a:r>
            <a:r>
              <a:rPr lang="ru-RU" dirty="0" smtClean="0">
                <a:hlinkClick r:id="rId2" tooltip="Иврит"/>
              </a:rPr>
              <a:t>.</a:t>
            </a:r>
            <a:r>
              <a:rPr lang="ru-RU" dirty="0" smtClean="0"/>
              <a:t> ים המלח‎ </a:t>
            </a:r>
            <a:r>
              <a:rPr lang="ru-RU" i="1" dirty="0" smtClean="0"/>
              <a:t>Ям </a:t>
            </a:r>
            <a:r>
              <a:rPr lang="ru-RU" i="1" dirty="0" err="1" smtClean="0"/>
              <a:t>ha-мэлах</a:t>
            </a:r>
            <a:r>
              <a:rPr lang="ru-RU" dirty="0" smtClean="0"/>
              <a:t> — «Море соли»; </a:t>
            </a:r>
            <a:r>
              <a:rPr lang="ru-RU" dirty="0" smtClean="0">
                <a:hlinkClick r:id="rId3" tooltip="Арабский язык"/>
              </a:rPr>
              <a:t>араб.</a:t>
            </a:r>
            <a:r>
              <a:rPr lang="ru-RU" dirty="0" smtClean="0"/>
              <a:t> البَحْر المَيّت‎‎ </a:t>
            </a:r>
            <a:r>
              <a:rPr lang="ru-RU" i="1" dirty="0" smtClean="0"/>
              <a:t>’</a:t>
            </a:r>
            <a:r>
              <a:rPr lang="ru-RU" i="1" dirty="0" err="1" smtClean="0"/>
              <a:t>Аль-Бахр</a:t>
            </a:r>
            <a:r>
              <a:rPr lang="ru-RU" i="1" dirty="0" smtClean="0"/>
              <a:t> </a:t>
            </a:r>
            <a:r>
              <a:rPr lang="ru-RU" i="1" dirty="0" err="1" smtClean="0"/>
              <a:t>Аль-Маййит</a:t>
            </a:r>
            <a:r>
              <a:rPr lang="ru-RU" dirty="0" smtClean="0"/>
              <a:t> — «Мёртвое море»; также </a:t>
            </a:r>
            <a:r>
              <a:rPr lang="ru-RU" i="1" dirty="0" smtClean="0"/>
              <a:t>Асфальтовое море</a:t>
            </a:r>
            <a:r>
              <a:rPr lang="ru-RU" dirty="0" smtClean="0"/>
              <a:t>, </a:t>
            </a:r>
            <a:r>
              <a:rPr lang="ru-RU" i="1" dirty="0" smtClean="0"/>
              <a:t>Содомское море</a:t>
            </a:r>
            <a:r>
              <a:rPr lang="ru-RU" dirty="0" smtClean="0"/>
              <a:t>) — </a:t>
            </a:r>
            <a:r>
              <a:rPr lang="ru-RU" dirty="0" smtClean="0">
                <a:hlinkClick r:id="rId4" tooltip="Бессточная область"/>
              </a:rPr>
              <a:t>бессточное</a:t>
            </a:r>
            <a:r>
              <a:rPr lang="ru-RU" dirty="0" smtClean="0"/>
              <a:t> </a:t>
            </a:r>
            <a:r>
              <a:rPr lang="ru-RU" dirty="0" smtClean="0">
                <a:hlinkClick r:id="rId5" tooltip="Солёное озеро"/>
              </a:rPr>
              <a:t>солёное озеро</a:t>
            </a:r>
            <a:r>
              <a:rPr lang="ru-RU" dirty="0" smtClean="0"/>
              <a:t> между </a:t>
            </a:r>
            <a:r>
              <a:rPr lang="ru-RU" dirty="0" smtClean="0">
                <a:hlinkClick r:id="rId6" tooltip="Израиль"/>
              </a:rPr>
              <a:t>Израилем</a:t>
            </a:r>
            <a:r>
              <a:rPr lang="ru-RU" dirty="0" smtClean="0"/>
              <a:t> и </a:t>
            </a:r>
            <a:r>
              <a:rPr lang="ru-RU" dirty="0" smtClean="0">
                <a:hlinkClick r:id="rId7" tooltip="Иордания"/>
              </a:rPr>
              <a:t>Иорданией</a:t>
            </a:r>
            <a:endParaRPr lang="ru-RU" dirty="0"/>
          </a:p>
        </p:txBody>
      </p:sp>
      <p:pic>
        <p:nvPicPr>
          <p:cNvPr id="5" name="i-main-pic" descr="Картинка 2 из 74043">
            <a:hlinkClick r:id="rId8" tgtFrame="_blank"/>
          </p:cNvPr>
          <p:cNvPicPr>
            <a:picLocks noGrp="1"/>
          </p:cNvPicPr>
          <p:nvPr>
            <p:ph sz="half"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606550" y="2746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 поверхность и побережье находятся на уровне 422 м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 ниже </a:t>
            </a:r>
            <a:r>
              <a:rPr lang="ru-RU" dirty="0" smtClean="0">
                <a:hlinkClick r:id="rId3" tooltip="Уровень моря"/>
              </a:rPr>
              <a:t>уровня моря</a:t>
            </a:r>
            <a:r>
              <a:rPr lang="ru-RU" dirty="0" smtClean="0"/>
              <a:t> и этот уровень постоянно снижается. Побережье озера является самым низким участком суши на </a:t>
            </a:r>
            <a:r>
              <a:rPr lang="ru-RU" dirty="0" smtClean="0">
                <a:hlinkClick r:id="rId4" tooltip="Земля"/>
              </a:rPr>
              <a:t>Земле</a:t>
            </a:r>
            <a:r>
              <a:rPr lang="ru-RU" dirty="0" smtClean="0"/>
              <a:t>. Мертвое море это один из самых солёных водоемов на Земле, </a:t>
            </a:r>
            <a:r>
              <a:rPr lang="ru-RU" dirty="0" smtClean="0">
                <a:hlinkClick r:id="rId5" tooltip="Солёность"/>
              </a:rPr>
              <a:t>солёность</a:t>
            </a:r>
            <a:r>
              <a:rPr lang="ru-RU" dirty="0" smtClean="0"/>
              <a:t> достигает 33,7 %. Длина озера 67 км, ширина 18 км в самом широком месте, максимальная глубина 378 м.</a:t>
            </a:r>
            <a:endParaRPr lang="ru-RU" smtClean="0"/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628" y="500042"/>
            <a:ext cx="4000528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Мёртвое море впадают несколько пересыхающих </a:t>
            </a:r>
            <a:r>
              <a:rPr lang="ru-RU" sz="2800" dirty="0" smtClean="0">
                <a:hlinkClick r:id="rId2" tooltip="Ручей"/>
              </a:rPr>
              <a:t>ручьёв</a:t>
            </a:r>
            <a:r>
              <a:rPr lang="ru-RU" sz="2800" dirty="0" smtClean="0"/>
              <a:t> и </a:t>
            </a:r>
            <a:r>
              <a:rPr lang="ru-RU" sz="2800" dirty="0" smtClean="0">
                <a:hlinkClick r:id="rId3" tooltip="Иордан (река)"/>
              </a:rPr>
              <a:t>река Иордан</a:t>
            </a:r>
            <a:r>
              <a:rPr lang="ru-RU" sz="2800" baseline="30000" dirty="0" smtClean="0">
                <a:hlinkClick r:id="rId4"/>
              </a:rPr>
              <a:t>[3]</a:t>
            </a:r>
            <a:r>
              <a:rPr lang="ru-RU" sz="2800" dirty="0" smtClean="0"/>
              <a:t>. Только за последние 40 лет объём водотока сократился с 1,43 </a:t>
            </a:r>
            <a:r>
              <a:rPr lang="ru-RU" sz="2800" dirty="0" err="1" smtClean="0"/>
              <a:t>млрд</a:t>
            </a:r>
            <a:r>
              <a:rPr lang="ru-RU" sz="2800" dirty="0" smtClean="0"/>
              <a:t> кубометров в год до 100 млн.</a:t>
            </a:r>
            <a:r>
              <a:rPr lang="ru-RU" sz="2800" baseline="30000" dirty="0" smtClean="0">
                <a:hlinkClick r:id="rId4"/>
              </a:rPr>
              <a:t>[4]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7" name="i-main-pic" descr="Картинка 7 из 74043">
            <a:hlinkClick r:id="rId5" tgtFrame="_blank"/>
          </p:cNvPr>
          <p:cNvPicPr>
            <a:picLocks noGrp="1"/>
          </p:cNvPicPr>
          <p:nvPr>
            <p:ph sz="quarter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4282" y="571480"/>
            <a:ext cx="47149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190" y="357166"/>
            <a:ext cx="37862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окрестностях Мёртвого моря были найдены так же знаменитые </a:t>
            </a:r>
            <a:r>
              <a:rPr lang="ru-RU" u="sng" dirty="0" err="1" smtClean="0">
                <a:hlinkClick r:id="rId2"/>
              </a:rPr>
              <a:t>Кумранские</a:t>
            </a:r>
            <a:r>
              <a:rPr lang="ru-RU" u="sng" dirty="0" smtClean="0">
                <a:hlinkClick r:id="rId2"/>
              </a:rPr>
              <a:t> рукописи</a:t>
            </a:r>
            <a:r>
              <a:rPr lang="ru-RU" dirty="0" smtClean="0"/>
              <a:t>. Это более 600 </a:t>
            </a:r>
            <a:r>
              <a:rPr lang="ru-RU" u="sng" dirty="0" smtClean="0">
                <a:hlinkClick r:id="rId3" tooltip="Манускрипт"/>
              </a:rPr>
              <a:t>манускриптов</a:t>
            </a:r>
            <a:r>
              <a:rPr lang="ru-RU" dirty="0" smtClean="0"/>
              <a:t>, доказывающих, что иудейская секта </a:t>
            </a:r>
            <a:r>
              <a:rPr lang="ru-RU" u="sng" dirty="0" smtClean="0">
                <a:hlinkClick r:id="rId4" tooltip="Ессеи"/>
              </a:rPr>
              <a:t>ессеев</a:t>
            </a:r>
            <a:r>
              <a:rPr lang="ru-RU" dirty="0" smtClean="0"/>
              <a:t> ещё во II веке до Рождества Христова исповедовала принципы, удивительно схожие с евангельскими заповедями. Первые свитки с манускриптами из </a:t>
            </a:r>
            <a:r>
              <a:rPr lang="ru-RU" dirty="0" err="1" smtClean="0"/>
              <a:t>Кумрана</a:t>
            </a:r>
            <a:r>
              <a:rPr lang="ru-RU" dirty="0" smtClean="0"/>
              <a:t> случайно нашёл мальчик-</a:t>
            </a:r>
            <a:r>
              <a:rPr lang="ru-RU" u="sng" dirty="0" smtClean="0">
                <a:hlinkClick r:id="rId5" tooltip="Бедуин"/>
              </a:rPr>
              <a:t>бедуин</a:t>
            </a:r>
            <a:r>
              <a:rPr lang="ru-RU" dirty="0" smtClean="0"/>
              <a:t> в 1947 году. В районе Мёртвого моря находились библейские города </a:t>
            </a:r>
            <a:r>
              <a:rPr lang="ru-RU" u="sng" dirty="0" smtClean="0">
                <a:hlinkClick r:id="rId6"/>
              </a:rPr>
              <a:t>Содом и Гоморра</a:t>
            </a:r>
            <a:r>
              <a:rPr lang="ru-RU" dirty="0" smtClean="0"/>
              <a:t>.</a:t>
            </a:r>
            <a:r>
              <a:rPr lang="ru-RU" u="sng" baseline="30000" dirty="0" smtClean="0">
                <a:hlinkClick r:id="rId7"/>
              </a:rPr>
              <a:t>[5]</a:t>
            </a:r>
            <a:endParaRPr lang="ru-RU" dirty="0"/>
          </a:p>
        </p:txBody>
      </p:sp>
      <p:pic>
        <p:nvPicPr>
          <p:cNvPr id="3" name="Рисунок 2" descr="http://upload.wikimedia.org/wikipedia/commons/thumb/2/2f/Jordan_Dead_sea.jpg/150px-Jordan_Dead_sea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9" y="1428736"/>
            <a:ext cx="3429024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 минеральных веществ в воде достигает 33 %, в среднем 28 % (для сравнения в Средиземном море — 4 %). Мёртвое море является одним из самых солёных в мире озёр наряду с озером </a:t>
            </a:r>
            <a:r>
              <a:rPr lang="ru-RU" dirty="0" err="1" smtClean="0">
                <a:hlinkClick r:id="rId2" tooltip="Ассаль (озеро)"/>
              </a:rPr>
              <a:t>Ассаль</a:t>
            </a:r>
            <a:r>
              <a:rPr lang="ru-RU" dirty="0" smtClean="0"/>
              <a:t> в восточной Африке (почти 35 %) и озером </a:t>
            </a:r>
            <a:r>
              <a:rPr lang="ru-RU" dirty="0" smtClean="0">
                <a:hlinkClick r:id="rId3"/>
              </a:rPr>
              <a:t>Эльтон</a:t>
            </a:r>
            <a:r>
              <a:rPr lang="ru-RU" dirty="0" smtClean="0"/>
              <a:t> в </a:t>
            </a:r>
            <a:r>
              <a:rPr lang="ru-RU" dirty="0" smtClean="0">
                <a:hlinkClick r:id="rId4" tooltip="Волгоградская область"/>
              </a:rPr>
              <a:t>Волгоградской области</a:t>
            </a:r>
            <a:r>
              <a:rPr lang="ru-RU" dirty="0" smtClean="0"/>
              <a:t> (20—50 %).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29256" y="4214818"/>
            <a:ext cx="3257545" cy="1957382"/>
          </a:xfrm>
        </p:spPr>
        <p:txBody>
          <a:bodyPr>
            <a:normAutofit/>
          </a:bodyPr>
          <a:lstStyle/>
          <a:p>
            <a:r>
              <a:rPr lang="ru-RU" dirty="0" smtClean="0"/>
              <a:t>Человек может лежать на поверхности Мёртвого моря.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285728"/>
            <a:ext cx="5143504" cy="6357982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Минералогический состав соли Мёртвого моря существенно отличается от состава соли других морей. Она содержит около 50,8 % </a:t>
            </a:r>
            <a:r>
              <a:rPr lang="ru-RU" sz="1800" dirty="0" smtClean="0">
                <a:hlinkClick r:id="rId2" tooltip="Хлорид магния"/>
              </a:rPr>
              <a:t>хлорида магния</a:t>
            </a:r>
            <a:r>
              <a:rPr lang="ru-RU" sz="1800" dirty="0" smtClean="0"/>
              <a:t>, 14,4 % </a:t>
            </a:r>
            <a:r>
              <a:rPr lang="ru-RU" sz="1800" dirty="0" smtClean="0">
                <a:hlinkClick r:id="rId3" tooltip="Хлорид кальция"/>
              </a:rPr>
              <a:t>хлорида кальция</a:t>
            </a:r>
            <a:r>
              <a:rPr lang="ru-RU" sz="1800" dirty="0" smtClean="0"/>
              <a:t>, 30,4 % </a:t>
            </a:r>
            <a:r>
              <a:rPr lang="ru-RU" sz="1800" dirty="0" smtClean="0">
                <a:hlinkClick r:id="rId4" tooltip="Хлорид натрия"/>
              </a:rPr>
              <a:t>хлорида натрия</a:t>
            </a:r>
            <a:r>
              <a:rPr lang="ru-RU" sz="1800" dirty="0" smtClean="0"/>
              <a:t> и 4,4 % </a:t>
            </a:r>
            <a:r>
              <a:rPr lang="ru-RU" sz="1800" dirty="0" smtClean="0">
                <a:hlinkClick r:id="rId5" tooltip="Хлорид калия"/>
              </a:rPr>
              <a:t>хлорида калия</a:t>
            </a:r>
            <a:r>
              <a:rPr lang="ru-RU" sz="1800" dirty="0" smtClean="0"/>
              <a:t>. В соли мало </a:t>
            </a:r>
            <a:r>
              <a:rPr lang="ru-RU" sz="1800" dirty="0" smtClean="0">
                <a:hlinkClick r:id="rId6" tooltip="Сульфат"/>
              </a:rPr>
              <a:t>сульфатов</a:t>
            </a:r>
            <a:r>
              <a:rPr lang="ru-RU" sz="1800" dirty="0" smtClean="0"/>
              <a:t>, но относительно много </a:t>
            </a:r>
            <a:r>
              <a:rPr lang="ru-RU" sz="1800" dirty="0" smtClean="0">
                <a:hlinkClick r:id="rId7" tooltip="Бромид"/>
              </a:rPr>
              <a:t>бромидов</a:t>
            </a:r>
            <a:r>
              <a:rPr lang="ru-RU" sz="1800" dirty="0" smtClean="0"/>
              <a:t>. Это позволило Мёртвому морю превратиться в уникальный лечебный курорт, созданный природой и привлекающий миллионы туристов со всех уголков Земного шара. Кроме уникального состава солей, Мёртвое море известно и своими целебными грязями, которые добываются со дна этого озера. Знаменитые иловые сульфидные грязи Мёртвого моря высоко минерализованы (до 300 г/л), с высоким содержанием брома, </a:t>
            </a:r>
            <a:r>
              <a:rPr lang="ru-RU" sz="1800" dirty="0" smtClean="0">
                <a:hlinkClick r:id="rId8" tooltip="Йод"/>
              </a:rPr>
              <a:t>йода</a:t>
            </a:r>
            <a:r>
              <a:rPr lang="ru-RU" sz="1800" dirty="0" smtClean="0"/>
              <a:t>, </a:t>
            </a:r>
            <a:r>
              <a:rPr lang="ru-RU" sz="1800" dirty="0" err="1" smtClean="0"/>
              <a:t>гормоноподобных</a:t>
            </a:r>
            <a:r>
              <a:rPr lang="ru-RU" sz="1800" dirty="0" smtClean="0"/>
              <a:t> веществ.</a:t>
            </a:r>
          </a:p>
          <a:p>
            <a:endParaRPr lang="ru-RU" sz="1800" dirty="0"/>
          </a:p>
        </p:txBody>
      </p:sp>
      <p:pic>
        <p:nvPicPr>
          <p:cNvPr id="7" name="Содержимое 6" descr="http://upload.wikimedia.org/wikipedia/commons/thumb/7/7a/Dead_sea_newspaper.jpg/120px-Dead_sea_newspaper.jpg">
            <a:hlinkClick r:id="rId9"/>
          </p:cNvPr>
          <p:cNvPicPr>
            <a:picLocks noGrp="1"/>
          </p:cNvPicPr>
          <p:nvPr>
            <p:ph sz="quarter" idx="4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429256" y="428604"/>
            <a:ext cx="3071834" cy="341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4857760"/>
            <a:ext cx="3429024" cy="14117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Проблемы Мёртвого моря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274320"/>
            <a:ext cx="5357850" cy="629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протяжении последнего столетия природные ресурсы Мёртвого моря разрабатываются со всё нарастающей интенсивностью. Промышленная разработка </a:t>
            </a:r>
            <a:r>
              <a:rPr lang="ru-RU" dirty="0" smtClean="0">
                <a:hlinkClick r:id="rId2" tooltip="Минерал"/>
              </a:rPr>
              <a:t>минералов</a:t>
            </a:r>
            <a:r>
              <a:rPr lang="ru-RU" dirty="0" smtClean="0"/>
              <a:t> и использование 80 % впадающих в Мёртвое море притоков привели к резкому падению уровня грунтовых вод.</a:t>
            </a:r>
          </a:p>
          <a:p>
            <a:endParaRPr lang="ru-RU" dirty="0"/>
          </a:p>
        </p:txBody>
      </p:sp>
      <p:pic>
        <p:nvPicPr>
          <p:cNvPr id="5" name="Рисунок 4" descr="http://upload.wikimedia.org/wikipedia/commons/thumb/4/4a/Dead_sea_ecological_disaster_1960_-_2007.gif/100px-Dead_sea_ecological_disaster_1960_-_2007.gif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857232"/>
            <a:ext cx="3000396" cy="307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308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Мёртвое море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Экологические проблемы Мёртвого моря</vt:lpstr>
      <vt:lpstr>Проблемы Мёртвого моря</vt:lpstr>
    </vt:vector>
  </TitlesOfParts>
  <Company>МОШИ"ХШИС(П)ОО"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Мёртвое море</dc:title>
  <dc:creator>Городилова</dc:creator>
  <cp:lastModifiedBy>Городилова</cp:lastModifiedBy>
  <cp:revision>4</cp:revision>
  <dcterms:created xsi:type="dcterms:W3CDTF">2011-04-28T08:25:06Z</dcterms:created>
  <dcterms:modified xsi:type="dcterms:W3CDTF">2011-04-28T11:32:33Z</dcterms:modified>
</cp:coreProperties>
</file>