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75" r:id="rId4"/>
    <p:sldId id="268" r:id="rId5"/>
    <p:sldId id="260" r:id="rId6"/>
    <p:sldId id="261" r:id="rId7"/>
    <p:sldId id="262" r:id="rId8"/>
    <p:sldId id="273" r:id="rId9"/>
    <p:sldId id="258" r:id="rId10"/>
    <p:sldId id="263" r:id="rId11"/>
    <p:sldId id="270" r:id="rId12"/>
    <p:sldId id="269" r:id="rId13"/>
    <p:sldId id="272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BF9E-8640-4CD2-824F-CB223261F38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0848-7384-483C-BAD4-1946DDB0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BF9E-8640-4CD2-824F-CB223261F38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0848-7384-483C-BAD4-1946DDB0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BF9E-8640-4CD2-824F-CB223261F38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0848-7384-483C-BAD4-1946DDB0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BF9E-8640-4CD2-824F-CB223261F38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0848-7384-483C-BAD4-1946DDB0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BF9E-8640-4CD2-824F-CB223261F38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0848-7384-483C-BAD4-1946DDB0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BF9E-8640-4CD2-824F-CB223261F38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0848-7384-483C-BAD4-1946DDB0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BF9E-8640-4CD2-824F-CB223261F38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0848-7384-483C-BAD4-1946DDB0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BF9E-8640-4CD2-824F-CB223261F38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0848-7384-483C-BAD4-1946DDB0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BF9E-8640-4CD2-824F-CB223261F38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0848-7384-483C-BAD4-1946DDB0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BF9E-8640-4CD2-824F-CB223261F38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0848-7384-483C-BAD4-1946DDB0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BF9E-8640-4CD2-824F-CB223261F38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0848-7384-483C-BAD4-1946DDB0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2BF9E-8640-4CD2-824F-CB223261F38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20848-7384-483C-BAD4-1946DDB0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WordArt 4"/>
          <p:cNvSpPr>
            <a:spLocks noChangeArrowheads="1" noChangeShapeType="1" noTextEdit="1"/>
          </p:cNvSpPr>
          <p:nvPr/>
        </p:nvSpPr>
        <p:spPr bwMode="auto">
          <a:xfrm>
            <a:off x="611188" y="1628775"/>
            <a:ext cx="7704137" cy="3457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itchFamily="34" charset="0"/>
                <a:cs typeface="Arial"/>
              </a:rPr>
              <a:t>Машиностроение</a:t>
            </a: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2843596" cy="187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256"/>
            <a:ext cx="31686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143380"/>
            <a:ext cx="302418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338639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latin typeface="Arial Black" pitchFamily="34" charset="0"/>
              </a:rPr>
              <a:t>Специализация</a:t>
            </a:r>
            <a:br>
              <a:rPr lang="ru-RU" sz="6000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стр.171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Рисунок 10" descr="http://www.prosv.ru/ebooks/Nikolina_Geografia_8kl/images/sh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871543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Arial Black" pitchFamily="34" charset="0"/>
              </a:rPr>
              <a:t>Кооперирование</a:t>
            </a:r>
            <a:br>
              <a:rPr lang="ru-RU" sz="6600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стр.171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20" y="3571876"/>
            <a:ext cx="378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Автозавод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5400000">
            <a:off x="8033598" y="36107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6640960">
            <a:off x="2845602" y="38856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143504" y="27860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931810">
            <a:off x="3786182" y="285749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1792576">
            <a:off x="3915444" y="469219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8815337">
            <a:off x="6942864" y="4553535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000892" y="271462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5715008" y="45005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56373"/>
            <a:ext cx="3319456" cy="260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40"/>
            <a:ext cx="9001156" cy="65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Докажите, что предприятия МСК связаны с другими межотраслевыми комплексами. Укажите, какой продукцией они обмениваются.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4590" name="_s1048"/>
          <p:cNvSpPr>
            <a:spLocks noChangeArrowheads="1"/>
          </p:cNvSpPr>
          <p:nvPr/>
        </p:nvSpPr>
        <p:spPr bwMode="auto">
          <a:xfrm>
            <a:off x="2786063" y="3500438"/>
            <a:ext cx="2071687" cy="2071687"/>
          </a:xfrm>
          <a:prstGeom prst="ellipse">
            <a:avLst/>
          </a:prstGeom>
          <a:solidFill>
            <a:srgbClr val="1A0FFF">
              <a:alpha val="50195"/>
            </a:srgbClr>
          </a:solidFill>
          <a:ln w="9525">
            <a:solidFill>
              <a:srgbClr val="1A0FFF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591" name="_s1059"/>
          <p:cNvSpPr>
            <a:spLocks noChangeArrowheads="1"/>
          </p:cNvSpPr>
          <p:nvPr/>
        </p:nvSpPr>
        <p:spPr bwMode="auto">
          <a:xfrm>
            <a:off x="4500563" y="2643188"/>
            <a:ext cx="2071687" cy="2071687"/>
          </a:xfrm>
          <a:prstGeom prst="ellipse">
            <a:avLst/>
          </a:prstGeom>
          <a:solidFill>
            <a:srgbClr val="00FF00">
              <a:alpha val="49803"/>
            </a:srgbClr>
          </a:solidFill>
          <a:ln w="9525">
            <a:solidFill>
              <a:srgbClr val="01BD0A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592" name="_s1069"/>
          <p:cNvSpPr>
            <a:spLocks noChangeArrowheads="1"/>
          </p:cNvSpPr>
          <p:nvPr/>
        </p:nvSpPr>
        <p:spPr bwMode="auto">
          <a:xfrm>
            <a:off x="4071938" y="3571875"/>
            <a:ext cx="2071687" cy="2071688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>
            <a:solidFill>
              <a:srgbClr val="F1FD09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593" name="_s1080"/>
          <p:cNvSpPr>
            <a:spLocks noChangeArrowheads="1"/>
          </p:cNvSpPr>
          <p:nvPr/>
        </p:nvSpPr>
        <p:spPr bwMode="auto">
          <a:xfrm>
            <a:off x="3500430" y="2071678"/>
            <a:ext cx="2071687" cy="2071687"/>
          </a:xfrm>
          <a:prstGeom prst="ellipse">
            <a:avLst/>
          </a:prstGeom>
          <a:solidFill>
            <a:srgbClr val="F60802">
              <a:alpha val="50195"/>
            </a:srgbClr>
          </a:solidFill>
          <a:ln w="9525">
            <a:solidFill>
              <a:srgbClr val="F60802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594" name="_s1091"/>
          <p:cNvSpPr>
            <a:spLocks noChangeArrowheads="1"/>
          </p:cNvSpPr>
          <p:nvPr/>
        </p:nvSpPr>
        <p:spPr bwMode="auto">
          <a:xfrm>
            <a:off x="2428875" y="2643188"/>
            <a:ext cx="2071688" cy="2071687"/>
          </a:xfrm>
          <a:prstGeom prst="ellipse">
            <a:avLst/>
          </a:prstGeom>
          <a:solidFill>
            <a:srgbClr val="0399FF">
              <a:alpha val="50195"/>
            </a:srgbClr>
          </a:solidFill>
          <a:ln w="9525">
            <a:solidFill>
              <a:srgbClr val="4B595B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14546" y="1571612"/>
            <a:ext cx="47149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Машиностроение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4282" y="292893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Топливно-энергетический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15141" y="3357563"/>
            <a:ext cx="2143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Транспортный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1472" y="5643578"/>
            <a:ext cx="2857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Металлургический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86312" y="5715000"/>
            <a:ext cx="3429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Агропромышленный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1" grpId="0" animBg="1"/>
      <p:bldP spid="24592" grpId="0" animBg="1"/>
      <p:bldP spid="24593" grpId="0" animBg="1"/>
      <p:bldP spid="24594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sz="4800" dirty="0" smtClean="0">
                <a:latin typeface="Arial Black" pitchFamily="34" charset="0"/>
                <a:cs typeface="Times New Roman" pitchFamily="18" charset="0"/>
              </a:rPr>
              <a:t>Домашнее задание</a:t>
            </a:r>
            <a:endParaRPr lang="ru-RU" sz="4800" dirty="0" smtClean="0">
              <a:latin typeface="Arial Black" pitchFamily="34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§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17, стр.173-174. Заполнить таблицу:</a:t>
            </a:r>
            <a:endParaRPr lang="ru-RU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 eaLnBrk="0" hangingPunct="0">
              <a:tabLst>
                <a:tab pos="457200" algn="l"/>
              </a:tabLst>
            </a:pP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811054"/>
          <a:ext cx="8858281" cy="3793604"/>
        </p:xfrm>
        <a:graphic>
          <a:graphicData uri="http://schemas.openxmlformats.org/drawingml/2006/table">
            <a:tbl>
              <a:tblPr/>
              <a:tblGrid>
                <a:gridCol w="219364"/>
                <a:gridCol w="2811905"/>
                <a:gridCol w="2988125"/>
                <a:gridCol w="2838887"/>
              </a:tblGrid>
              <a:tr h="52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Отрасль машиностроения</a:t>
                      </a: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В каком городе размещена</a:t>
                      </a: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Название продукции</a:t>
                      </a: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Тяжелое </a:t>
                      </a:r>
                      <a:r>
                        <a:rPr lang="ru-RU" sz="1800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МСт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06" marR="6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Машиностроение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30972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5367" name="Picture 7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773238"/>
            <a:ext cx="2879725" cy="151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робо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500174"/>
            <a:ext cx="2384525" cy="178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Бомбардировщик «Ту-22М»"/>
          <p:cNvPicPr>
            <a:picLocks noChangeAspect="1" noChangeArrowheads="1"/>
          </p:cNvPicPr>
          <p:nvPr/>
        </p:nvPicPr>
        <p:blipFill>
          <a:blip r:embed="rId4"/>
          <a:srcRect l="12686" t="8458" r="11148" b="6903"/>
          <a:stretch>
            <a:fillRect/>
          </a:stretch>
        </p:blipFill>
        <p:spPr bwMode="auto">
          <a:xfrm>
            <a:off x="395288" y="1557337"/>
            <a:ext cx="2533638" cy="187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3500438"/>
            <a:ext cx="8572560" cy="3071834"/>
          </a:xfrm>
          <a:prstGeom prst="rect">
            <a:avLst/>
          </a:prstGeom>
          <a:noFill/>
          <a:ln w="22225">
            <a:noFill/>
          </a:ln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900" cmpd="sng">
                  <a:solidFill>
                    <a:schemeClr val="accent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- </a:t>
            </a:r>
            <a:r>
              <a:rPr lang="ru-RU" sz="5400" b="1" kern="10" dirty="0">
                <a:ln w="19050" cmpd="sng">
                  <a:solidFill>
                    <a:schemeClr val="accent2">
                      <a:lumMod val="75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совокупность</a:t>
            </a:r>
            <a:r>
              <a:rPr lang="ru-RU" sz="5400" b="1" kern="10" dirty="0">
                <a:ln w="900" cmpd="sng">
                  <a:solidFill>
                    <a:schemeClr val="accent2">
                      <a:lumMod val="75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    отраслей    промышленности, </a:t>
            </a:r>
          </a:p>
          <a:p>
            <a:pPr algn="ctr">
              <a:defRPr/>
            </a:pPr>
            <a:r>
              <a:rPr lang="ru-RU" sz="5400" b="1" kern="10" dirty="0">
                <a:ln w="900" cmpd="sng">
                  <a:solidFill>
                    <a:schemeClr val="accent2">
                      <a:lumMod val="75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производящих    разнообразные    машины</a:t>
            </a:r>
            <a:endParaRPr lang="ru-RU" sz="5400" b="1" dirty="0">
              <a:ln w="900" cmpd="sng">
                <a:solidFill>
                  <a:schemeClr val="accent2">
                    <a:lumMod val="75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5675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latin typeface="Arial Black" pitchFamily="34" charset="0"/>
              </a:rPr>
              <a:t>Главная задача машиностроения – обеспечить общество новыми, все более современными машинами.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8450" y="4929198"/>
            <a:ext cx="2349499" cy="176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58170"/>
            <a:ext cx="2214578" cy="159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2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2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57166"/>
            <a:ext cx="8929687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>Проблемы отечественного машиностроения: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7888" y="1692275"/>
            <a:ext cx="8051800" cy="4522788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/>
              <a:t>Низкие темпы роста машиностроения.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/>
              <a:t>4</a:t>
            </a:r>
            <a:r>
              <a:rPr lang="en-US" sz="2800" dirty="0" smtClean="0"/>
              <a:t>/5</a:t>
            </a:r>
            <a:r>
              <a:rPr lang="ru-RU" sz="2800" dirty="0" smtClean="0"/>
              <a:t> продукции машиностроения составляет вооружение.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/>
              <a:t>Диспропорции в темпах роста отраслей машиностроения.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/>
              <a:t>Низкие темпы обновления продукции.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/>
              <a:t>Низкое качество машин.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/>
              <a:t>Монополизм.</a:t>
            </a:r>
          </a:p>
        </p:txBody>
      </p:sp>
      <p:pic>
        <p:nvPicPr>
          <p:cNvPr id="5" name="Picture 9" descr="Бомбардировщик «Ту-22М»"/>
          <p:cNvPicPr>
            <a:picLocks noChangeAspect="1" noChangeArrowheads="1"/>
          </p:cNvPicPr>
          <p:nvPr/>
        </p:nvPicPr>
        <p:blipFill>
          <a:blip r:embed="rId2"/>
          <a:srcRect l="12686" t="8458" r="11148" b="6903"/>
          <a:stretch>
            <a:fillRect/>
          </a:stretch>
        </p:blipFill>
        <p:spPr bwMode="auto">
          <a:xfrm>
            <a:off x="6088467" y="5281388"/>
            <a:ext cx="3055533" cy="15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54551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atin typeface="Arial Black" pitchFamily="34" charset="0"/>
              </a:rPr>
              <a:t>Формула успешного развития машиностроения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57375"/>
            <a:ext cx="9144000" cy="4572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1:2:4</a:t>
            </a:r>
          </a:p>
          <a:p>
            <a:pPr eaLnBrk="1" hangingPunct="1">
              <a:defRPr/>
            </a:pPr>
            <a:r>
              <a:rPr lang="ru-RU" sz="3200" dirty="0" smtClean="0">
                <a:latin typeface="Arial Black" pitchFamily="34" charset="0"/>
              </a:rPr>
              <a:t>1 – темпы развития экономики страны</a:t>
            </a:r>
          </a:p>
          <a:p>
            <a:pPr eaLnBrk="1" hangingPunct="1">
              <a:defRPr/>
            </a:pPr>
            <a:r>
              <a:rPr lang="ru-RU" sz="3200" dirty="0" smtClean="0">
                <a:latin typeface="Arial Black" pitchFamily="34" charset="0"/>
              </a:rPr>
              <a:t>2 – развитие машиностроения</a:t>
            </a:r>
          </a:p>
          <a:p>
            <a:pPr eaLnBrk="1" hangingPunct="1">
              <a:defRPr/>
            </a:pPr>
            <a:r>
              <a:rPr lang="ru-RU" sz="3200" dirty="0" smtClean="0">
                <a:latin typeface="Arial Black" pitchFamily="34" charset="0"/>
              </a:rPr>
              <a:t>4 – новые и новейшие отрасли    машиностроения</a:t>
            </a:r>
          </a:p>
          <a:p>
            <a:pPr algn="ctr" eaLnBrk="1" hangingPunct="1">
              <a:defRPr/>
            </a:pPr>
            <a:endParaRPr lang="ru-RU" sz="3600" dirty="0" smtClean="0">
              <a:latin typeface="Arial Black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71538" y="5000625"/>
            <a:ext cx="76438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FF0000"/>
                </a:solidFill>
                <a:latin typeface="Arial Black" pitchFamily="34" charset="0"/>
              </a:rPr>
              <a:t>Пример: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  <a:t>В 1990 г. – 1:0,98:1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71775" y="1700213"/>
            <a:ext cx="3168650" cy="2881312"/>
            <a:chOff x="1632" y="1248"/>
            <a:chExt cx="2682" cy="2286"/>
          </a:xfrm>
        </p:grpSpPr>
        <p:sp>
          <p:nvSpPr>
            <p:cNvPr id="7192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2 w 21600"/>
                <a:gd name="T1" fmla="*/ 0 h 21600"/>
                <a:gd name="T2" fmla="*/ 4 w 21600"/>
                <a:gd name="T3" fmla="*/ 1 h 21600"/>
                <a:gd name="T4" fmla="*/ 2 w 21600"/>
                <a:gd name="T5" fmla="*/ 2 h 21600"/>
                <a:gd name="T6" fmla="*/ 0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99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4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anchor="ctr">
              <a:flatTx/>
            </a:bodyPr>
            <a:lstStyle/>
            <a:p>
              <a:endParaRPr lang="ru-RU"/>
            </a:p>
          </p:txBody>
        </p:sp>
        <p:sp>
          <p:nvSpPr>
            <p:cNvPr id="7193" name="AutoShape 6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3 w 21600"/>
                <a:gd name="T1" fmla="*/ 0 h 21600"/>
                <a:gd name="T2" fmla="*/ 6 w 21600"/>
                <a:gd name="T3" fmla="*/ 2 h 21600"/>
                <a:gd name="T4" fmla="*/ 3 w 21600"/>
                <a:gd name="T5" fmla="*/ 4 h 21600"/>
                <a:gd name="T6" fmla="*/ 0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99B1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4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B1FF"/>
              </a:extrusionClr>
            </a:sp3d>
          </p:spPr>
          <p:txBody>
            <a:bodyPr anchor="ctr">
              <a:flatTx/>
            </a:bodyPr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7194" name="AutoShape 7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4 w 21600"/>
                <a:gd name="T1" fmla="*/ 0 h 21600"/>
                <a:gd name="T2" fmla="*/ 9 w 21600"/>
                <a:gd name="T3" fmla="*/ 3 h 21600"/>
                <a:gd name="T4" fmla="*/ 4 w 21600"/>
                <a:gd name="T5" fmla="*/ 6 h 21600"/>
                <a:gd name="T6" fmla="*/ 0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5D3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4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5D3FF"/>
              </a:extrusionClr>
            </a:sp3d>
          </p:spPr>
          <p:txBody>
            <a:bodyPr anchor="ctr">
              <a:flatTx/>
            </a:bodyPr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205846" name="PubRRectCallout"/>
          <p:cNvSpPr>
            <a:spLocks noEditPoints="1" noChangeArrowheads="1"/>
          </p:cNvSpPr>
          <p:nvPr/>
        </p:nvSpPr>
        <p:spPr bwMode="auto">
          <a:xfrm>
            <a:off x="755650" y="404813"/>
            <a:ext cx="2058988" cy="914400"/>
          </a:xfrm>
          <a:custGeom>
            <a:avLst/>
            <a:gdLst>
              <a:gd name="G0" fmla="+- 0 0 0"/>
              <a:gd name="G1" fmla="+- 18629 0 0"/>
              <a:gd name="T0" fmla="*/ 10800 w 21600"/>
              <a:gd name="T1" fmla="*/ 0 h 21600"/>
              <a:gd name="T2" fmla="*/ 0 w 21600"/>
              <a:gd name="T3" fmla="*/ 8638 h 21600"/>
              <a:gd name="T4" fmla="*/ 18629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8629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Станкостроительная и инструментальная промышленность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47" name="PubRRectCallout"/>
          <p:cNvSpPr>
            <a:spLocks noEditPoints="1" noChangeArrowheads="1"/>
          </p:cNvSpPr>
          <p:nvPr/>
        </p:nvSpPr>
        <p:spPr bwMode="auto">
          <a:xfrm>
            <a:off x="3132138" y="333375"/>
            <a:ext cx="2592387" cy="1258888"/>
          </a:xfrm>
          <a:custGeom>
            <a:avLst/>
            <a:gdLst>
              <a:gd name="G0" fmla="+- 0 0 0"/>
              <a:gd name="G1" fmla="+- 6181 0 0"/>
              <a:gd name="T0" fmla="*/ 10800 w 21600"/>
              <a:gd name="T1" fmla="*/ 0 h 21600"/>
              <a:gd name="T2" fmla="*/ 0 w 21600"/>
              <a:gd name="T3" fmla="*/ 8638 h 21600"/>
              <a:gd name="T4" fmla="*/ 6181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6181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Производство нефтепро</a:t>
            </a:r>
            <a:r>
              <a:rPr lang="ru-RU" sz="1200">
                <a:solidFill>
                  <a:schemeClr val="bg1"/>
                </a:solidFill>
                <a:latin typeface="Arial" charset="0"/>
              </a:rPr>
              <a:t>-</a:t>
            </a: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мыслового и бурового геолого-разведочного оборудования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49" name="PubRRectCallout"/>
          <p:cNvSpPr>
            <a:spLocks noEditPoints="1" noChangeArrowheads="1"/>
          </p:cNvSpPr>
          <p:nvPr/>
        </p:nvSpPr>
        <p:spPr bwMode="auto">
          <a:xfrm>
            <a:off x="1476375" y="1412875"/>
            <a:ext cx="1714500" cy="503238"/>
          </a:xfrm>
          <a:custGeom>
            <a:avLst/>
            <a:gdLst>
              <a:gd name="G0" fmla="+- 0 0 0"/>
              <a:gd name="G1" fmla="+- 20492 0 0"/>
              <a:gd name="T0" fmla="*/ 10800 w 21600"/>
              <a:gd name="T1" fmla="*/ 0 h 21600"/>
              <a:gd name="T2" fmla="*/ 0 w 21600"/>
              <a:gd name="T3" fmla="*/ 8638 h 21600"/>
              <a:gd name="T4" fmla="*/ 20492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20492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Энергетическое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50" name="PubRRectCallout"/>
          <p:cNvSpPr>
            <a:spLocks noEditPoints="1" noChangeArrowheads="1"/>
          </p:cNvSpPr>
          <p:nvPr/>
        </p:nvSpPr>
        <p:spPr bwMode="auto">
          <a:xfrm>
            <a:off x="468313" y="1916113"/>
            <a:ext cx="2171700" cy="576262"/>
          </a:xfrm>
          <a:custGeom>
            <a:avLst/>
            <a:gdLst>
              <a:gd name="G0" fmla="+- 0 0 0"/>
              <a:gd name="G1" fmla="+- 21600 0 0"/>
              <a:gd name="T0" fmla="*/ 10800 w 21600"/>
              <a:gd name="T1" fmla="*/ 0 h 21600"/>
              <a:gd name="T2" fmla="*/ 0 w 21600"/>
              <a:gd name="T3" fmla="*/ 8638 h 21600"/>
              <a:gd name="T4" fmla="*/ 2160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2160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Автомобилестроение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51" name="PubRRectCallout"/>
          <p:cNvSpPr>
            <a:spLocks noEditPoints="1" noChangeArrowheads="1"/>
          </p:cNvSpPr>
          <p:nvPr/>
        </p:nvSpPr>
        <p:spPr bwMode="auto">
          <a:xfrm>
            <a:off x="611188" y="2492375"/>
            <a:ext cx="1714500" cy="687388"/>
          </a:xfrm>
          <a:custGeom>
            <a:avLst/>
            <a:gdLst>
              <a:gd name="G0" fmla="+- 0 0 0"/>
              <a:gd name="G1" fmla="+- 20480 0 0"/>
              <a:gd name="T0" fmla="*/ 10800 w 21600"/>
              <a:gd name="T1" fmla="*/ 0 h 21600"/>
              <a:gd name="T2" fmla="*/ 0 w 21600"/>
              <a:gd name="T3" fmla="*/ 8638 h 21600"/>
              <a:gd name="T4" fmla="*/ 2048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2048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Горношахтное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и горнорудное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52" name="PubRRectCallout"/>
          <p:cNvSpPr>
            <a:spLocks noEditPoints="1" noChangeArrowheads="1"/>
          </p:cNvSpPr>
          <p:nvPr/>
        </p:nvSpPr>
        <p:spPr bwMode="auto">
          <a:xfrm>
            <a:off x="684213" y="3213100"/>
            <a:ext cx="1485900" cy="457200"/>
          </a:xfrm>
          <a:custGeom>
            <a:avLst/>
            <a:gdLst>
              <a:gd name="G0" fmla="+- 0 0 0"/>
              <a:gd name="G1" fmla="+- 21600 0 0"/>
              <a:gd name="T0" fmla="*/ 10800 w 21600"/>
              <a:gd name="T1" fmla="*/ 0 h 21600"/>
              <a:gd name="T2" fmla="*/ 0 w 21600"/>
              <a:gd name="T3" fmla="*/ 8638 h 21600"/>
              <a:gd name="T4" fmla="*/ 2160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2160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Авиастроение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54" name="PubRRectCallout"/>
          <p:cNvSpPr>
            <a:spLocks noEditPoints="1" noChangeArrowheads="1"/>
          </p:cNvSpPr>
          <p:nvPr/>
        </p:nvSpPr>
        <p:spPr bwMode="auto">
          <a:xfrm rot="10800000">
            <a:off x="611188" y="3789363"/>
            <a:ext cx="1917700" cy="454025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Приборостроение</a:t>
            </a:r>
          </a:p>
        </p:txBody>
      </p:sp>
      <p:sp>
        <p:nvSpPr>
          <p:cNvPr id="205855" name="PubRRectCallout"/>
          <p:cNvSpPr>
            <a:spLocks noEditPoints="1" noChangeArrowheads="1"/>
          </p:cNvSpPr>
          <p:nvPr/>
        </p:nvSpPr>
        <p:spPr bwMode="auto">
          <a:xfrm rot="10800000">
            <a:off x="539750" y="4292600"/>
            <a:ext cx="2278063" cy="454025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Строительно-дорожное</a:t>
            </a:r>
          </a:p>
        </p:txBody>
      </p:sp>
      <p:sp>
        <p:nvSpPr>
          <p:cNvPr id="205856" name="PubRRectCallout"/>
          <p:cNvSpPr>
            <a:spLocks noEditPoints="1" noChangeArrowheads="1"/>
          </p:cNvSpPr>
          <p:nvPr/>
        </p:nvSpPr>
        <p:spPr bwMode="auto">
          <a:xfrm rot="10800000">
            <a:off x="971550" y="4797425"/>
            <a:ext cx="2160588" cy="1152525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Производство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оборудования для  легкой и пищевой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промышленности</a:t>
            </a:r>
          </a:p>
        </p:txBody>
      </p:sp>
      <p:sp>
        <p:nvSpPr>
          <p:cNvPr id="205857" name="PubRRectCallout"/>
          <p:cNvSpPr>
            <a:spLocks noEditPoints="1" noChangeArrowheads="1"/>
          </p:cNvSpPr>
          <p:nvPr/>
        </p:nvSpPr>
        <p:spPr bwMode="auto">
          <a:xfrm>
            <a:off x="6443663" y="1196975"/>
            <a:ext cx="1943100" cy="431800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Металлургическое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58" name="PubRRectCallout"/>
          <p:cNvSpPr>
            <a:spLocks noEditPoints="1" noChangeArrowheads="1"/>
          </p:cNvSpPr>
          <p:nvPr/>
        </p:nvSpPr>
        <p:spPr bwMode="auto">
          <a:xfrm>
            <a:off x="6443663" y="1773238"/>
            <a:ext cx="2284412" cy="912812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Машиностроение для животноводства и кормопроизводства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59" name="PubRRectCallout"/>
          <p:cNvSpPr>
            <a:spLocks noEditPoints="1" noChangeArrowheads="1"/>
          </p:cNvSpPr>
          <p:nvPr/>
        </p:nvSpPr>
        <p:spPr bwMode="auto">
          <a:xfrm>
            <a:off x="6443663" y="2781300"/>
            <a:ext cx="2057400" cy="431800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Электротехническое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60" name="PubRRectCallout"/>
          <p:cNvSpPr>
            <a:spLocks noEditPoints="1" noChangeArrowheads="1"/>
          </p:cNvSpPr>
          <p:nvPr/>
        </p:nvSpPr>
        <p:spPr bwMode="auto">
          <a:xfrm>
            <a:off x="6588125" y="3357563"/>
            <a:ext cx="1828800" cy="457200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Тракторостроение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61" name="PubRRectCallout"/>
          <p:cNvSpPr>
            <a:spLocks noEditPoints="1" noChangeArrowheads="1"/>
          </p:cNvSpPr>
          <p:nvPr/>
        </p:nvSpPr>
        <p:spPr bwMode="auto">
          <a:xfrm>
            <a:off x="6300788" y="3933825"/>
            <a:ext cx="1485900" cy="454025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Судостроение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62" name="PubRRectCallout"/>
          <p:cNvSpPr>
            <a:spLocks noEditPoints="1" noChangeArrowheads="1"/>
          </p:cNvSpPr>
          <p:nvPr/>
        </p:nvSpPr>
        <p:spPr bwMode="auto">
          <a:xfrm>
            <a:off x="6156325" y="549275"/>
            <a:ext cx="2398713" cy="458788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Подъемно-транспортное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63" name="PubRRectCallout"/>
          <p:cNvSpPr>
            <a:spLocks noEditPoints="1" noChangeArrowheads="1"/>
          </p:cNvSpPr>
          <p:nvPr/>
        </p:nvSpPr>
        <p:spPr bwMode="auto">
          <a:xfrm>
            <a:off x="6011863" y="4581525"/>
            <a:ext cx="2398712" cy="458788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Сельскохозяйственное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64" name="PubRRectCallout"/>
          <p:cNvSpPr>
            <a:spLocks noEditPoints="1" noChangeArrowheads="1"/>
          </p:cNvSpPr>
          <p:nvPr/>
        </p:nvSpPr>
        <p:spPr bwMode="auto">
          <a:xfrm rot="10800000">
            <a:off x="3708400" y="4868863"/>
            <a:ext cx="1485900" cy="454025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Электронное</a:t>
            </a:r>
          </a:p>
        </p:txBody>
      </p:sp>
      <p:sp>
        <p:nvSpPr>
          <p:cNvPr id="205865" name="PubRRectCallout"/>
          <p:cNvSpPr>
            <a:spLocks noEditPoints="1" noChangeArrowheads="1"/>
          </p:cNvSpPr>
          <p:nvPr/>
        </p:nvSpPr>
        <p:spPr bwMode="auto">
          <a:xfrm rot="10800000">
            <a:off x="3779838" y="5589588"/>
            <a:ext cx="1485900" cy="454025"/>
          </a:xfrm>
          <a:custGeom>
            <a:avLst/>
            <a:gdLst>
              <a:gd name="G0" fmla="+- 0 0 0"/>
              <a:gd name="G1" fmla="+- 3530 0 0"/>
              <a:gd name="T0" fmla="*/ 10800 w 21600"/>
              <a:gd name="T1" fmla="*/ 0 h 21600"/>
              <a:gd name="T2" fmla="*/ 0 w 21600"/>
              <a:gd name="T3" fmla="*/ 8638 h 21600"/>
              <a:gd name="T4" fmla="*/ 353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353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Химическое</a:t>
            </a:r>
          </a:p>
        </p:txBody>
      </p:sp>
      <p:sp>
        <p:nvSpPr>
          <p:cNvPr id="205866" name="PubRRectCallout"/>
          <p:cNvSpPr>
            <a:spLocks noEditPoints="1" noChangeArrowheads="1"/>
          </p:cNvSpPr>
          <p:nvPr/>
        </p:nvSpPr>
        <p:spPr bwMode="auto">
          <a:xfrm rot="10800000">
            <a:off x="5508625" y="5157788"/>
            <a:ext cx="3024188" cy="936625"/>
          </a:xfrm>
          <a:custGeom>
            <a:avLst/>
            <a:gdLst>
              <a:gd name="G0" fmla="+- 0 0 0"/>
              <a:gd name="G1" fmla="+- 15424 0 0"/>
              <a:gd name="T0" fmla="*/ 10800 w 21600"/>
              <a:gd name="T1" fmla="*/ 0 h 21600"/>
              <a:gd name="T2" fmla="*/ 0 w 21600"/>
              <a:gd name="T3" fmla="*/ 8638 h 21600"/>
              <a:gd name="T4" fmla="*/ 15424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5424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gradFill rotWithShape="1">
            <a:gsLst>
              <a:gs pos="0">
                <a:srgbClr val="99B1FF"/>
              </a:gs>
              <a:gs pos="50000">
                <a:srgbClr val="99B1FF">
                  <a:gamma/>
                  <a:tint val="0"/>
                  <a:invGamma/>
                </a:srgbClr>
              </a:gs>
              <a:gs pos="100000">
                <a:srgbClr val="99B1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Производство нефтегазоперерабатывающего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Arial Black" pitchFamily="34" charset="0"/>
              </a:rPr>
              <a:t>оборудования</a:t>
            </a:r>
          </a:p>
        </p:txBody>
      </p:sp>
      <p:sp>
        <p:nvSpPr>
          <p:cNvPr id="205867" name="Text Box 43"/>
          <p:cNvSpPr txBox="1">
            <a:spLocks noChangeArrowheads="1"/>
          </p:cNvSpPr>
          <p:nvPr/>
        </p:nvSpPr>
        <p:spPr bwMode="auto">
          <a:xfrm>
            <a:off x="3132138" y="2924175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FF3300"/>
                </a:solidFill>
              </a:rPr>
              <a:t>Машиностроение</a:t>
            </a:r>
          </a:p>
        </p:txBody>
      </p:sp>
      <p:sp>
        <p:nvSpPr>
          <p:cNvPr id="7191" name="AutoShape 4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59788" y="6308725"/>
            <a:ext cx="43338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0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0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0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0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0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0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20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2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20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2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2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2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2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2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20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1000"/>
                                        <p:tgtEl>
                                          <p:spTgt spid="2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1000"/>
                                        <p:tgtEl>
                                          <p:spTgt spid="2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46" grpId="0" animBg="1"/>
      <p:bldP spid="205849" grpId="0" animBg="1"/>
      <p:bldP spid="205850" grpId="0" animBg="1"/>
      <p:bldP spid="205851" grpId="0" animBg="1"/>
      <p:bldP spid="205852" grpId="0" animBg="1"/>
      <p:bldP spid="205854" grpId="0" animBg="1"/>
      <p:bldP spid="205855" grpId="0" animBg="1"/>
      <p:bldP spid="205856" grpId="0" animBg="1"/>
      <p:bldP spid="205857" grpId="0" animBg="1"/>
      <p:bldP spid="205858" grpId="0" animBg="1"/>
      <p:bldP spid="205859" grpId="0" animBg="1"/>
      <p:bldP spid="205860" grpId="0" animBg="1"/>
      <p:bldP spid="205861" grpId="0" animBg="1"/>
      <p:bldP spid="205862" grpId="0" animBg="1"/>
      <p:bldP spid="205863" grpId="0" animBg="1"/>
      <p:bldP spid="205864" grpId="0" animBg="1"/>
      <p:bldP spid="205865" grpId="0" animBg="1"/>
      <p:bldP spid="2058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01650" y="214290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atin typeface="Arial Black" pitchFamily="34" charset="0"/>
              </a:rPr>
              <a:t>Классификация  </a:t>
            </a:r>
            <a:r>
              <a:rPr lang="ru-RU" sz="3600" b="1" dirty="0">
                <a:latin typeface="Arial Black" pitchFamily="34" charset="0"/>
              </a:rPr>
              <a:t>отраслей  </a:t>
            </a:r>
            <a:r>
              <a:rPr lang="ru-RU" sz="3600" b="1" dirty="0" smtClean="0">
                <a:latin typeface="Arial Black" pitchFamily="34" charset="0"/>
              </a:rPr>
              <a:t>машиностроения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20993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latin typeface="Arial Black" pitchFamily="34" charset="0"/>
              </a:rPr>
              <a:t>Факторы размещения</a:t>
            </a:r>
            <a:br>
              <a:rPr lang="ru-RU" sz="6000" dirty="0" smtClean="0">
                <a:latin typeface="Arial Black" pitchFamily="34" charset="0"/>
              </a:rPr>
            </a:br>
            <a:r>
              <a:rPr lang="ru-RU" sz="6000" dirty="0" smtClean="0">
                <a:latin typeface="Arial Black" pitchFamily="34" charset="0"/>
              </a:rPr>
              <a:t>предприятий</a:t>
            </a:r>
            <a:br>
              <a:rPr lang="ru-RU" sz="6000" dirty="0" smtClean="0">
                <a:latin typeface="Arial Black" pitchFamily="34" charset="0"/>
              </a:rPr>
            </a:br>
            <a:r>
              <a:rPr lang="ru-RU" sz="6000" dirty="0" smtClean="0">
                <a:latin typeface="Arial Black" pitchFamily="34" charset="0"/>
              </a:rPr>
              <a:t>машиностроения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643446"/>
            <a:ext cx="25923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KX-TS2565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891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85728"/>
            <a:ext cx="164166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>
                <a:latin typeface="Arial Black" pitchFamily="34" charset="0"/>
              </a:rPr>
              <a:t/>
            </a:r>
            <a:br>
              <a:rPr lang="ru-RU" sz="5400" dirty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>
                <a:latin typeface="Arial Black" pitchFamily="34" charset="0"/>
              </a:rPr>
              <a:t/>
            </a:r>
            <a:br>
              <a:rPr lang="ru-RU" sz="5400" dirty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1. Положение по отношению к другим </a:t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>машиностроительным</a:t>
            </a:r>
            <a:r>
              <a:rPr lang="ru-RU" sz="5400" dirty="0" smtClean="0">
                <a:latin typeface="Arial Black" pitchFamily="34" charset="0"/>
              </a:rPr>
              <a:t> заводам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3780757" y="5220375"/>
            <a:ext cx="1407036" cy="12533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180</Words>
  <Application>Microsoft Office PowerPoint</Application>
  <PresentationFormat>Экран (4:3)</PresentationFormat>
  <Paragraphs>62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Машиностроение</vt:lpstr>
      <vt:lpstr>Главная задача машиностроения – обеспечить общество новыми, все более современными машинами.</vt:lpstr>
      <vt:lpstr>Проблемы отечественного машиностроения:</vt:lpstr>
      <vt:lpstr>Формула успешного развития машиностроения</vt:lpstr>
      <vt:lpstr>Слайд 6</vt:lpstr>
      <vt:lpstr>Слайд 7</vt:lpstr>
      <vt:lpstr>     Факторы размещения предприятий машиностроения</vt:lpstr>
      <vt:lpstr>     1. Положение по отношению к другим  машиностроительным заводам</vt:lpstr>
      <vt:lpstr>Специализация стр.171</vt:lpstr>
      <vt:lpstr>Кооперирование стр.171</vt:lpstr>
      <vt:lpstr>Слайд 12</vt:lpstr>
      <vt:lpstr>Докажите, что предприятия МСК связаны с другими межотраслевыми комплексами. Укажите, какой продукцией они обмениваются. 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8</cp:revision>
  <dcterms:created xsi:type="dcterms:W3CDTF">2014-03-31T23:55:49Z</dcterms:created>
  <dcterms:modified xsi:type="dcterms:W3CDTF">2014-04-01T01:27:24Z</dcterms:modified>
</cp:coreProperties>
</file>