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B68D-5042-4079-A027-A5C4EBA8FD86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88267-044F-4084-A2A7-EC3C9340E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3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1594" y="0"/>
            <a:ext cx="1593" cy="145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1594" y="0"/>
            <a:ext cx="1593" cy="145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0" y="-11398724"/>
            <a:ext cx="1594" cy="241866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1190272" y="878615"/>
            <a:ext cx="4475864" cy="316534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  <a:noFill/>
          <a:ln cmpd="dbl">
            <a:solidFill>
              <a:schemeClr val="accent1"/>
            </a:solidFill>
            <a:prstDash val="lgDashDot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на тему: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«Научно-исследовательская деятельность как фактор развития личности ученика и роста педагогического мастерства учителя».</a:t>
            </a:r>
          </a:p>
          <a:p>
            <a:pPr marL="0" indent="0" algn="just">
              <a:buNone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ориентация деятельности педагогического коллектива школы на реализацию Концепции модернизации российского образования через использование научно-исследовательской деятельности в обучении для развития личности школьника и роста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профмастерства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учителя.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8864" y="448080"/>
            <a:ext cx="8229600" cy="1252728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algn="just"/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«Знание только тогда знание, когда оно приобретено усилиями своей мысли, а не памятью». Л. Н. Толстой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6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539750" y="720725"/>
            <a:ext cx="8280400" cy="535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b="1" i="1" dirty="0" err="1">
                <a:solidFill>
                  <a:srgbClr val="0000FF"/>
                </a:solidFill>
                <a:cs typeface="Arial Unicode MS" pitchFamily="32" charset="0"/>
              </a:rPr>
              <a:t>Тема</a:t>
            </a:r>
            <a:r>
              <a:rPr lang="en-GB" altLang="ru-RU" sz="2400" b="1" i="1" dirty="0">
                <a:solidFill>
                  <a:srgbClr val="0000FF"/>
                </a:solidFill>
              </a:rPr>
              <a:t> </a:t>
            </a:r>
            <a:r>
              <a:rPr lang="en-GB" altLang="ru-RU" sz="2400" b="1" i="1" dirty="0" err="1">
                <a:solidFill>
                  <a:srgbClr val="0000FF"/>
                </a:solidFill>
              </a:rPr>
              <a:t>исследования</a:t>
            </a:r>
            <a:r>
              <a:rPr lang="en-GB" altLang="ru-RU" sz="2400" dirty="0">
                <a:solidFill>
                  <a:srgbClr val="0000FF"/>
                </a:solidFill>
              </a:rPr>
              <a:t> </a:t>
            </a:r>
            <a:r>
              <a:rPr lang="en-GB" altLang="ru-RU" sz="2400" dirty="0"/>
              <a:t>- </a:t>
            </a:r>
            <a:r>
              <a:rPr lang="en-GB" altLang="ru-RU" sz="2400" dirty="0" err="1">
                <a:cs typeface="Arial Unicode MS" pitchFamily="32" charset="0"/>
              </a:rPr>
              <a:t>объект</a:t>
            </a:r>
            <a:r>
              <a:rPr lang="en-GB" altLang="ru-RU" sz="2400" dirty="0">
                <a:cs typeface="Arial Unicode MS" pitchFamily="32" charset="0"/>
              </a:rPr>
              <a:t> </a:t>
            </a:r>
            <a:r>
              <a:rPr lang="en-GB" altLang="ru-RU" sz="2400" dirty="0" err="1">
                <a:cs typeface="Arial Unicode MS" pitchFamily="32" charset="0"/>
              </a:rPr>
              <a:t>изучения</a:t>
            </a:r>
            <a:r>
              <a:rPr lang="en-GB" altLang="ru-RU" sz="2400" dirty="0">
                <a:cs typeface="Arial Unicode MS" pitchFamily="32" charset="0"/>
              </a:rPr>
              <a:t>, в </a:t>
            </a:r>
            <a:r>
              <a:rPr lang="en-GB" altLang="ru-RU" sz="2400" dirty="0" err="1">
                <a:cs typeface="Arial Unicode MS" pitchFamily="32" charset="0"/>
              </a:rPr>
              <a:t>определенном</a:t>
            </a:r>
            <a:r>
              <a:rPr lang="en-GB" altLang="ru-RU" sz="2400" dirty="0">
                <a:cs typeface="Arial Unicode MS" pitchFamily="32" charset="0"/>
              </a:rPr>
              <a:t> </a:t>
            </a:r>
            <a:r>
              <a:rPr lang="en-GB" altLang="ru-RU" sz="2400" dirty="0" err="1">
                <a:cs typeface="Arial Unicode MS" pitchFamily="32" charset="0"/>
              </a:rPr>
              <a:t>аспекте</a:t>
            </a:r>
            <a:r>
              <a:rPr lang="en-GB" altLang="ru-RU" sz="2400" dirty="0">
                <a:cs typeface="Arial Unicode MS" pitchFamily="32" charset="0"/>
              </a:rPr>
              <a:t>, </a:t>
            </a:r>
            <a:r>
              <a:rPr lang="en-GB" altLang="ru-RU" sz="2400" dirty="0" err="1">
                <a:cs typeface="Arial Unicode MS" pitchFamily="32" charset="0"/>
              </a:rPr>
              <a:t>характерном</a:t>
            </a:r>
            <a:r>
              <a:rPr lang="en-GB" altLang="ru-RU" sz="2400" dirty="0">
                <a:cs typeface="Arial Unicode MS" pitchFamily="32" charset="0"/>
              </a:rPr>
              <a:t> </a:t>
            </a:r>
            <a:r>
              <a:rPr lang="en-GB" altLang="ru-RU" sz="2400" dirty="0" err="1">
                <a:cs typeface="Arial Unicode MS" pitchFamily="32" charset="0"/>
              </a:rPr>
              <a:t>для</a:t>
            </a:r>
            <a:r>
              <a:rPr lang="en-GB" altLang="ru-RU" sz="2400" dirty="0">
                <a:cs typeface="Arial Unicode MS" pitchFamily="32" charset="0"/>
              </a:rPr>
              <a:t> </a:t>
            </a:r>
            <a:r>
              <a:rPr lang="en-GB" altLang="ru-RU" sz="2400" dirty="0" err="1">
                <a:cs typeface="Arial Unicode MS" pitchFamily="32" charset="0"/>
              </a:rPr>
              <a:t>данной</a:t>
            </a:r>
            <a:r>
              <a:rPr lang="en-GB" altLang="ru-RU" sz="2400" dirty="0">
                <a:cs typeface="Arial Unicode MS" pitchFamily="32" charset="0"/>
              </a:rPr>
              <a:t> </a:t>
            </a:r>
            <a:r>
              <a:rPr lang="en-GB" altLang="ru-RU" sz="2400" dirty="0" err="1">
                <a:cs typeface="Arial Unicode MS" pitchFamily="32" charset="0"/>
              </a:rPr>
              <a:t>работы</a:t>
            </a:r>
            <a:r>
              <a:rPr lang="en-GB" altLang="ru-RU" sz="2400" dirty="0">
                <a:cs typeface="Arial Unicode MS" pitchFamily="32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endParaRPr lang="en-GB" altLang="ru-RU" sz="2400" dirty="0">
              <a:cs typeface="Arial Unicode MS" pitchFamily="32" charset="0"/>
            </a:endParaRP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/>
              <a:t> 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 err="1"/>
              <a:t>Она</a:t>
            </a:r>
            <a:r>
              <a:rPr lang="en-GB" altLang="ru-RU" sz="2400" dirty="0"/>
              <a:t> </a:t>
            </a:r>
            <a:r>
              <a:rPr lang="en-GB" altLang="ru-RU" sz="2400" dirty="0">
                <a:cs typeface="Arial Unicode MS" pitchFamily="32" charset="0"/>
              </a:rPr>
              <a:t>«</a:t>
            </a:r>
            <a:r>
              <a:rPr lang="en-GB" altLang="ru-RU" sz="2400" dirty="0" err="1">
                <a:cs typeface="Arial Unicode MS" pitchFamily="32" charset="0"/>
              </a:rPr>
              <a:t>указывает</a:t>
            </a:r>
            <a:r>
              <a:rPr lang="en-GB" altLang="ru-RU" sz="2400" dirty="0">
                <a:cs typeface="Arial Unicode MS" pitchFamily="32" charset="0"/>
              </a:rPr>
              <a:t> </a:t>
            </a:r>
            <a:r>
              <a:rPr lang="en-GB" altLang="ru-RU" sz="2400" dirty="0" err="1">
                <a:cs typeface="Arial Unicode MS" pitchFamily="32" charset="0"/>
              </a:rPr>
              <a:t>на</a:t>
            </a:r>
            <a:r>
              <a:rPr lang="en-GB" altLang="ru-RU" sz="2400" dirty="0">
                <a:cs typeface="Arial Unicode MS" pitchFamily="32" charset="0"/>
              </a:rPr>
              <a:t> </a:t>
            </a:r>
            <a:r>
              <a:rPr lang="en-GB" altLang="ru-RU" sz="2400" dirty="0" err="1">
                <a:cs typeface="Arial Unicode MS" pitchFamily="32" charset="0"/>
              </a:rPr>
              <a:t>предмет</a:t>
            </a:r>
            <a:r>
              <a:rPr lang="en-GB" altLang="ru-RU" sz="2400" dirty="0">
                <a:cs typeface="Arial Unicode MS" pitchFamily="32" charset="0"/>
              </a:rPr>
              <a:t> </a:t>
            </a:r>
            <a:r>
              <a:rPr lang="en-GB" altLang="ru-RU" sz="2400" dirty="0" err="1">
                <a:cs typeface="Arial Unicode MS" pitchFamily="32" charset="0"/>
              </a:rPr>
              <a:t>изучения</a:t>
            </a:r>
            <a:r>
              <a:rPr lang="en-GB" altLang="ru-RU" sz="2400" dirty="0">
                <a:cs typeface="Arial Unicode MS" pitchFamily="32" charset="0"/>
              </a:rPr>
              <a:t>, а </a:t>
            </a:r>
            <a:r>
              <a:rPr lang="en-GB" altLang="ru-RU" sz="2400" dirty="0" err="1">
                <a:cs typeface="Arial Unicode MS" pitchFamily="32" charset="0"/>
              </a:rPr>
              <a:t>ключевое</a:t>
            </a:r>
            <a:r>
              <a:rPr lang="en-GB" altLang="ru-RU" sz="2400" dirty="0">
                <a:cs typeface="Arial Unicode MS" pitchFamily="32" charset="0"/>
              </a:rPr>
              <a:t> </a:t>
            </a:r>
            <a:r>
              <a:rPr lang="en-GB" altLang="ru-RU" sz="2400" dirty="0" err="1">
                <a:cs typeface="Arial Unicode MS" pitchFamily="32" charset="0"/>
              </a:rPr>
              <a:t>слово</a:t>
            </a:r>
            <a:r>
              <a:rPr lang="en-GB" altLang="ru-RU" sz="2400" dirty="0">
                <a:cs typeface="Arial Unicode MS" pitchFamily="32" charset="0"/>
              </a:rPr>
              <a:t> </a:t>
            </a:r>
            <a:r>
              <a:rPr lang="en-GB" altLang="ru-RU" sz="2400" dirty="0" err="1">
                <a:cs typeface="Arial Unicode MS" pitchFamily="32" charset="0"/>
              </a:rPr>
              <a:t>или</a:t>
            </a:r>
            <a:r>
              <a:rPr lang="en-GB" altLang="ru-RU" sz="2400" dirty="0">
                <a:cs typeface="Arial Unicode MS" pitchFamily="32" charset="0"/>
              </a:rPr>
              <a:t> </a:t>
            </a:r>
            <a:r>
              <a:rPr lang="en-GB" altLang="ru-RU" sz="2400" dirty="0" err="1">
                <a:cs typeface="Arial Unicode MS" pitchFamily="32" charset="0"/>
              </a:rPr>
              <a:t>словосочетание</a:t>
            </a:r>
            <a:r>
              <a:rPr lang="en-GB" altLang="ru-RU" sz="2400" dirty="0">
                <a:cs typeface="Arial Unicode MS" pitchFamily="32" charset="0"/>
              </a:rPr>
              <a:t> в </a:t>
            </a:r>
            <a:r>
              <a:rPr lang="en-GB" altLang="ru-RU" sz="2400" dirty="0" err="1">
                <a:cs typeface="Arial Unicode MS" pitchFamily="32" charset="0"/>
              </a:rPr>
              <a:t>теме</a:t>
            </a:r>
            <a:r>
              <a:rPr lang="en-GB" altLang="ru-RU" sz="2400" dirty="0">
                <a:cs typeface="Arial Unicode MS" pitchFamily="32" charset="0"/>
              </a:rPr>
              <a:t> </a:t>
            </a:r>
            <a:r>
              <a:rPr lang="en-GB" altLang="ru-RU" sz="2400" dirty="0" err="1">
                <a:cs typeface="Arial Unicode MS" pitchFamily="32" charset="0"/>
              </a:rPr>
              <a:t>указывает</a:t>
            </a:r>
            <a:r>
              <a:rPr lang="en-GB" altLang="ru-RU" sz="2400" dirty="0">
                <a:cs typeface="Arial Unicode MS" pitchFamily="32" charset="0"/>
              </a:rPr>
              <a:t> </a:t>
            </a:r>
            <a:r>
              <a:rPr lang="en-GB" altLang="ru-RU" sz="2400" dirty="0" err="1">
                <a:cs typeface="Arial Unicode MS" pitchFamily="32" charset="0"/>
              </a:rPr>
              <a:t>на</a:t>
            </a:r>
            <a:r>
              <a:rPr lang="en-GB" altLang="ru-RU" sz="2400" dirty="0">
                <a:cs typeface="Arial Unicode MS" pitchFamily="32" charset="0"/>
              </a:rPr>
              <a:t> </a:t>
            </a:r>
            <a:r>
              <a:rPr lang="en-GB" altLang="ru-RU" sz="2400" dirty="0" err="1">
                <a:cs typeface="Arial Unicode MS" pitchFamily="32" charset="0"/>
              </a:rPr>
              <a:t>его</a:t>
            </a:r>
            <a:r>
              <a:rPr lang="en-GB" altLang="ru-RU" sz="2400" dirty="0">
                <a:cs typeface="Arial Unicode MS" pitchFamily="32" charset="0"/>
              </a:rPr>
              <a:t> </a:t>
            </a:r>
            <a:r>
              <a:rPr lang="en-GB" altLang="ru-RU" sz="2400" dirty="0" err="1">
                <a:cs typeface="Arial Unicode MS" pitchFamily="32" charset="0"/>
              </a:rPr>
              <a:t>объект</a:t>
            </a:r>
            <a:r>
              <a:rPr lang="en-GB" altLang="ru-RU" sz="2400" dirty="0">
                <a:cs typeface="Arial Unicode MS" pitchFamily="32" charset="0"/>
              </a:rPr>
              <a:t>».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endParaRPr lang="en-GB" altLang="ru-RU" sz="2400" dirty="0">
              <a:cs typeface="Arial Unicode MS" pitchFamily="32" charset="0"/>
            </a:endParaRP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/>
              <a:t> В </a:t>
            </a:r>
            <a:r>
              <a:rPr lang="en-GB" altLang="ru-RU" sz="2400" dirty="0" err="1"/>
              <a:t>теме</a:t>
            </a:r>
            <a:r>
              <a:rPr lang="en-GB" altLang="ru-RU" sz="2400" dirty="0"/>
              <a:t> </a:t>
            </a:r>
            <a:r>
              <a:rPr lang="en-GB" altLang="ru-RU" sz="2400" dirty="0" err="1"/>
              <a:t>отражается</a:t>
            </a:r>
            <a:r>
              <a:rPr lang="en-GB" altLang="ru-RU" sz="2400" dirty="0"/>
              <a:t> </a:t>
            </a:r>
            <a:r>
              <a:rPr lang="en-GB" altLang="ru-RU" sz="2400" dirty="0" err="1"/>
              <a:t>проблема</a:t>
            </a:r>
            <a:r>
              <a:rPr lang="en-GB" altLang="ru-RU" sz="2400" dirty="0"/>
              <a:t> в </a:t>
            </a:r>
            <a:r>
              <a:rPr lang="en-GB" altLang="ru-RU" sz="2400" dirty="0" err="1"/>
              <a:t>ее</a:t>
            </a:r>
            <a:r>
              <a:rPr lang="en-GB" altLang="ru-RU" sz="2400" dirty="0"/>
              <a:t> </a:t>
            </a:r>
            <a:r>
              <a:rPr lang="en-GB" altLang="ru-RU" sz="2400" dirty="0" err="1"/>
              <a:t>характерных</a:t>
            </a:r>
            <a:r>
              <a:rPr lang="en-GB" altLang="ru-RU" sz="2400" dirty="0"/>
              <a:t> </a:t>
            </a:r>
            <a:r>
              <a:rPr lang="en-GB" altLang="ru-RU" sz="2400" dirty="0" err="1"/>
              <a:t>чертах</a:t>
            </a:r>
            <a:r>
              <a:rPr lang="en-GB" altLang="ru-RU" sz="2400" dirty="0"/>
              <a:t>.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/>
              <a:t> 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 err="1"/>
              <a:t>Удачная</a:t>
            </a:r>
            <a:r>
              <a:rPr lang="en-GB" altLang="ru-RU" sz="2400" dirty="0"/>
              <a:t> , </a:t>
            </a:r>
            <a:r>
              <a:rPr lang="en-GB" altLang="ru-RU" sz="2400" dirty="0" err="1"/>
              <a:t>точная</a:t>
            </a:r>
            <a:r>
              <a:rPr lang="en-GB" altLang="ru-RU" sz="2400" dirty="0"/>
              <a:t> в </a:t>
            </a:r>
            <a:r>
              <a:rPr lang="en-GB" altLang="ru-RU" sz="2400" dirty="0" err="1"/>
              <a:t>смысловом</a:t>
            </a:r>
            <a:r>
              <a:rPr lang="en-GB" altLang="ru-RU" sz="2400" dirty="0"/>
              <a:t> </a:t>
            </a:r>
            <a:r>
              <a:rPr lang="en-GB" altLang="ru-RU" sz="2400" dirty="0" err="1"/>
              <a:t>отношении</a:t>
            </a:r>
            <a:r>
              <a:rPr lang="en-GB" altLang="ru-RU" sz="2400" dirty="0"/>
              <a:t> </a:t>
            </a:r>
            <a:r>
              <a:rPr lang="en-GB" altLang="ru-RU" sz="2400" dirty="0" err="1"/>
              <a:t>формулировка</a:t>
            </a:r>
            <a:r>
              <a:rPr lang="en-GB" altLang="ru-RU" sz="2400" dirty="0"/>
              <a:t> </a:t>
            </a:r>
            <a:r>
              <a:rPr lang="en-GB" altLang="ru-RU" sz="2400" dirty="0" err="1"/>
              <a:t>темы</a:t>
            </a:r>
            <a:r>
              <a:rPr lang="en-GB" altLang="ru-RU" sz="2400" dirty="0"/>
              <a:t> </a:t>
            </a:r>
            <a:r>
              <a:rPr lang="en-GB" altLang="ru-RU" sz="2400" dirty="0" err="1"/>
              <a:t>уточняет</a:t>
            </a:r>
            <a:r>
              <a:rPr lang="en-GB" altLang="ru-RU" sz="2400" dirty="0"/>
              <a:t> </a:t>
            </a:r>
            <a:r>
              <a:rPr lang="en-GB" altLang="ru-RU" sz="2400" dirty="0" err="1"/>
              <a:t>проблему</a:t>
            </a:r>
            <a:r>
              <a:rPr lang="en-GB" altLang="ru-RU" sz="2400" dirty="0"/>
              <a:t>, </a:t>
            </a:r>
            <a:r>
              <a:rPr lang="en-GB" altLang="ru-RU" sz="2400" dirty="0" err="1"/>
              <a:t>очерчивает</a:t>
            </a:r>
            <a:r>
              <a:rPr lang="en-GB" altLang="ru-RU" sz="2400" dirty="0"/>
              <a:t> </a:t>
            </a:r>
            <a:r>
              <a:rPr lang="en-GB" altLang="ru-RU" sz="2400" dirty="0" err="1"/>
              <a:t>рамки</a:t>
            </a:r>
            <a:r>
              <a:rPr lang="en-GB" altLang="ru-RU" sz="2400" dirty="0"/>
              <a:t> </a:t>
            </a:r>
            <a:r>
              <a:rPr lang="en-GB" altLang="ru-RU" sz="2400" dirty="0" err="1"/>
              <a:t>исследования</a:t>
            </a:r>
            <a:r>
              <a:rPr lang="en-GB" altLang="ru-RU" sz="2400" dirty="0"/>
              <a:t>.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endParaRPr lang="en-GB" altLang="ru-RU" sz="2400" dirty="0"/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 err="1"/>
              <a:t>Тема</a:t>
            </a:r>
            <a:r>
              <a:rPr lang="en-GB" altLang="ru-RU" sz="2400" dirty="0"/>
              <a:t> </a:t>
            </a:r>
            <a:r>
              <a:rPr lang="en-GB" altLang="ru-RU" sz="2400" dirty="0" err="1"/>
              <a:t>конкретизирует</a:t>
            </a:r>
            <a:r>
              <a:rPr lang="en-GB" altLang="ru-RU" sz="2400" dirty="0"/>
              <a:t> </a:t>
            </a:r>
            <a:r>
              <a:rPr lang="en-GB" altLang="ru-RU" sz="2400" dirty="0" err="1"/>
              <a:t>основной</a:t>
            </a:r>
            <a:r>
              <a:rPr lang="en-GB" altLang="ru-RU" sz="2400" dirty="0"/>
              <a:t> </a:t>
            </a:r>
            <a:r>
              <a:rPr lang="en-GB" altLang="ru-RU" sz="2400" dirty="0" err="1"/>
              <a:t>замысел</a:t>
            </a:r>
            <a:r>
              <a:rPr lang="en-GB" altLang="ru-RU" sz="2400" dirty="0"/>
              <a:t>, </a:t>
            </a:r>
            <a:r>
              <a:rPr lang="en-GB" altLang="ru-RU" sz="2400" dirty="0" err="1"/>
              <a:t>создавая</a:t>
            </a:r>
            <a:r>
              <a:rPr lang="en-GB" altLang="ru-RU" sz="2400" dirty="0"/>
              <a:t> </a:t>
            </a:r>
            <a:r>
              <a:rPr lang="en-GB" altLang="ru-RU" sz="2400" dirty="0" err="1"/>
              <a:t>тем</a:t>
            </a:r>
            <a:r>
              <a:rPr lang="en-GB" altLang="ru-RU" sz="2400" dirty="0"/>
              <a:t> </a:t>
            </a:r>
            <a:r>
              <a:rPr lang="en-GB" altLang="ru-RU" sz="2400" dirty="0" err="1"/>
              <a:t>самым</a:t>
            </a:r>
            <a:r>
              <a:rPr lang="en-GB" altLang="ru-RU" sz="2400" dirty="0"/>
              <a:t> </a:t>
            </a:r>
            <a:r>
              <a:rPr lang="en-GB" altLang="ru-RU" sz="2400" dirty="0" err="1"/>
              <a:t>предпосылки</a:t>
            </a:r>
            <a:r>
              <a:rPr lang="en-GB" altLang="ru-RU" sz="2400" dirty="0"/>
              <a:t> </a:t>
            </a:r>
            <a:r>
              <a:rPr lang="en-GB" altLang="ru-RU" sz="2400" dirty="0" err="1"/>
              <a:t>успеха</a:t>
            </a:r>
            <a:r>
              <a:rPr lang="en-GB" altLang="ru-RU" sz="2400" dirty="0"/>
              <a:t> </a:t>
            </a:r>
            <a:r>
              <a:rPr lang="en-GB" altLang="ru-RU" sz="2400" dirty="0" err="1"/>
              <a:t>работы</a:t>
            </a:r>
            <a:r>
              <a:rPr lang="en-GB" altLang="ru-RU" sz="2400" dirty="0"/>
              <a:t> в </a:t>
            </a:r>
            <a:r>
              <a:rPr lang="en-GB" altLang="ru-RU" sz="2400" dirty="0" err="1"/>
              <a:t>целом</a:t>
            </a:r>
            <a:r>
              <a:rPr lang="en-GB" alt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7145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539750" y="539750"/>
            <a:ext cx="8424863" cy="5468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>
                <a:latin typeface="Arial Unicode MS" pitchFamily="32" charset="0"/>
              </a:rPr>
              <a:t> </a:t>
            </a: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</a:t>
            </a:r>
            <a:r>
              <a:rPr lang="en-GB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практических</a:t>
            </a:r>
            <a:r>
              <a:rPr lang="en-GB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шагов-приемов</a:t>
            </a:r>
            <a:r>
              <a:rPr lang="en-GB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помогающих</a:t>
            </a:r>
            <a:r>
              <a:rPr lang="en-GB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en-GB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</a:t>
            </a:r>
            <a:r>
              <a:rPr lang="en-GB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тему</a:t>
            </a:r>
            <a:r>
              <a:rPr lang="en-GB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endParaRPr lang="en-GB" alt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Аналитических</a:t>
            </a:r>
            <a:r>
              <a:rPr lang="en-GB" altLang="ru-RU" sz="2400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</a:t>
            </a:r>
            <a:r>
              <a:rPr lang="en-GB" altLang="ru-RU" sz="2400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авторством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компетентных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Этот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подразумевает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следование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логике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уже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усовершенствованных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позволили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уточнить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имеющиеся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endParaRPr lang="en-GB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44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360363" y="214313"/>
            <a:ext cx="8497887" cy="607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Поисковый</a:t>
            </a:r>
            <a:r>
              <a:rPr lang="en-GB" altLang="ru-RU" sz="2400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</a:t>
            </a:r>
            <a:r>
              <a:rPr lang="en-GB" altLang="ru-RU" sz="2400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первоисточниками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новейшими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работами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смежных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темы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смежных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endParaRPr lang="en-GB" altLang="ru-RU" sz="2400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Теоретическое</a:t>
            </a:r>
            <a:r>
              <a:rPr lang="en-GB" altLang="ru-RU" sz="2400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</a:t>
            </a:r>
            <a:r>
              <a:rPr lang="en-GB" altLang="ru-RU" sz="2400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критико-аналитических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описательных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Отправным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выбора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темы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могут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послужить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ранее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выдвинутые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гипотезы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нуждаются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</a:t>
            </a:r>
            <a:r>
              <a:rPr lang="en-GB" altLang="ru-RU" sz="2400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</a:t>
            </a:r>
            <a:r>
              <a:rPr lang="en-GB" altLang="ru-RU" sz="2400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вестись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«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научно-творческого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начинающего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компетентными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избранной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изысканий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62438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179388" y="1619250"/>
            <a:ext cx="8783637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поиска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нужной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предварительного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списка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изданий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Непосредственная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источниками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Определив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тему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своей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alt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alt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исследователю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овладеть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понятийным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аппаратом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соотносимы</a:t>
            </a:r>
            <a:r>
              <a:rPr lang="ru-RU" alt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GB" alt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выбранной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объектной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областью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ними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выстроив</a:t>
            </a:r>
            <a:r>
              <a:rPr lang="en-GB" alt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понятийную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будущего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Дать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сравнить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сопоставить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толкования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обозначив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возможных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значений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Классифицировать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каким-либо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параметрам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определив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сферу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</a:t>
            </a:r>
            <a:r>
              <a:rPr lang="en-GB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GB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исследовании</a:t>
            </a:r>
            <a:r>
              <a:rPr lang="en-GB" altLang="ru-RU" sz="2400" dirty="0">
                <a:latin typeface="Arial Unicode MS" pitchFamily="32" charset="0"/>
                <a:cs typeface="Arial Unicode MS" pitchFamily="32" charset="0"/>
              </a:rPr>
              <a:t>.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619250" y="179388"/>
            <a:ext cx="48577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800" b="1">
                <a:solidFill>
                  <a:srgbClr val="376092"/>
                </a:solidFill>
                <a:latin typeface="Arial Unicode MS" pitchFamily="32" charset="0"/>
              </a:rPr>
              <a:t>Поиск информации ...</a:t>
            </a:r>
            <a:r>
              <a:rPr lang="en-GB" altLang="ru-RU" sz="2800">
                <a:solidFill>
                  <a:srgbClr val="376092"/>
                </a:solidFill>
                <a:latin typeface="Arial Unicode MS" pitchFamily="3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5779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539750" y="314325"/>
            <a:ext cx="8318500" cy="5018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b="1" i="1" dirty="0" err="1">
                <a:solidFill>
                  <a:srgbClr val="1F497D"/>
                </a:solidFill>
                <a:latin typeface="Arial Unicode MS" pitchFamily="32" charset="0"/>
                <a:cs typeface="Arial Unicode MS" pitchFamily="32" charset="0"/>
              </a:rPr>
              <a:t>Определение</a:t>
            </a:r>
            <a:r>
              <a:rPr lang="en-GB" altLang="ru-RU" b="1" i="1" dirty="0">
                <a:solidFill>
                  <a:srgbClr val="1F497D"/>
                </a:solidFill>
                <a:latin typeface="Arial Unicode MS" pitchFamily="32" charset="0"/>
                <a:cs typeface="Arial Unicode MS" pitchFamily="32" charset="0"/>
              </a:rPr>
              <a:t> </a:t>
            </a:r>
            <a:r>
              <a:rPr lang="en-GB" altLang="ru-RU" b="1" i="1" dirty="0" err="1">
                <a:solidFill>
                  <a:srgbClr val="1F497D"/>
                </a:solidFill>
                <a:latin typeface="Arial Unicode MS" pitchFamily="32" charset="0"/>
                <a:cs typeface="Arial Unicode MS" pitchFamily="32" charset="0"/>
              </a:rPr>
              <a:t>актуальности</a:t>
            </a:r>
            <a:r>
              <a:rPr lang="en-GB" altLang="ru-RU" b="1" i="1" dirty="0">
                <a:solidFill>
                  <a:srgbClr val="1F497D"/>
                </a:solidFill>
                <a:latin typeface="Arial Unicode MS" pitchFamily="32" charset="0"/>
                <a:cs typeface="Arial Unicode MS" pitchFamily="32" charset="0"/>
              </a:rPr>
              <a:t> </a:t>
            </a:r>
            <a:r>
              <a:rPr lang="en-GB" altLang="ru-RU" b="1" i="1" dirty="0" err="1">
                <a:solidFill>
                  <a:srgbClr val="1F497D"/>
                </a:solidFill>
                <a:latin typeface="Arial Unicode MS" pitchFamily="32" charset="0"/>
                <a:cs typeface="Arial Unicode MS" pitchFamily="32" charset="0"/>
              </a:rPr>
              <a:t>исс</a:t>
            </a:r>
            <a:r>
              <a:rPr lang="en-GB" altLang="ru-RU" b="1" i="1" dirty="0" err="1">
                <a:solidFill>
                  <a:srgbClr val="376092"/>
                </a:solidFill>
                <a:latin typeface="Arial Unicode MS" pitchFamily="32" charset="0"/>
                <a:cs typeface="Arial Unicode MS" pitchFamily="32" charset="0"/>
              </a:rPr>
              <a:t>ледования</a:t>
            </a:r>
            <a:r>
              <a:rPr lang="en-GB" altLang="ru-RU" dirty="0">
                <a:solidFill>
                  <a:srgbClr val="376092"/>
                </a:solidFill>
                <a:latin typeface="Arial Unicode MS" pitchFamily="32" charset="0"/>
                <a:cs typeface="Arial Unicode MS" pitchFamily="32" charset="0"/>
              </a:rPr>
              <a:t> 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endParaRPr lang="en-GB" altLang="ru-RU" sz="2400" dirty="0">
              <a:latin typeface="Times New Roman" pitchFamily="16" charset="0"/>
              <a:cs typeface="Arial Unicode MS" pitchFamily="32" charset="0"/>
            </a:endParaRP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endParaRPr lang="en-GB" altLang="ru-RU" sz="2400" dirty="0">
              <a:latin typeface="Times New Roman" pitchFamily="16" charset="0"/>
              <a:cs typeface="Arial Unicode MS" pitchFamily="32" charset="0"/>
            </a:endParaRP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новых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новых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темы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обосновывается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поставленных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3278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428625" y="3571875"/>
            <a:ext cx="792956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endParaRPr lang="en-GB" altLang="ru-RU" sz="2000">
              <a:solidFill>
                <a:srgbClr val="FF0000"/>
              </a:solidFill>
              <a:latin typeface="Arial Unicode MS" pitchFamily="32" charset="0"/>
            </a:endParaRP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endParaRPr lang="en-GB" altLang="ru-RU" sz="2000">
              <a:solidFill>
                <a:srgbClr val="FF0000"/>
              </a:solidFill>
              <a:latin typeface="Arial Unicode MS" pitchFamily="32" charset="0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39750" y="1979613"/>
            <a:ext cx="8032750" cy="444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6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GB" altLang="ru-RU" sz="2600" b="1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r>
              <a:rPr lang="en-GB" altLang="ru-RU" sz="26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предположение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наблюдаемом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В»,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описывает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намереваемся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разрешить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</a:t>
            </a:r>
            <a:r>
              <a:rPr lang="en-GB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0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гипотезы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altLang="ru-RU" sz="2400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Неопределенность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истинного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GB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</a:t>
            </a:r>
            <a:r>
              <a:rPr lang="en-GB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данного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Выдвижение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предположения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выдвинуть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en-GB" altLang="ru-RU" sz="2400" dirty="0">
                <a:latin typeface="Arial Unicode MS" pitchFamily="32" charset="0"/>
                <a:cs typeface="Arial Unicode MS" pitchFamily="32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endParaRPr lang="en-GB" altLang="ru-RU" sz="2400" dirty="0">
              <a:latin typeface="Arial Unicode MS" pitchFamily="32" charset="0"/>
              <a:cs typeface="Arial Unicode MS" pitchFamily="32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60363" y="50800"/>
            <a:ext cx="8783637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95000"/>
              </a:lnSpc>
              <a:buFont typeface="Times New Roman" pitchFamily="16" charset="0"/>
              <a:buNone/>
            </a:pPr>
            <a:r>
              <a:rPr lang="en-GB" altLang="ru-RU" sz="2800" b="1">
                <a:solidFill>
                  <a:srgbClr val="376092"/>
                </a:solidFill>
                <a:latin typeface="Times New Roman" pitchFamily="16" charset="0"/>
              </a:rPr>
              <a:t>“Гипотезы - это леса, которые возводят перед зданием и сносят, когда здание готово, они необходимы для работника, но он не должен принимать леса за здание "</a:t>
            </a:r>
            <a:br>
              <a:rPr lang="en-GB" altLang="ru-RU" sz="2800" b="1">
                <a:solidFill>
                  <a:srgbClr val="376092"/>
                </a:solidFill>
                <a:latin typeface="Times New Roman" pitchFamily="16" charset="0"/>
              </a:rPr>
            </a:br>
            <a:r>
              <a:rPr lang="en-GB" altLang="ru-RU" sz="2800" b="1">
                <a:solidFill>
                  <a:srgbClr val="376092"/>
                </a:solidFill>
                <a:latin typeface="Times New Roman" pitchFamily="16" charset="0"/>
              </a:rPr>
              <a:t>                                                                           И. Гете</a:t>
            </a:r>
          </a:p>
        </p:txBody>
      </p:sp>
    </p:spTree>
    <p:extLst>
      <p:ext uri="{BB962C8B-B14F-4D97-AF65-F5344CB8AC3E}">
        <p14:creationId xmlns:p14="http://schemas.microsoft.com/office/powerpoint/2010/main" val="980625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360363" y="765175"/>
            <a:ext cx="8640762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84000"/>
              </a:lnSpc>
              <a:buFont typeface="Times New Roman" pitchFamily="16" charset="0"/>
              <a:buNone/>
            </a:pPr>
            <a:r>
              <a:rPr lang="en-GB" altLang="ru-RU" sz="2800" b="1" dirty="0" err="1">
                <a:solidFill>
                  <a:srgbClr val="0000FF"/>
                </a:solidFill>
                <a:latin typeface="Arial Unicode MS" pitchFamily="32" charset="0"/>
              </a:rPr>
              <a:t>Требования</a:t>
            </a:r>
            <a:r>
              <a:rPr lang="en-GB" altLang="ru-RU" sz="2800" b="1" dirty="0">
                <a:solidFill>
                  <a:srgbClr val="0000FF"/>
                </a:solidFill>
                <a:latin typeface="Arial Unicode MS" pitchFamily="32" charset="0"/>
              </a:rPr>
              <a:t> к </a:t>
            </a:r>
            <a:r>
              <a:rPr lang="en-GB" altLang="ru-RU" sz="2800" b="1" dirty="0" err="1">
                <a:solidFill>
                  <a:srgbClr val="0000FF"/>
                </a:solidFill>
                <a:latin typeface="Arial Unicode MS" pitchFamily="32" charset="0"/>
              </a:rPr>
              <a:t>гипотезе</a:t>
            </a:r>
            <a:r>
              <a:rPr lang="en-GB" altLang="ru-RU" sz="2800" b="1" dirty="0">
                <a:solidFill>
                  <a:srgbClr val="0000FF"/>
                </a:solidFill>
                <a:latin typeface="Arial Unicode MS" pitchFamily="32" charset="0"/>
              </a:rPr>
              <a:t>...</a:t>
            </a:r>
          </a:p>
          <a:p>
            <a:pPr eaLnBrk="1" hangingPunct="1">
              <a:lnSpc>
                <a:spcPct val="84000"/>
              </a:lnSpc>
              <a:buFont typeface="Times New Roman" pitchFamily="16" charset="0"/>
              <a:buNone/>
            </a:pPr>
            <a:endParaRPr lang="en-GB" altLang="ru-RU" sz="2400" b="1" dirty="0">
              <a:solidFill>
                <a:srgbClr val="0000FF"/>
              </a:solidFill>
              <a:latin typeface="Arial Unicode MS" pitchFamily="32" charset="0"/>
            </a:endParaRPr>
          </a:p>
          <a:p>
            <a:pPr eaLnBrk="1" hangingPunct="1">
              <a:lnSpc>
                <a:spcPct val="84000"/>
              </a:lnSpc>
              <a:buFont typeface="Times New Roman" pitchFamily="16" charset="0"/>
              <a:buNone/>
            </a:pPr>
            <a:endParaRPr lang="en-GB" altLang="ru-RU" sz="2400" b="1" dirty="0">
              <a:solidFill>
                <a:srgbClr val="0000FF"/>
              </a:solidFill>
              <a:latin typeface="Arial Unicode MS" pitchFamily="32" charset="0"/>
            </a:endParaRPr>
          </a:p>
          <a:p>
            <a:pPr eaLnBrk="1" hangingPunct="1">
              <a:lnSpc>
                <a:spcPct val="84000"/>
              </a:lnSpc>
              <a:buFont typeface="Times New Roman" pitchFamily="16" charset="0"/>
              <a:buNone/>
            </a:pP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ют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неоднозначными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4000"/>
              </a:lnSpc>
              <a:buFont typeface="Times New Roman" pitchFamily="16" charset="0"/>
              <a:buNone/>
            </a:pP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4000"/>
              </a:lnSpc>
              <a:buFont typeface="Times New Roman" pitchFamily="16" charset="0"/>
              <a:buNone/>
            </a:pP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редко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больш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4000"/>
              </a:lnSpc>
              <a:buFont typeface="Times New Roman" pitchFamily="16" charset="0"/>
              <a:buNone/>
            </a:pP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4000"/>
              </a:lnSpc>
              <a:buFont typeface="Times New Roman" pitchFamily="16" charset="0"/>
              <a:buNone/>
            </a:pP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фактам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широкому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кругу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лучше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ценностных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суждений</a:t>
            </a:r>
            <a:r>
              <a:rPr lang="en-GB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4000"/>
              </a:lnSpc>
              <a:buFont typeface="Times New Roman" pitchFamily="16" charset="0"/>
              <a:buNone/>
            </a:pP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4000"/>
              </a:lnSpc>
              <a:buFont typeface="Times New Roman" pitchFamily="16" charset="0"/>
              <a:buNone/>
            </a:pP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Правдоподобность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уже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имеющимся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проблеме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4000"/>
              </a:lnSpc>
              <a:buFont typeface="Times New Roman" pitchFamily="16" charset="0"/>
              <a:buNone/>
            </a:pP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4000"/>
              </a:lnSpc>
              <a:buFont typeface="Times New Roman" pitchFamily="16" charset="0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GB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роверяемость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97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539750" y="720725"/>
            <a:ext cx="7926388" cy="5449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just"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600" b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Отношение</a:t>
            </a:r>
            <a:r>
              <a:rPr lang="en-GB" altLang="ru-RU" sz="2600" b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Д. И. </a:t>
            </a:r>
            <a:r>
              <a:rPr lang="en-GB" altLang="ru-RU" sz="2600" b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Менделеева</a:t>
            </a:r>
            <a:r>
              <a:rPr lang="en-GB" altLang="ru-RU" sz="2600" b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к </a:t>
            </a:r>
            <a:r>
              <a:rPr lang="en-GB" altLang="ru-RU" sz="2600" b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гипотезе</a:t>
            </a:r>
            <a:r>
              <a:rPr lang="en-GB" altLang="ru-RU" sz="26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:</a:t>
            </a:r>
          </a:p>
          <a:p>
            <a:pPr algn="just" eaLnBrk="1" hangingPunct="1">
              <a:lnSpc>
                <a:spcPct val="100000"/>
              </a:lnSpc>
              <a:buFont typeface="Times New Roman" pitchFamily="16" charset="0"/>
              <a:buNone/>
            </a:pPr>
            <a:endParaRPr lang="en-GB" altLang="ru-RU" sz="2200" b="1" i="1" dirty="0">
              <a:solidFill>
                <a:schemeClr val="tx2">
                  <a:lumMod val="75000"/>
                </a:schemeClr>
              </a:solidFill>
              <a:latin typeface="Arial Unicode MS" pitchFamily="32" charset="0"/>
            </a:endParaRPr>
          </a:p>
          <a:p>
            <a:pPr algn="just" eaLnBrk="1" hangingPunct="1">
              <a:lnSpc>
                <a:spcPct val="100000"/>
              </a:lnSpc>
              <a:buFont typeface="Times New Roman" pitchFamily="16" charset="0"/>
              <a:buNone/>
            </a:pPr>
            <a:endParaRPr lang="en-GB" altLang="ru-RU" sz="2200" b="1" i="1" dirty="0">
              <a:solidFill>
                <a:schemeClr val="tx2">
                  <a:lumMod val="75000"/>
                </a:schemeClr>
              </a:solidFill>
              <a:latin typeface="Arial Unicode MS" pitchFamily="32" charset="0"/>
            </a:endParaRPr>
          </a:p>
          <a:p>
            <a:pPr algn="just"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«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Они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(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гипотезы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)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науке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и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особенно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ее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изучению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нужны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.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Они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дают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стройность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и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простоту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,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каких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без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их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допущения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достичь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трудно.Вся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история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наук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это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показывает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. </a:t>
            </a:r>
          </a:p>
          <a:p>
            <a:pPr algn="just"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А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потому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можно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смело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сказать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: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лучше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держаться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такой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гипотезы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,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которая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может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оказаться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со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временем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неверною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,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чем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никакой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. </a:t>
            </a:r>
          </a:p>
          <a:p>
            <a:pPr algn="just"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Гипотезы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облегчают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и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делают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правильною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научную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работу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—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отыскание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истины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,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как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плуг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земледельца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облегчает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выращивание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полезный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2200" b="1" i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растений</a:t>
            </a:r>
            <a:r>
              <a:rPr lang="en-GB" altLang="ru-RU" sz="2200" b="1" i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».</a:t>
            </a:r>
          </a:p>
          <a:p>
            <a:pPr algn="just" eaLnBrk="1" hangingPunct="1">
              <a:lnSpc>
                <a:spcPct val="100000"/>
              </a:lnSpc>
              <a:buFont typeface="Times New Roman" pitchFamily="16" charset="0"/>
              <a:buNone/>
            </a:pPr>
            <a:endParaRPr lang="en-GB" altLang="ru-RU" sz="2200" b="1" i="1" dirty="0">
              <a:solidFill>
                <a:schemeClr val="tx2">
                  <a:lumMod val="75000"/>
                </a:schemeClr>
              </a:solidFill>
              <a:latin typeface="Arial Unicode MS" pitchFamily="32" charset="0"/>
            </a:endParaRPr>
          </a:p>
          <a:p>
            <a:pPr algn="just"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200" b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1800" b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Приведенное</a:t>
            </a:r>
            <a:r>
              <a:rPr lang="en-GB" altLang="ru-RU" sz="1800" b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1800" b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выше</a:t>
            </a:r>
            <a:r>
              <a:rPr lang="en-GB" altLang="ru-RU" sz="1800" b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1800" b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суждение</a:t>
            </a:r>
            <a:r>
              <a:rPr lang="en-GB" altLang="ru-RU" sz="1800" b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1800" b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отражает</a:t>
            </a:r>
            <a:r>
              <a:rPr lang="en-GB" altLang="ru-RU" sz="1800" b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1800" b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общий</a:t>
            </a:r>
            <a:r>
              <a:rPr lang="en-GB" altLang="ru-RU" sz="1800" b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1800" b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строй</a:t>
            </a:r>
            <a:r>
              <a:rPr lang="en-GB" altLang="ru-RU" sz="1800" b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1800" b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менделеевского</a:t>
            </a:r>
            <a:r>
              <a:rPr lang="en-GB" altLang="ru-RU" sz="1800" b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1800" b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научного</a:t>
            </a:r>
            <a:r>
              <a:rPr lang="en-GB" altLang="ru-RU" sz="1800" b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  <a:r>
              <a:rPr lang="en-GB" altLang="ru-RU" sz="1800" b="1" dirty="0" err="1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метода</a:t>
            </a:r>
            <a:r>
              <a:rPr lang="en-GB" altLang="ru-RU" sz="1800" b="1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.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endParaRPr lang="en-GB" altLang="ru-RU" sz="1800" b="1" dirty="0">
              <a:solidFill>
                <a:srgbClr val="FF0000"/>
              </a:solidFill>
              <a:latin typeface="Arial Unicode MS" pitchFamily="32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720725" y="6716713"/>
            <a:ext cx="7920038" cy="19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68807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360363" y="360362"/>
            <a:ext cx="8388101" cy="551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93000"/>
              </a:lnSpc>
              <a:buFont typeface="Times New Roman" pitchFamily="16" charset="0"/>
              <a:buNone/>
            </a:pPr>
            <a:r>
              <a:rPr lang="en-GB" altLang="ru-RU" sz="2800" b="1" i="1" u="sng" dirty="0" err="1">
                <a:solidFill>
                  <a:srgbClr val="1F497D"/>
                </a:solidFill>
                <a:cs typeface="Arial Unicode MS" pitchFamily="32" charset="0"/>
              </a:rPr>
              <a:t>Цель</a:t>
            </a:r>
            <a:r>
              <a:rPr lang="en-GB" altLang="ru-RU" sz="2800" b="1" i="1" u="sng" dirty="0">
                <a:solidFill>
                  <a:srgbClr val="1F497D"/>
                </a:solidFill>
                <a:cs typeface="Arial Unicode MS" pitchFamily="32" charset="0"/>
              </a:rPr>
              <a:t> </a:t>
            </a:r>
            <a:r>
              <a:rPr lang="en-GB" altLang="ru-RU" sz="2800" b="1" i="1" u="sng" dirty="0" err="1">
                <a:solidFill>
                  <a:srgbClr val="1F497D"/>
                </a:solidFill>
                <a:cs typeface="Arial Unicode MS" pitchFamily="32" charset="0"/>
              </a:rPr>
              <a:t>исследования</a:t>
            </a:r>
            <a:r>
              <a:rPr lang="en-GB" altLang="ru-RU" sz="2800" b="1" dirty="0">
                <a:cs typeface="Arial Unicode MS" pitchFamily="32" charset="0"/>
              </a:rPr>
              <a:t> –</a:t>
            </a:r>
          </a:p>
          <a:p>
            <a:pPr eaLnBrk="1" hangingPunct="1">
              <a:lnSpc>
                <a:spcPct val="93000"/>
              </a:lnSpc>
              <a:buFont typeface="Times New Roman" pitchFamily="16" charset="0"/>
              <a:buNone/>
            </a:pPr>
            <a:endParaRPr lang="en-GB" altLang="ru-RU" sz="2000" dirty="0">
              <a:latin typeface="Times New Roman" pitchFamily="16" charset="0"/>
              <a:cs typeface="Arial Unicode MS" pitchFamily="32" charset="0"/>
            </a:endParaRPr>
          </a:p>
          <a:p>
            <a:pPr eaLnBrk="1" hangingPunct="1">
              <a:lnSpc>
                <a:spcPct val="93000"/>
              </a:lnSpc>
              <a:buFont typeface="Times New Roman" pitchFamily="16" charset="0"/>
              <a:buNone/>
            </a:pPr>
            <a:endParaRPr lang="en-GB" altLang="ru-RU" sz="2000" dirty="0">
              <a:latin typeface="Times New Roman" pitchFamily="16" charset="0"/>
              <a:cs typeface="Arial Unicode MS" pitchFamily="32" charset="0"/>
            </a:endParaRPr>
          </a:p>
          <a:p>
            <a:pPr eaLnBrk="1" hangingPunct="1">
              <a:lnSpc>
                <a:spcPct val="93000"/>
              </a:lnSpc>
              <a:buFont typeface="Times New Roman" pitchFamily="16" charset="0"/>
              <a:buNone/>
            </a:pPr>
            <a:r>
              <a:rPr lang="en-GB" altLang="ru-RU" sz="2000" dirty="0">
                <a:latin typeface="Arial Unicode MS" pitchFamily="32" charset="0"/>
                <a:cs typeface="Arial Unicode MS" pitchFamily="32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конечный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хотел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достичь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завершении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своей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3000"/>
              </a:lnSpc>
              <a:buFont typeface="Times New Roman" pitchFamily="16" charset="0"/>
              <a:buNone/>
            </a:pP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формулируется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предельно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точно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выражая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намеревается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конкретизируется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задачах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eaLnBrk="1" hangingPunct="1">
              <a:lnSpc>
                <a:spcPct val="93000"/>
              </a:lnSpc>
              <a:buFont typeface="Times New Roman" pitchFamily="16" charset="0"/>
              <a:buNone/>
            </a:pP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теме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3000"/>
              </a:lnSpc>
              <a:buFont typeface="Times New Roman" pitchFamily="16" charset="0"/>
              <a:buNone/>
            </a:pP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поставить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</a:p>
          <a:p>
            <a:pPr algn="just" eaLnBrk="1" hangingPunct="1">
              <a:lnSpc>
                <a:spcPct val="93000"/>
              </a:lnSpc>
              <a:buFont typeface="Times New Roman" pitchFamily="16" charset="0"/>
              <a:buNone/>
            </a:pP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обосновать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   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уточнить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GB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</a:t>
            </a:r>
            <a:r>
              <a:rPr lang="en-GB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151168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285750" y="500063"/>
            <a:ext cx="8858250" cy="6373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800" b="1" u="sng" dirty="0">
                <a:solidFill>
                  <a:srgbClr val="1F497D"/>
                </a:solidFill>
                <a:latin typeface="Arial Unicode MS" pitchFamily="32" charset="0"/>
              </a:rPr>
              <a:t> </a:t>
            </a:r>
            <a:r>
              <a:rPr lang="en-GB" altLang="ru-RU" sz="2400" b="1" u="sng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en-GB" altLang="ru-RU" sz="2400" b="1" u="sng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u="sng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выбор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путей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выдвинутой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гипотезой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достижению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промежуточных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endParaRPr lang="en-GB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altLang="ru-RU" sz="24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</a:t>
            </a:r>
            <a:r>
              <a:rPr lang="en-GB" alt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выявлением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уточнением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углублением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природы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изучаемого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анализом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взглядов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различных учёных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вторая</a:t>
            </a:r>
            <a:r>
              <a:rPr lang="en-GB" alt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en-GB" alt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анализом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реального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современного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динамики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внутренних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противоречий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ru-RU" alt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третья</a:t>
            </a:r>
            <a:r>
              <a:rPr lang="en-GB" alt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en-GB" alt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способами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преобразования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моделирования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опытно-экспериментальной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ru-RU" alt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четвертая</a:t>
            </a:r>
            <a:r>
              <a:rPr lang="en-GB" alt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en-GB" alt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практическими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аспектами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проблемой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исследуемым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000" dirty="0">
                <a:solidFill>
                  <a:schemeClr val="tx2">
                    <a:lumMod val="75000"/>
                  </a:schemeClr>
                </a:solidFill>
                <a:latin typeface="Arial Unicode MS" pitchFamily="3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72957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1340768"/>
            <a:ext cx="7408333" cy="5256584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ru-RU" sz="5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Используете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вы в работе с учащимися метод научно – исследовательской деятельности?</a:t>
            </a:r>
          </a:p>
          <a:p>
            <a:pPr marL="0" indent="0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да  -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56%            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-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44%  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buNone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причин, что мешает Вам заниматься с учащимися научно – исследовательской деятельностью, учителя отмечают:</a:t>
            </a:r>
          </a:p>
          <a:p>
            <a:pPr marL="0" indent="0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не хочу -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8%                                         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знаю сам процесс работы –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20%  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боюсь, что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справятся –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16%    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боюсь, что не справлюсь сам – 8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затруднились ответить –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20%                        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ничего  не мешает отмечают–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32%    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marL="0" lvl="0" indent="0">
              <a:buNone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учителя выделяют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творческое развитие ученика -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56%  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 – квалификационный рост учителя-исследователя -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12%  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статуса учебного заведения  -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16%  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получить качественно новое знание (инновацию) –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16%  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  <a:p>
            <a:pPr marL="0" lvl="0" indent="0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 трудностей по организации научно – исследовательской деятельности выделяют:</a:t>
            </a:r>
          </a:p>
          <a:p>
            <a:pPr marL="0" indent="0">
              <a:buNone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у учителя свободного времени  -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64%  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 хватает знаний по организации научно – исследовательской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– 16%             - -  - недостаток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методической,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научной,  </a:t>
            </a:r>
            <a:r>
              <a:rPr lang="ru-RU" sz="5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педагогической, специальной             литературы  -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48%  </a:t>
            </a:r>
          </a:p>
          <a:p>
            <a:pPr marL="0" indent="0">
              <a:buNone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загруженность учащихся – 4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-нет трудностей –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12%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6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609600" y="360363"/>
            <a:ext cx="7772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800" b="1">
                <a:solidFill>
                  <a:srgbClr val="0000FF"/>
                </a:solidFill>
                <a:latin typeface="Calibri" pitchFamily="32" charset="0"/>
                <a:cs typeface="Arial Unicode MS" pitchFamily="32" charset="0"/>
              </a:rPr>
              <a:t>Как определить  методы исследования?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360363" y="1439863"/>
            <a:ext cx="8640762" cy="596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lnSpc>
                <a:spcPct val="71000"/>
              </a:lnSpc>
              <a:buChar char="•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None/>
            </a:pPr>
            <a:endParaRPr lang="en-GB" altLang="ru-RU" sz="2400" b="1" dirty="0">
              <a:solidFill>
                <a:srgbClr val="376092"/>
              </a:solidFill>
              <a:latin typeface="Calibri" pitchFamily="32" charset="0"/>
              <a:cs typeface="Arial Unicode MS" pitchFamily="32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None/>
            </a:pPr>
            <a:r>
              <a:rPr lang="en-GB" altLang="ru-RU" sz="2400" b="1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«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постижения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истины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None/>
            </a:pPr>
            <a:r>
              <a:rPr lang="en-GB" altLang="ru-RU" sz="2400" b="1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характеризуются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обобщенностью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абстрактностью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мыслительным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какими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абстрагирование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формализация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None/>
            </a:pPr>
            <a:r>
              <a:rPr lang="en-GB" altLang="ru-RU" sz="2400" b="1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Эмпирических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b="1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эмпирического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эмпирики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выражаются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полученного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фактов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систематизация</a:t>
            </a: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None/>
            </a:pPr>
            <a:endParaRPr lang="en-GB" altLang="ru-RU" sz="1800" b="1" dirty="0">
              <a:solidFill>
                <a:srgbClr val="376092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None/>
            </a:pPr>
            <a:endParaRPr lang="en-GB" altLang="ru-RU" sz="1800" b="1" dirty="0"/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None/>
            </a:pPr>
            <a:endParaRPr lang="en-GB" alt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3090486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656356" y="400050"/>
            <a:ext cx="5686425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800" b="1" dirty="0" err="1">
                <a:solidFill>
                  <a:schemeClr val="bg2">
                    <a:lumMod val="25000"/>
                  </a:schemeClr>
                </a:solidFill>
              </a:rPr>
              <a:t>Общенаучные</a:t>
            </a:r>
            <a:r>
              <a:rPr lang="en-GB" altLang="ru-RU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altLang="ru-RU" sz="2800" b="1" dirty="0" err="1">
                <a:solidFill>
                  <a:schemeClr val="bg2">
                    <a:lumMod val="25000"/>
                  </a:schemeClr>
                </a:solidFill>
              </a:rPr>
              <a:t>методы</a:t>
            </a:r>
            <a:r>
              <a:rPr lang="en-GB" altLang="ru-RU" sz="2800" b="1" dirty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endParaRPr lang="en-GB" altLang="ru-RU" sz="2400" dirty="0">
              <a:solidFill>
                <a:schemeClr val="bg2">
                  <a:lumMod val="25000"/>
                </a:schemeClr>
              </a:solidFill>
              <a:latin typeface="Arial Unicode MS" pitchFamily="32" charset="0"/>
            </a:endParaRP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endParaRPr lang="en-GB" altLang="ru-RU" sz="2400" dirty="0">
              <a:solidFill>
                <a:schemeClr val="bg2">
                  <a:lumMod val="25000"/>
                </a:schemeClr>
              </a:solidFill>
              <a:latin typeface="Arial Unicode MS" pitchFamily="32" charset="0"/>
            </a:endParaRP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endParaRPr lang="en-GB" altLang="ru-RU" sz="2400" dirty="0">
              <a:solidFill>
                <a:schemeClr val="bg2">
                  <a:lumMod val="25000"/>
                </a:schemeClr>
              </a:solidFill>
              <a:latin typeface="Arial Unicode MS" pitchFamily="32" charset="0"/>
            </a:endParaRPr>
          </a:p>
          <a:p>
            <a:pPr eaLnBrk="1" hangingPunct="1">
              <a:lnSpc>
                <a:spcPct val="100000"/>
              </a:lnSpc>
              <a:buClr>
                <a:srgbClr val="FF0000"/>
              </a:buClr>
              <a:buFont typeface="Arial Unicode MS" pitchFamily="32" charset="0"/>
              <a:buChar char="•"/>
            </a:pPr>
            <a:r>
              <a:rPr lang="en-GB" altLang="ru-RU" sz="2400" dirty="0" err="1">
                <a:solidFill>
                  <a:schemeClr val="bg2">
                    <a:lumMod val="25000"/>
                  </a:schemeClr>
                </a:solidFill>
                <a:latin typeface="Arial Unicode MS" pitchFamily="32" charset="0"/>
              </a:rPr>
              <a:t>Наблюдение</a:t>
            </a:r>
            <a:r>
              <a:rPr lang="en-GB" altLang="ru-RU" sz="2400" dirty="0">
                <a:solidFill>
                  <a:schemeClr val="bg2">
                    <a:lumMod val="25000"/>
                  </a:schemeClr>
                </a:solidFill>
                <a:latin typeface="Arial Unicode MS" pitchFamily="32" charset="0"/>
              </a:rPr>
              <a:t>,                 </a:t>
            </a:r>
            <a:r>
              <a:rPr lang="en-GB" altLang="ru-RU" sz="2400" dirty="0" err="1">
                <a:solidFill>
                  <a:schemeClr val="bg2">
                    <a:lumMod val="25000"/>
                  </a:schemeClr>
                </a:solidFill>
                <a:latin typeface="Arial Unicode MS" pitchFamily="32" charset="0"/>
              </a:rPr>
              <a:t>Эксперимент</a:t>
            </a:r>
            <a:r>
              <a:rPr lang="en-GB" altLang="ru-RU" sz="2400" dirty="0">
                <a:solidFill>
                  <a:schemeClr val="bg2">
                    <a:lumMod val="25000"/>
                  </a:schemeClr>
                </a:solidFill>
                <a:latin typeface="Arial Unicode MS" pitchFamily="32" charset="0"/>
              </a:rPr>
              <a:t>, </a:t>
            </a:r>
          </a:p>
          <a:p>
            <a:pPr eaLnBrk="1" hangingPunct="1">
              <a:lnSpc>
                <a:spcPct val="100000"/>
              </a:lnSpc>
              <a:buClr>
                <a:srgbClr val="FF0000"/>
              </a:buClr>
              <a:buFont typeface="Arial Unicode MS" pitchFamily="32" charset="0"/>
              <a:buChar char="•"/>
            </a:pPr>
            <a:r>
              <a:rPr lang="en-GB" altLang="ru-RU" sz="2400" dirty="0" err="1">
                <a:solidFill>
                  <a:schemeClr val="bg2">
                    <a:lumMod val="25000"/>
                  </a:schemeClr>
                </a:solidFill>
                <a:latin typeface="Arial Unicode MS" pitchFamily="32" charset="0"/>
              </a:rPr>
              <a:t>Анализ</a:t>
            </a:r>
            <a:r>
              <a:rPr lang="en-GB" altLang="ru-RU" sz="2400" dirty="0">
                <a:solidFill>
                  <a:schemeClr val="bg2">
                    <a:lumMod val="25000"/>
                  </a:schemeClr>
                </a:solidFill>
                <a:latin typeface="Arial Unicode MS" pitchFamily="32" charset="0"/>
              </a:rPr>
              <a:t>,                          </a:t>
            </a:r>
            <a:r>
              <a:rPr lang="en-GB" altLang="ru-RU" sz="2400" dirty="0" err="1">
                <a:solidFill>
                  <a:schemeClr val="bg2">
                    <a:lumMod val="25000"/>
                  </a:schemeClr>
                </a:solidFill>
                <a:latin typeface="Arial Unicode MS" pitchFamily="32" charset="0"/>
              </a:rPr>
              <a:t>Синтез</a:t>
            </a:r>
            <a:r>
              <a:rPr lang="en-GB" altLang="ru-RU" sz="2400" dirty="0">
                <a:solidFill>
                  <a:schemeClr val="bg2">
                    <a:lumMod val="25000"/>
                  </a:schemeClr>
                </a:solidFill>
                <a:latin typeface="Arial Unicode MS" pitchFamily="32" charset="0"/>
              </a:rPr>
              <a:t>,</a:t>
            </a:r>
          </a:p>
          <a:p>
            <a:pPr eaLnBrk="1" hangingPunct="1">
              <a:lnSpc>
                <a:spcPct val="100000"/>
              </a:lnSpc>
              <a:buClr>
                <a:srgbClr val="FF0000"/>
              </a:buClr>
              <a:buFont typeface="Arial Unicode MS" pitchFamily="32" charset="0"/>
              <a:buChar char="•"/>
            </a:pPr>
            <a:r>
              <a:rPr lang="en-GB" altLang="ru-RU" sz="2400" dirty="0" err="1">
                <a:solidFill>
                  <a:schemeClr val="bg2">
                    <a:lumMod val="25000"/>
                  </a:schemeClr>
                </a:solidFill>
                <a:latin typeface="Arial Unicode MS" pitchFamily="32" charset="0"/>
              </a:rPr>
              <a:t>Индукция</a:t>
            </a:r>
            <a:r>
              <a:rPr lang="en-GB" altLang="ru-RU" sz="2400" dirty="0">
                <a:solidFill>
                  <a:schemeClr val="bg2">
                    <a:lumMod val="25000"/>
                  </a:schemeClr>
                </a:solidFill>
                <a:latin typeface="Arial Unicode MS" pitchFamily="32" charset="0"/>
              </a:rPr>
              <a:t>,                       </a:t>
            </a:r>
            <a:r>
              <a:rPr lang="en-GB" altLang="ru-RU" sz="2400" dirty="0" err="1">
                <a:solidFill>
                  <a:schemeClr val="bg2">
                    <a:lumMod val="25000"/>
                  </a:schemeClr>
                </a:solidFill>
                <a:latin typeface="Arial Unicode MS" pitchFamily="32" charset="0"/>
              </a:rPr>
              <a:t>Дедукция</a:t>
            </a:r>
            <a:r>
              <a:rPr lang="en-GB" altLang="ru-RU" sz="2400" dirty="0">
                <a:solidFill>
                  <a:schemeClr val="bg2">
                    <a:lumMod val="25000"/>
                  </a:schemeClr>
                </a:solidFill>
                <a:latin typeface="Arial Unicode MS" pitchFamily="32" charset="0"/>
              </a:rPr>
              <a:t> </a:t>
            </a:r>
          </a:p>
          <a:p>
            <a:pPr eaLnBrk="1" hangingPunct="1">
              <a:lnSpc>
                <a:spcPct val="100000"/>
              </a:lnSpc>
              <a:buClr>
                <a:srgbClr val="FF0000"/>
              </a:buClr>
              <a:buFont typeface="Arial Unicode MS" pitchFamily="32" charset="0"/>
              <a:buChar char="•"/>
            </a:pPr>
            <a:r>
              <a:rPr lang="en-GB" altLang="ru-RU" sz="2400" dirty="0" err="1">
                <a:solidFill>
                  <a:schemeClr val="bg2">
                    <a:lumMod val="25000"/>
                  </a:schemeClr>
                </a:solidFill>
                <a:latin typeface="Arial Unicode MS" pitchFamily="32" charset="0"/>
              </a:rPr>
              <a:t>Моделирование</a:t>
            </a:r>
            <a:r>
              <a:rPr lang="en-GB" altLang="ru-RU" sz="2400" dirty="0">
                <a:solidFill>
                  <a:schemeClr val="bg2">
                    <a:lumMod val="25000"/>
                  </a:schemeClr>
                </a:solidFill>
                <a:latin typeface="Arial Unicode MS" pitchFamily="32" charset="0"/>
              </a:rPr>
              <a:t> и </a:t>
            </a:r>
            <a:r>
              <a:rPr lang="en-GB" altLang="ru-RU" sz="2400" dirty="0" err="1">
                <a:solidFill>
                  <a:schemeClr val="bg2">
                    <a:lumMod val="25000"/>
                  </a:schemeClr>
                </a:solidFill>
                <a:latin typeface="Arial Unicode MS" pitchFamily="32" charset="0"/>
              </a:rPr>
              <a:t>др</a:t>
            </a:r>
            <a:r>
              <a:rPr lang="en-GB" altLang="ru-RU" sz="2400" dirty="0">
                <a:solidFill>
                  <a:schemeClr val="bg2">
                    <a:lumMod val="25000"/>
                  </a:schemeClr>
                </a:solidFill>
                <a:latin typeface="Arial Unicode MS" pitchFamily="32" charset="0"/>
              </a:rPr>
              <a:t>.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525344" y="3390911"/>
            <a:ext cx="8075394" cy="298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endParaRPr lang="en-GB" altLang="ru-RU" sz="2000" dirty="0">
              <a:solidFill>
                <a:srgbClr val="FF0000"/>
              </a:solidFill>
              <a:latin typeface="Arial Unicode MS" pitchFamily="32" charset="0"/>
            </a:endParaRP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000" dirty="0">
                <a:solidFill>
                  <a:srgbClr val="FF0000"/>
                </a:solidFill>
                <a:latin typeface="Arial Unicode MS" pitchFamily="32" charset="0"/>
              </a:rPr>
              <a:t> </a:t>
            </a:r>
            <a:r>
              <a:rPr lang="ru-RU" alt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GB" alt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етоды</a:t>
            </a:r>
            <a:r>
              <a:rPr lang="en-GB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научными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полагаться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здравый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</a:t>
            </a:r>
            <a:r>
              <a:rPr lang="en-GB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сложнее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сложнее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проста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применим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ошибок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в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физике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строгие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математические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химии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реален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выдвижения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</a:t>
            </a:r>
            <a:r>
              <a:rPr lang="en-GB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78715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539750" y="1079500"/>
            <a:ext cx="755015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330200" indent="-330200" eaLnBrk="0" hangingPunct="0">
              <a:lnSpc>
                <a:spcPct val="71000"/>
              </a:lnSpc>
              <a:buChar char="•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81000"/>
              </a:lnSpc>
              <a:spcBef>
                <a:spcPts val="450"/>
              </a:spcBef>
              <a:buFont typeface="Times New Roman" pitchFamily="16" charset="0"/>
              <a:buNone/>
            </a:pPr>
            <a:r>
              <a:rPr lang="en-GB" altLang="ru-RU" sz="2800" b="1">
                <a:solidFill>
                  <a:srgbClr val="376092"/>
                </a:solidFill>
                <a:latin typeface="Calibri" pitchFamily="32" charset="0"/>
              </a:rPr>
              <a:t>М</a:t>
            </a:r>
            <a:r>
              <a:rPr lang="en-GB" altLang="ru-RU" sz="2800" b="1">
                <a:solidFill>
                  <a:srgbClr val="376092"/>
                </a:solidFill>
                <a:latin typeface="Calibri" pitchFamily="32" charset="0"/>
                <a:cs typeface="Arial Unicode MS" pitchFamily="32" charset="0"/>
              </a:rPr>
              <a:t>атематические методы </a:t>
            </a:r>
          </a:p>
          <a:p>
            <a:pPr eaLnBrk="1" hangingPunct="1">
              <a:lnSpc>
                <a:spcPct val="81000"/>
              </a:lnSpc>
              <a:spcBef>
                <a:spcPts val="450"/>
              </a:spcBef>
              <a:buFont typeface="Times New Roman" pitchFamily="16" charset="0"/>
              <a:buNone/>
            </a:pPr>
            <a:endParaRPr lang="en-GB" altLang="ru-RU" sz="1800" b="1">
              <a:solidFill>
                <a:srgbClr val="376092"/>
              </a:solidFill>
              <a:latin typeface="Calibri" pitchFamily="32" charset="0"/>
              <a:cs typeface="Arial Unicode MS" pitchFamily="32" charset="0"/>
            </a:endParaRPr>
          </a:p>
          <a:p>
            <a:pPr eaLnBrk="1" hangingPunct="1">
              <a:lnSpc>
                <a:spcPct val="81000"/>
              </a:lnSpc>
              <a:spcBef>
                <a:spcPts val="450"/>
              </a:spcBef>
              <a:buFont typeface="Times New Roman" pitchFamily="16" charset="0"/>
              <a:buNone/>
            </a:pPr>
            <a:endParaRPr lang="en-GB" altLang="ru-RU" sz="1800" b="1">
              <a:solidFill>
                <a:srgbClr val="376092"/>
              </a:solidFill>
              <a:latin typeface="Calibri" pitchFamily="32" charset="0"/>
              <a:cs typeface="Arial Unicode MS" pitchFamily="32" charset="0"/>
            </a:endParaRPr>
          </a:p>
          <a:p>
            <a:pPr eaLnBrk="1" hangingPunct="1">
              <a:lnSpc>
                <a:spcPct val="75000"/>
              </a:lnSpc>
              <a:spcBef>
                <a:spcPts val="450"/>
              </a:spcBef>
              <a:buFont typeface="Arial" charset="0"/>
              <a:buChar char="•"/>
            </a:pPr>
            <a:r>
              <a:rPr lang="en-GB" altLang="ru-RU" sz="2600" b="1"/>
              <a:t>Статистические методы</a:t>
            </a:r>
          </a:p>
          <a:p>
            <a:pPr eaLnBrk="1" hangingPunct="1">
              <a:lnSpc>
                <a:spcPct val="75000"/>
              </a:lnSpc>
              <a:spcBef>
                <a:spcPts val="450"/>
              </a:spcBef>
              <a:buClrTx/>
              <a:buSzTx/>
              <a:buFontTx/>
              <a:buNone/>
            </a:pPr>
            <a:endParaRPr lang="en-GB" altLang="ru-RU" sz="2600" b="1"/>
          </a:p>
          <a:p>
            <a:pPr eaLnBrk="1" hangingPunct="1">
              <a:lnSpc>
                <a:spcPct val="75000"/>
              </a:lnSpc>
              <a:spcBef>
                <a:spcPts val="450"/>
              </a:spcBef>
              <a:buFont typeface="Arial" charset="0"/>
              <a:buChar char="•"/>
            </a:pPr>
            <a:r>
              <a:rPr lang="en-GB" altLang="ru-RU" sz="2600" b="1"/>
              <a:t>Методы и модели теории графов и сетевого моделирования</a:t>
            </a:r>
          </a:p>
          <a:p>
            <a:pPr eaLnBrk="1" hangingPunct="1">
              <a:lnSpc>
                <a:spcPct val="75000"/>
              </a:lnSpc>
              <a:spcBef>
                <a:spcPts val="450"/>
              </a:spcBef>
              <a:buClrTx/>
              <a:buSzTx/>
              <a:buFontTx/>
              <a:buNone/>
            </a:pPr>
            <a:endParaRPr lang="en-GB" altLang="ru-RU" sz="2600" b="1"/>
          </a:p>
          <a:p>
            <a:pPr eaLnBrk="1" hangingPunct="1">
              <a:lnSpc>
                <a:spcPct val="75000"/>
              </a:lnSpc>
              <a:spcBef>
                <a:spcPts val="450"/>
              </a:spcBef>
              <a:buFont typeface="Arial" charset="0"/>
              <a:buChar char="•"/>
            </a:pPr>
            <a:r>
              <a:rPr lang="en-GB" altLang="ru-RU" sz="2600" b="1"/>
              <a:t>Методы и модели динамического программирования</a:t>
            </a:r>
          </a:p>
          <a:p>
            <a:pPr eaLnBrk="1" hangingPunct="1">
              <a:lnSpc>
                <a:spcPct val="75000"/>
              </a:lnSpc>
              <a:spcBef>
                <a:spcPts val="450"/>
              </a:spcBef>
              <a:buClrTx/>
              <a:buSzTx/>
              <a:buFontTx/>
              <a:buNone/>
            </a:pPr>
            <a:endParaRPr lang="en-GB" altLang="ru-RU" sz="2600" b="1"/>
          </a:p>
          <a:p>
            <a:pPr eaLnBrk="1" hangingPunct="1">
              <a:lnSpc>
                <a:spcPct val="75000"/>
              </a:lnSpc>
              <a:spcBef>
                <a:spcPts val="450"/>
              </a:spcBef>
              <a:buFont typeface="Arial" charset="0"/>
              <a:buChar char="•"/>
            </a:pPr>
            <a:r>
              <a:rPr lang="en-GB" altLang="ru-RU" sz="2600" b="1"/>
              <a:t>Методы и модели массового обслуживания</a:t>
            </a:r>
          </a:p>
          <a:p>
            <a:pPr eaLnBrk="1" hangingPunct="1">
              <a:lnSpc>
                <a:spcPct val="75000"/>
              </a:lnSpc>
              <a:spcBef>
                <a:spcPts val="450"/>
              </a:spcBef>
              <a:buClrTx/>
              <a:buSzTx/>
              <a:buFontTx/>
              <a:buNone/>
            </a:pPr>
            <a:endParaRPr lang="en-GB" altLang="ru-RU" sz="2600" b="1"/>
          </a:p>
          <a:p>
            <a:pPr eaLnBrk="1" hangingPunct="1">
              <a:lnSpc>
                <a:spcPct val="75000"/>
              </a:lnSpc>
              <a:spcBef>
                <a:spcPts val="450"/>
              </a:spcBef>
              <a:buFont typeface="Arial" charset="0"/>
              <a:buChar char="•"/>
            </a:pPr>
            <a:r>
              <a:rPr lang="en-GB" altLang="ru-RU" sz="2600" b="1"/>
              <a:t>Метод визуализации данных (функции, графики)</a:t>
            </a:r>
          </a:p>
        </p:txBody>
      </p:sp>
    </p:spTree>
    <p:extLst>
      <p:ext uri="{BB962C8B-B14F-4D97-AF65-F5344CB8AC3E}">
        <p14:creationId xmlns:p14="http://schemas.microsoft.com/office/powerpoint/2010/main" val="3295081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427038" y="1979613"/>
            <a:ext cx="8572500" cy="470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800">
                <a:latin typeface="Arial Unicode MS" pitchFamily="32" charset="0"/>
                <a:cs typeface="Arial Unicode MS" pitchFamily="32" charset="0"/>
              </a:rPr>
              <a:t>работа имеют  определенную структуру</a:t>
            </a:r>
            <a:r>
              <a:rPr lang="en-GB" altLang="ru-RU" sz="2800">
                <a:latin typeface="Arial Unicode MS" pitchFamily="32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endParaRPr lang="en-GB" altLang="ru-RU" sz="2000">
              <a:latin typeface="Arial Unicode MS" pitchFamily="32" charset="0"/>
            </a:endParaRP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b="1">
                <a:latin typeface="Arial Unicode MS" pitchFamily="32" charset="0"/>
                <a:cs typeface="Arial Unicode MS" pitchFamily="32" charset="0"/>
              </a:rPr>
              <a:t>- Титульный лист 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b="1">
                <a:latin typeface="Arial Unicode MS" pitchFamily="32" charset="0"/>
                <a:cs typeface="Arial Unicode MS" pitchFamily="32" charset="0"/>
              </a:rPr>
              <a:t>- Оглавление (план работы)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b="1">
                <a:latin typeface="Arial Unicode MS" pitchFamily="32" charset="0"/>
                <a:cs typeface="Arial Unicode MS" pitchFamily="32" charset="0"/>
              </a:rPr>
              <a:t>- Введение (анализ литературы,проблемы, гипотеза,      цели, задачи)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b="1">
                <a:latin typeface="Arial Unicode MS" pitchFamily="32" charset="0"/>
                <a:cs typeface="Arial Unicode MS" pitchFamily="32" charset="0"/>
              </a:rPr>
              <a:t>- Основная (содержательная) часть по разделам, 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b="1">
                <a:latin typeface="Arial Unicode MS" pitchFamily="32" charset="0"/>
                <a:cs typeface="Arial Unicode MS" pitchFamily="32" charset="0"/>
              </a:rPr>
              <a:t>  главам (в соответствии с задачами)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b="1">
                <a:latin typeface="Arial Unicode MS" pitchFamily="32" charset="0"/>
                <a:cs typeface="Arial Unicode MS" pitchFamily="32" charset="0"/>
              </a:rPr>
              <a:t>- Выводы по каждой главе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b="1">
                <a:latin typeface="Arial Unicode MS" pitchFamily="32" charset="0"/>
              </a:rPr>
              <a:t>- З</a:t>
            </a:r>
            <a:r>
              <a:rPr lang="en-GB" altLang="ru-RU" sz="2400" b="1">
                <a:latin typeface="Arial Unicode MS" pitchFamily="32" charset="0"/>
                <a:cs typeface="Arial Unicode MS" pitchFamily="32" charset="0"/>
              </a:rPr>
              <a:t>аключение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b="1">
                <a:latin typeface="Arial Unicode MS" pitchFamily="32" charset="0"/>
              </a:rPr>
              <a:t>- Б</a:t>
            </a:r>
            <a:r>
              <a:rPr lang="en-GB" altLang="ru-RU" sz="2400" b="1">
                <a:latin typeface="Arial Unicode MS" pitchFamily="32" charset="0"/>
                <a:cs typeface="Arial Unicode MS" pitchFamily="32" charset="0"/>
              </a:rPr>
              <a:t>иблиографического спис</a:t>
            </a:r>
            <a:r>
              <a:rPr lang="en-GB" altLang="ru-RU" sz="2400" b="1">
                <a:latin typeface="Arial Unicode MS" pitchFamily="32" charset="0"/>
              </a:rPr>
              <a:t>ок, список интернетресурсрв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b="1">
                <a:latin typeface="Arial Unicode MS" pitchFamily="32" charset="0"/>
                <a:cs typeface="Arial Unicode MS" pitchFamily="32" charset="0"/>
              </a:rPr>
              <a:t>- Приложение 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GB" altLang="ru-RU" sz="2400" b="1">
                <a:latin typeface="Arial Unicode MS" pitchFamily="32" charset="0"/>
                <a:cs typeface="Arial Unicode MS" pitchFamily="32" charset="0"/>
              </a:rPr>
              <a:t>  (графики, схемы , Иллюстрации, Таблицы) 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179388" y="360363"/>
            <a:ext cx="9540875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800" b="1">
                <a:solidFill>
                  <a:srgbClr val="376092"/>
                </a:solidFill>
                <a:latin typeface="Arial Unicode MS" pitchFamily="32" charset="0"/>
                <a:cs typeface="Arial Unicode MS" pitchFamily="32" charset="0"/>
              </a:rPr>
              <a:t>Как оформить </a:t>
            </a:r>
          </a:p>
          <a:p>
            <a:pPr algn="ctr"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800" b="1">
                <a:solidFill>
                  <a:srgbClr val="376092"/>
                </a:solidFill>
                <a:latin typeface="Arial Unicode MS" pitchFamily="32" charset="0"/>
                <a:cs typeface="Arial Unicode MS" pitchFamily="32" charset="0"/>
              </a:rPr>
              <a:t>научно-исследовательскую работу?</a:t>
            </a:r>
          </a:p>
        </p:txBody>
      </p:sp>
    </p:spTree>
    <p:extLst>
      <p:ext uri="{BB962C8B-B14F-4D97-AF65-F5344CB8AC3E}">
        <p14:creationId xmlns:p14="http://schemas.microsoft.com/office/powerpoint/2010/main" val="19680628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608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Образовательная программа учреждения должна включать программу развития универсальных учебных действий, обеспечивающую «формирование у обучающихся основ культуры исследовательской и проектной деятельности и навыков разработки, реализации и общественной презентации обучающимися результатов исследования, предметного или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межпредметного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учебного проекта, направленного на решение научной, личностно и (или) социально значимой проблемы». </a:t>
            </a:r>
          </a:p>
        </p:txBody>
      </p:sp>
      <p:sp>
        <p:nvSpPr>
          <p:cNvPr id="512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C34C60-58E0-4F85-8F8E-CBE09E4582FC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200" b="1" smtClean="0">
                <a:solidFill>
                  <a:schemeClr val="bg1"/>
                </a:solidFill>
              </a:rPr>
              <a:t>Требования ФГОС</a:t>
            </a:r>
            <a:br>
              <a:rPr lang="ru-RU" altLang="ru-RU" sz="3200" b="1" smtClean="0">
                <a:solidFill>
                  <a:schemeClr val="bg1"/>
                </a:solidFill>
              </a:rPr>
            </a:br>
            <a:r>
              <a:rPr lang="ru-RU" altLang="ru-RU" sz="3200" b="1" smtClean="0">
                <a:solidFill>
                  <a:schemeClr val="bg1"/>
                </a:solidFill>
              </a:rPr>
              <a:t>http://standart.edu.ru/</a:t>
            </a:r>
            <a:r>
              <a:rPr lang="ru-RU" altLang="ru-RU" sz="40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51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освоения учащимися образовательной программы должны, в частности,  отражать «умение  определять понятия, создавать обобщения, устанавливать аналогии, классифицировать,   самостоятельно выбирать основания и критерии для классификации, устанавливать причинно-следственные связи, строить  логическое рассуждение, умозаключение (индуктивное, дедуктивное  и по аналогии) и делать выводы».</a:t>
            </a:r>
          </a:p>
        </p:txBody>
      </p:sp>
      <p:sp>
        <p:nvSpPr>
          <p:cNvPr id="614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48240E-6E8C-40B2-B38D-1F0D48BBB5EA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altLang="ru-RU" sz="3200" b="1" smtClean="0">
                <a:solidFill>
                  <a:schemeClr val="bg1"/>
                </a:solidFill>
              </a:rPr>
              <a:t>Требования ФГОС</a:t>
            </a:r>
          </a:p>
        </p:txBody>
      </p:sp>
    </p:spTree>
    <p:extLst>
      <p:ext uri="{BB962C8B-B14F-4D97-AF65-F5344CB8AC3E}">
        <p14:creationId xmlns:p14="http://schemas.microsoft.com/office/powerpoint/2010/main" val="30139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4400" b="1">
                <a:solidFill>
                  <a:srgbClr val="376092"/>
                </a:solidFill>
                <a:latin typeface="Calibri" pitchFamily="32" charset="0"/>
              </a:rPr>
              <a:t>Какие вопросы  мы рассматриваем?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9388" y="1619250"/>
            <a:ext cx="8640762" cy="485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0200" indent="-330200" eaLnBrk="0" hangingPunct="0">
              <a:lnSpc>
                <a:spcPct val="71000"/>
              </a:lnSpc>
              <a:buChar char="•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None/>
            </a:pPr>
            <a:endParaRPr lang="en-GB" altLang="ru-RU" sz="2000" b="1" dirty="0">
              <a:latin typeface="Calibri" pitchFamily="32" charset="0"/>
            </a:endParaRP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научно-исследовательскую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уточнить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тему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изучать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литературу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гипотезу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сформулировать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оформить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  <a:r>
              <a:rPr lang="en-GB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</a:pPr>
            <a:endParaRPr lang="en-GB" alt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394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202612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800" b="1">
                <a:latin typeface="Calibri" pitchFamily="32" charset="0"/>
              </a:rPr>
              <a:t>  </a:t>
            </a:r>
            <a:r>
              <a:rPr lang="en-GB" altLang="ru-RU" sz="2800" b="1">
                <a:solidFill>
                  <a:srgbClr val="0000FF"/>
                </a:solidFill>
                <a:latin typeface="Calibri" pitchFamily="32" charset="0"/>
              </a:rPr>
              <a:t>Как подготовить научное  исследование?</a:t>
            </a:r>
            <a:r>
              <a:rPr lang="en-GB" altLang="ru-RU" sz="2800">
                <a:solidFill>
                  <a:srgbClr val="0000FF"/>
                </a:solidFill>
                <a:latin typeface="Calibri" pitchFamily="32" charset="0"/>
              </a:rPr>
              <a:t> </a:t>
            </a:r>
            <a:br>
              <a:rPr lang="en-GB" altLang="ru-RU" sz="2800">
                <a:solidFill>
                  <a:srgbClr val="0000FF"/>
                </a:solidFill>
                <a:latin typeface="Calibri" pitchFamily="32" charset="0"/>
              </a:rPr>
            </a:br>
            <a:endParaRPr lang="en-GB" altLang="ru-RU" sz="2800">
              <a:solidFill>
                <a:srgbClr val="0000FF"/>
              </a:solidFill>
              <a:latin typeface="Calibri" pitchFamily="32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919288" y="185738"/>
            <a:ext cx="3060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919288" y="185738"/>
            <a:ext cx="3060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>
            <a:off x="3060700" y="5759450"/>
            <a:ext cx="1588" cy="4365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447675" y="1076325"/>
            <a:ext cx="347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60363" y="1619250"/>
            <a:ext cx="8640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>
                <a:solidFill>
                  <a:srgbClr val="0000FF"/>
                </a:solidFill>
                <a:latin typeface="Arial Unicode MS" pitchFamily="32" charset="0"/>
              </a:rPr>
              <a:t>Определение объектной области, объекта и предмета исследования 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58775" y="2879725"/>
            <a:ext cx="864076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>
                <a:solidFill>
                  <a:srgbClr val="0000FF"/>
                </a:solidFill>
                <a:latin typeface="Arial Unicode MS" pitchFamily="32" charset="0"/>
              </a:rPr>
              <a:t>Выбор и формулировка темы, проблемы и обоснование их актуальности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358775" y="4033838"/>
            <a:ext cx="864076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>
                <a:solidFill>
                  <a:srgbClr val="0000FF"/>
                </a:solidFill>
                <a:latin typeface="Arial Unicode MS" pitchFamily="32" charset="0"/>
              </a:rPr>
              <a:t>Изучение научной литературы, первоисточников, сбор информации (информации) и уточнение темы</a:t>
            </a:r>
            <a:r>
              <a:rPr lang="en-GB" altLang="ru-RU" sz="2000">
                <a:solidFill>
                  <a:srgbClr val="0000FF"/>
                </a:solidFill>
                <a:latin typeface="Arial Unicode MS" pitchFamily="32" charset="0"/>
              </a:rPr>
              <a:t> 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360363" y="5400675"/>
            <a:ext cx="54340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>
                <a:solidFill>
                  <a:srgbClr val="0000FF"/>
                </a:solidFill>
                <a:latin typeface="Arial Unicode MS" pitchFamily="32" charset="0"/>
              </a:rPr>
              <a:t>Формулирование гипотезы 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360363" y="6300788"/>
            <a:ext cx="7559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>
                <a:solidFill>
                  <a:srgbClr val="0000FF"/>
                </a:solidFill>
                <a:latin typeface="Arial Unicode MS" pitchFamily="32" charset="0"/>
              </a:rPr>
              <a:t>Формулирование цели и задач исследования</a:t>
            </a:r>
            <a:r>
              <a:rPr lang="en-GB" altLang="ru-RU" sz="2400" b="1">
                <a:latin typeface="Arial Unicode MS" pitchFamily="32" charset="0"/>
              </a:rPr>
              <a:t> </a:t>
            </a:r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3060700" y="4964113"/>
            <a:ext cx="1588" cy="4365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3060700" y="3703638"/>
            <a:ext cx="1588" cy="4365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>
            <a:off x="3060700" y="2339975"/>
            <a:ext cx="1588" cy="4365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045076"/>
      </p:ext>
    </p:extLst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60363" y="614363"/>
            <a:ext cx="8101012" cy="19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altLang="ru-RU" sz="2400" b="1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выработки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endParaRPr lang="en-GB" altLang="ru-RU" sz="2400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endParaRPr lang="en-GB" altLang="ru-RU" sz="2400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ru-RU" altLang="ru-RU" sz="2400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GB" altLang="ru-RU" sz="2400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ОСНОВЕ  ДЕЯТЕЛЬНОСТЬ...</a:t>
            </a: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360363" y="2700338"/>
            <a:ext cx="8783637" cy="341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 u="sng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интеллектуально-исследовательская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GB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ним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умственные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выдвижение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гипотезы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целей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Здесь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endParaRPr lang="en-GB" alt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9504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60363" y="1619250"/>
            <a:ext cx="8640762" cy="701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93000"/>
              </a:lnSpc>
              <a:buFont typeface="Times New Roman" pitchFamily="16" charset="0"/>
              <a:buNone/>
            </a:pPr>
            <a:r>
              <a:rPr lang="en-GB" altLang="ru-RU" sz="2400" b="1" u="sng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информационно-рецептивная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которую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воспринять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рецептировать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обработать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соответствующим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конкретным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исследовательским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Общей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любому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исследованию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извлечь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прояснения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поставленных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вариантов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Прием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счет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стратегий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3000"/>
              </a:lnSpc>
              <a:buFont typeface="Times New Roman" pitchFamily="16" charset="0"/>
              <a:buNone/>
            </a:pPr>
            <a:r>
              <a:rPr lang="en-GB" altLang="ru-RU" sz="2400" b="1" u="sng" dirty="0" err="1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продуктивная</a:t>
            </a:r>
            <a:r>
              <a:rPr lang="en-GB" altLang="ru-RU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проведению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фиксацию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обработку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научном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тексте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3000"/>
              </a:lnSpc>
              <a:buFont typeface="Times New Roman" pitchFamily="16" charset="0"/>
              <a:buNone/>
            </a:pP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разделов</a:t>
            </a:r>
            <a:r>
              <a:rPr lang="en-GB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60363" y="652463"/>
            <a:ext cx="8050212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93000"/>
              </a:lnSpc>
              <a:buFont typeface="Times New Roman" pitchFamily="16" charset="0"/>
              <a:buNone/>
            </a:pPr>
            <a:r>
              <a:rPr lang="en-GB" altLang="ru-RU" sz="2400" b="1">
                <a:solidFill>
                  <a:srgbClr val="376092"/>
                </a:solidFill>
              </a:rPr>
              <a:t>Н</a:t>
            </a:r>
            <a:r>
              <a:rPr lang="en-GB" altLang="ru-RU" sz="2400" b="1">
                <a:solidFill>
                  <a:srgbClr val="376092"/>
                </a:solidFill>
                <a:cs typeface="Arial Unicode MS" pitchFamily="32" charset="0"/>
              </a:rPr>
              <a:t>аучн</a:t>
            </a:r>
            <a:r>
              <a:rPr lang="en-GB" altLang="ru-RU" sz="2400" b="1">
                <a:solidFill>
                  <a:srgbClr val="376092"/>
                </a:solidFill>
              </a:rPr>
              <a:t>ое</a:t>
            </a:r>
            <a:r>
              <a:rPr lang="en-GB" altLang="ru-RU" sz="2400" b="1">
                <a:solidFill>
                  <a:srgbClr val="376092"/>
                </a:solidFill>
                <a:cs typeface="Arial Unicode MS" pitchFamily="32" charset="0"/>
              </a:rPr>
              <a:t> исследовани</a:t>
            </a:r>
            <a:r>
              <a:rPr lang="en-GB" altLang="ru-RU" sz="2400" b="1">
                <a:solidFill>
                  <a:srgbClr val="376092"/>
                </a:solidFill>
              </a:rPr>
              <a:t>е - </a:t>
            </a:r>
            <a:r>
              <a:rPr lang="en-GB" altLang="ru-RU" sz="2400" b="1">
                <a:solidFill>
                  <a:srgbClr val="376092"/>
                </a:solidFill>
                <a:cs typeface="Arial Unicode MS" pitchFamily="32" charset="0"/>
              </a:rPr>
              <a:t>процесс выработки новых научных знаний</a:t>
            </a:r>
            <a:r>
              <a:rPr lang="en-GB" altLang="ru-RU" sz="2400" b="1">
                <a:solidFill>
                  <a:srgbClr val="376092"/>
                </a:solidFill>
              </a:rPr>
              <a:t> </a:t>
            </a:r>
            <a:r>
              <a:rPr lang="en-GB" altLang="ru-RU" sz="2400">
                <a:solidFill>
                  <a:srgbClr val="376092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02935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39750" y="1619250"/>
            <a:ext cx="8459788" cy="45264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80000"/>
              </a:lnSpc>
              <a:buFont typeface="Times New Roman" pitchFamily="16" charset="0"/>
              <a:buNone/>
            </a:pPr>
            <a:endParaRPr lang="en-GB" altLang="ru-RU" sz="2400" b="1" i="1" dirty="0">
              <a:solidFill>
                <a:srgbClr val="0000FF"/>
              </a:solidFill>
              <a:cs typeface="Arial Unicode MS" pitchFamily="32" charset="0"/>
            </a:endParaRPr>
          </a:p>
          <a:p>
            <a:pPr eaLnBrk="1" hangingPunct="1">
              <a:lnSpc>
                <a:spcPct val="80000"/>
              </a:lnSpc>
              <a:buFont typeface="Times New Roman" pitchFamily="16" charset="0"/>
              <a:buNone/>
            </a:pPr>
            <a:r>
              <a:rPr lang="en-GB" altLang="ru-RU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Объектная</a:t>
            </a:r>
            <a:r>
              <a:rPr lang="en-GB" alt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</a:t>
            </a:r>
            <a:r>
              <a:rPr lang="en-GB" alt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Times New Roman" pitchFamily="16" charset="0"/>
              <a:buNone/>
            </a:pP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Times New Roman" pitchFamily="16" charset="0"/>
              <a:buNone/>
            </a:pPr>
            <a:r>
              <a:rPr lang="en-GB" altLang="ru-RU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en-GB" alt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400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действительности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порождающее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проблемную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ситуацию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своеобразный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Times New Roman" pitchFamily="16" charset="0"/>
              <a:buNone/>
            </a:pP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Times New Roman" pitchFamily="16" charset="0"/>
              <a:buNone/>
            </a:pPr>
            <a:r>
              <a:rPr lang="en-GB" altLang="ru-RU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GB" alt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конкретная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ведется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поиск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характеризоваться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определенной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самостоятельностью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соотносимую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гипотезу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объекте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выделять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</a:t>
            </a:r>
            <a:r>
              <a:rPr lang="en-GB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endParaRPr lang="en-GB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714375" y="660784"/>
            <a:ext cx="6715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lnSpc>
                <a:spcPct val="71000"/>
              </a:lnSpc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lnSpc>
                <a:spcPct val="71000"/>
              </a:lnSpc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lnSpc>
                <a:spcPct val="71000"/>
              </a:lnSpc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None/>
            </a:pPr>
            <a:r>
              <a:rPr lang="en-GB" altLang="ru-RU" b="1" dirty="0" err="1">
                <a:solidFill>
                  <a:srgbClr val="0000FF"/>
                </a:solidFill>
                <a:latin typeface="Arial Unicode MS" pitchFamily="32" charset="0"/>
              </a:rPr>
              <a:t>Разберёмся</a:t>
            </a:r>
            <a:r>
              <a:rPr lang="en-GB" altLang="ru-RU" b="1" dirty="0">
                <a:solidFill>
                  <a:srgbClr val="0000FF"/>
                </a:solidFill>
                <a:latin typeface="Arial Unicode MS" pitchFamily="32" charset="0"/>
              </a:rPr>
              <a:t> с </a:t>
            </a:r>
            <a:r>
              <a:rPr lang="en-GB" altLang="ru-RU" b="1" dirty="0" err="1">
                <a:solidFill>
                  <a:srgbClr val="0000FF"/>
                </a:solidFill>
                <a:latin typeface="Arial Unicode MS" pitchFamily="32" charset="0"/>
              </a:rPr>
              <a:t>понятиями</a:t>
            </a:r>
            <a:r>
              <a:rPr lang="en-GB" altLang="ru-RU" b="1" dirty="0">
                <a:solidFill>
                  <a:srgbClr val="0000FF"/>
                </a:solidFill>
                <a:latin typeface="Arial Unicode MS" pitchFamily="32" charset="0"/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3081208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204</TotalTime>
  <Words>1605</Words>
  <Application>Microsoft Office PowerPoint</Application>
  <PresentationFormat>Экран (4:3)</PresentationFormat>
  <Paragraphs>200</Paragraphs>
  <Slides>23</Slides>
  <Notes>19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Волна</vt:lpstr>
      <vt:lpstr>«Знание только тогда знание, когда оно приобретено усилиями своей мысли, а не памятью». Л. Н. Толстой</vt:lpstr>
      <vt:lpstr>Результаты исследования.</vt:lpstr>
      <vt:lpstr>Требования ФГОС http://standart.edu.ru/ </vt:lpstr>
      <vt:lpstr>Требования ФГОС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«Знание только тогда знание, когда оно приобретено усилиями своей мысли, а не памятью». Л. Н. Толстой</dc:title>
  <dc:creator>юлия</dc:creator>
  <cp:lastModifiedBy>юлия</cp:lastModifiedBy>
  <cp:revision>16</cp:revision>
  <dcterms:created xsi:type="dcterms:W3CDTF">2014-03-25T09:50:18Z</dcterms:created>
  <dcterms:modified xsi:type="dcterms:W3CDTF">2014-03-28T03:36:33Z</dcterms:modified>
</cp:coreProperties>
</file>