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2" r:id="rId16"/>
    <p:sldId id="268" r:id="rId17"/>
    <p:sldId id="269" r:id="rId18"/>
    <p:sldId id="271" r:id="rId19"/>
    <p:sldId id="273" r:id="rId20"/>
    <p:sldId id="274" r:id="rId21"/>
    <p:sldId id="278" r:id="rId22"/>
    <p:sldId id="275" r:id="rId23"/>
    <p:sldId id="276" r:id="rId24"/>
    <p:sldId id="280" r:id="rId25"/>
    <p:sldId id="277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1980</c:v>
                </c:pt>
                <c:pt idx="1">
                  <c:v>выпуск 1981</c:v>
                </c:pt>
                <c:pt idx="2">
                  <c:v>выпуск 1982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</c:v>
                </c:pt>
                <c:pt idx="1">
                  <c:v>34</c:v>
                </c:pt>
                <c:pt idx="2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мальчики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1980</c:v>
                </c:pt>
                <c:pt idx="1">
                  <c:v>выпуск 1981</c:v>
                </c:pt>
                <c:pt idx="2">
                  <c:v>выпуск 1982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31</c:v>
                </c:pt>
                <c:pt idx="1">
                  <c:v>21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девочки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1980</c:v>
                </c:pt>
                <c:pt idx="1">
                  <c:v>выпуск 1981</c:v>
                </c:pt>
                <c:pt idx="2">
                  <c:v>выпуск 1982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</c:v>
                </c:pt>
                <c:pt idx="1">
                  <c:v>13</c:v>
                </c:pt>
                <c:pt idx="2">
                  <c:v>17</c:v>
                </c:pt>
              </c:numCache>
            </c:numRef>
          </c:val>
        </c:ser>
        <c:axId val="78543104"/>
        <c:axId val="79708160"/>
      </c:barChart>
      <c:catAx>
        <c:axId val="78543104"/>
        <c:scaling>
          <c:orientation val="minMax"/>
        </c:scaling>
        <c:axPos val="b"/>
        <c:majorTickMark val="none"/>
        <c:tickLblPos val="nextTo"/>
        <c:crossAx val="79708160"/>
        <c:crosses val="autoZero"/>
        <c:auto val="1"/>
        <c:lblAlgn val="ctr"/>
        <c:lblOffset val="100"/>
      </c:catAx>
      <c:valAx>
        <c:axId val="797081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85431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400" b="1"/>
      </a:pPr>
      <a:endParaRPr lang="ru-RU"/>
    </a:p>
  </c:txPr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2007</c:v>
                </c:pt>
                <c:pt idx="1">
                  <c:v>выпуск 2008</c:v>
                </c:pt>
                <c:pt idx="2">
                  <c:v>выпуск 2009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</c:v>
                </c:pt>
                <c:pt idx="1">
                  <c:v>50</c:v>
                </c:pt>
                <c:pt idx="2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мальчики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2007</c:v>
                </c:pt>
                <c:pt idx="1">
                  <c:v>выпуск 2008</c:v>
                </c:pt>
                <c:pt idx="2">
                  <c:v>выпуск 2009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31</c:v>
                </c:pt>
                <c:pt idx="1">
                  <c:v>23</c:v>
                </c:pt>
                <c:pt idx="2">
                  <c:v>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девочки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2007</c:v>
                </c:pt>
                <c:pt idx="1">
                  <c:v>выпуск 2008</c:v>
                </c:pt>
                <c:pt idx="2">
                  <c:v>выпуск 2009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29</c:v>
                </c:pt>
                <c:pt idx="1">
                  <c:v>27</c:v>
                </c:pt>
                <c:pt idx="2">
                  <c:v>15</c:v>
                </c:pt>
              </c:numCache>
            </c:numRef>
          </c:val>
        </c:ser>
        <c:axId val="119744768"/>
        <c:axId val="119750656"/>
      </c:barChart>
      <c:catAx>
        <c:axId val="119744768"/>
        <c:scaling>
          <c:orientation val="minMax"/>
        </c:scaling>
        <c:axPos val="b"/>
        <c:majorTickMark val="none"/>
        <c:tickLblPos val="nextTo"/>
        <c:crossAx val="119750656"/>
        <c:crosses val="autoZero"/>
        <c:auto val="1"/>
        <c:lblAlgn val="ctr"/>
        <c:lblOffset val="100"/>
      </c:catAx>
      <c:valAx>
        <c:axId val="1197506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97447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400" b="1"/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2011</c:v>
                </c:pt>
                <c:pt idx="1">
                  <c:v>выпуск 2012</c:v>
                </c:pt>
                <c:pt idx="2">
                  <c:v>выпуск 2013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19</c:v>
                </c:pt>
                <c:pt idx="2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мальчики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2011</c:v>
                </c:pt>
                <c:pt idx="1">
                  <c:v>выпуск 2012</c:v>
                </c:pt>
                <c:pt idx="2">
                  <c:v>выпуск 2013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девочки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2011</c:v>
                </c:pt>
                <c:pt idx="1">
                  <c:v>выпуск 2012</c:v>
                </c:pt>
                <c:pt idx="2">
                  <c:v>выпуск 2013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13</c:v>
                </c:pt>
                <c:pt idx="1">
                  <c:v>11</c:v>
                </c:pt>
                <c:pt idx="2">
                  <c:v>13</c:v>
                </c:pt>
              </c:numCache>
            </c:numRef>
          </c:val>
        </c:ser>
        <c:axId val="119932800"/>
        <c:axId val="119934336"/>
      </c:barChart>
      <c:catAx>
        <c:axId val="119932800"/>
        <c:scaling>
          <c:orientation val="minMax"/>
        </c:scaling>
        <c:axPos val="b"/>
        <c:majorTickMark val="none"/>
        <c:tickLblPos val="nextTo"/>
        <c:crossAx val="119934336"/>
        <c:crosses val="autoZero"/>
        <c:auto val="1"/>
        <c:lblAlgn val="ctr"/>
        <c:lblOffset val="100"/>
      </c:catAx>
      <c:valAx>
        <c:axId val="1199343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99328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400" b="1"/>
      </a:pPr>
      <a:endParaRPr lang="ru-RU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детей</c:v>
                </c:pt>
              </c:strCache>
            </c:strRef>
          </c:tx>
          <c:cat>
            <c:strRef>
              <c:f>Лист1!$A$2:$A$35</c:f>
              <c:strCache>
                <c:ptCount val="34"/>
                <c:pt idx="0">
                  <c:v>выпуск 1980</c:v>
                </c:pt>
                <c:pt idx="1">
                  <c:v>выпуск1981</c:v>
                </c:pt>
                <c:pt idx="2">
                  <c:v>выпуск1982</c:v>
                </c:pt>
                <c:pt idx="3">
                  <c:v>выпуск 1983</c:v>
                </c:pt>
                <c:pt idx="4">
                  <c:v>выпуск 1984</c:v>
                </c:pt>
                <c:pt idx="5">
                  <c:v>выпуск1985</c:v>
                </c:pt>
                <c:pt idx="6">
                  <c:v>выпуск1986</c:v>
                </c:pt>
                <c:pt idx="7">
                  <c:v>выпуск1987</c:v>
                </c:pt>
                <c:pt idx="8">
                  <c:v>выпуск1988</c:v>
                </c:pt>
                <c:pt idx="9">
                  <c:v>выпуск1989</c:v>
                </c:pt>
                <c:pt idx="10">
                  <c:v>выпуск1990</c:v>
                </c:pt>
                <c:pt idx="11">
                  <c:v>выпуск1991</c:v>
                </c:pt>
                <c:pt idx="12">
                  <c:v>выпуск1992</c:v>
                </c:pt>
                <c:pt idx="13">
                  <c:v>выпуск1993</c:v>
                </c:pt>
                <c:pt idx="14">
                  <c:v>выпуск1994</c:v>
                </c:pt>
                <c:pt idx="15">
                  <c:v>выпуск1995</c:v>
                </c:pt>
                <c:pt idx="16">
                  <c:v>выпуск1996</c:v>
                </c:pt>
                <c:pt idx="17">
                  <c:v>выпуск1997</c:v>
                </c:pt>
                <c:pt idx="18">
                  <c:v>выпуск1998</c:v>
                </c:pt>
                <c:pt idx="19">
                  <c:v>выпуск1999</c:v>
                </c:pt>
                <c:pt idx="20">
                  <c:v>выпуск2000</c:v>
                </c:pt>
                <c:pt idx="21">
                  <c:v>выпуск2001</c:v>
                </c:pt>
                <c:pt idx="22">
                  <c:v>выпуск2002</c:v>
                </c:pt>
                <c:pt idx="23">
                  <c:v>выпуск2003</c:v>
                </c:pt>
                <c:pt idx="24">
                  <c:v>выпуск2004</c:v>
                </c:pt>
                <c:pt idx="25">
                  <c:v>выпуск2005</c:v>
                </c:pt>
                <c:pt idx="26">
                  <c:v>выпуск2006</c:v>
                </c:pt>
                <c:pt idx="27">
                  <c:v>выпуск2007</c:v>
                </c:pt>
                <c:pt idx="28">
                  <c:v>выпуск 2008</c:v>
                </c:pt>
                <c:pt idx="29">
                  <c:v>выпуск2009</c:v>
                </c:pt>
                <c:pt idx="30">
                  <c:v>выпуск2010</c:v>
                </c:pt>
                <c:pt idx="31">
                  <c:v>выпуск2011</c:v>
                </c:pt>
                <c:pt idx="32">
                  <c:v>выпуск2012</c:v>
                </c:pt>
                <c:pt idx="33">
                  <c:v>выпуск2013</c:v>
                </c:pt>
              </c:strCache>
            </c:strRef>
          </c:cat>
          <c:val>
            <c:numRef>
              <c:f>Лист1!$B$2:$B$35</c:f>
              <c:numCache>
                <c:formatCode>General</c:formatCode>
                <c:ptCount val="34"/>
                <c:pt idx="0">
                  <c:v>47</c:v>
                </c:pt>
                <c:pt idx="1">
                  <c:v>34</c:v>
                </c:pt>
                <c:pt idx="2">
                  <c:v>23</c:v>
                </c:pt>
                <c:pt idx="3">
                  <c:v>41</c:v>
                </c:pt>
                <c:pt idx="4">
                  <c:v>30</c:v>
                </c:pt>
                <c:pt idx="5">
                  <c:v>37</c:v>
                </c:pt>
                <c:pt idx="6">
                  <c:v>52</c:v>
                </c:pt>
                <c:pt idx="7">
                  <c:v>36</c:v>
                </c:pt>
                <c:pt idx="8">
                  <c:v>43</c:v>
                </c:pt>
                <c:pt idx="9">
                  <c:v>38</c:v>
                </c:pt>
                <c:pt idx="10">
                  <c:v>49</c:v>
                </c:pt>
                <c:pt idx="11">
                  <c:v>36</c:v>
                </c:pt>
                <c:pt idx="12">
                  <c:v>36</c:v>
                </c:pt>
                <c:pt idx="13">
                  <c:v>45</c:v>
                </c:pt>
                <c:pt idx="14">
                  <c:v>41</c:v>
                </c:pt>
                <c:pt idx="15">
                  <c:v>44</c:v>
                </c:pt>
                <c:pt idx="16">
                  <c:v>36</c:v>
                </c:pt>
                <c:pt idx="17">
                  <c:v>37</c:v>
                </c:pt>
                <c:pt idx="18">
                  <c:v>30</c:v>
                </c:pt>
                <c:pt idx="19">
                  <c:v>42</c:v>
                </c:pt>
                <c:pt idx="20">
                  <c:v>45</c:v>
                </c:pt>
                <c:pt idx="21">
                  <c:v>47</c:v>
                </c:pt>
                <c:pt idx="22">
                  <c:v>51</c:v>
                </c:pt>
                <c:pt idx="23">
                  <c:v>38</c:v>
                </c:pt>
                <c:pt idx="24">
                  <c:v>46</c:v>
                </c:pt>
                <c:pt idx="25">
                  <c:v>64</c:v>
                </c:pt>
                <c:pt idx="26">
                  <c:v>61</c:v>
                </c:pt>
                <c:pt idx="27">
                  <c:v>60</c:v>
                </c:pt>
                <c:pt idx="28">
                  <c:v>50</c:v>
                </c:pt>
                <c:pt idx="29">
                  <c:v>38</c:v>
                </c:pt>
                <c:pt idx="30">
                  <c:v>0</c:v>
                </c:pt>
                <c:pt idx="31">
                  <c:v>20</c:v>
                </c:pt>
                <c:pt idx="32">
                  <c:v>19</c:v>
                </c:pt>
                <c:pt idx="33">
                  <c:v>21</c:v>
                </c:pt>
              </c:numCache>
            </c:numRef>
          </c:val>
        </c:ser>
        <c:marker val="1"/>
        <c:axId val="119487872"/>
        <c:axId val="119589504"/>
      </c:lineChart>
      <c:catAx>
        <c:axId val="1194878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970" baseline="0"/>
            </a:pPr>
            <a:endParaRPr lang="ru-RU"/>
          </a:p>
        </c:txPr>
        <c:crossAx val="119589504"/>
        <c:crosses val="autoZero"/>
        <c:auto val="1"/>
        <c:lblAlgn val="ctr"/>
        <c:lblOffset val="100"/>
      </c:catAx>
      <c:valAx>
        <c:axId val="1195895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9487872"/>
        <c:crosses val="autoZero"/>
        <c:crossBetween val="between"/>
      </c:valAx>
      <c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75000"/>
            </a:schemeClr>
          </a:solidFill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title>
      <c:layout>
        <c:manualLayout>
          <c:xMode val="edge"/>
          <c:yMode val="edge"/>
          <c:x val="0.45159132229619459"/>
          <c:y val="2.1286034015194095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</c:v>
                </c:pt>
              </c:strCache>
            </c:strRef>
          </c:tx>
          <c:dPt>
            <c:idx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183</c:v>
                </c:pt>
                <c:pt idx="1">
                  <c:v>191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1класс</c:v>
                </c:pt>
                <c:pt idx="1">
                  <c:v>2класс</c:v>
                </c:pt>
                <c:pt idx="2">
                  <c:v>3класс</c:v>
                </c:pt>
                <c:pt idx="3">
                  <c:v>4класс</c:v>
                </c:pt>
                <c:pt idx="4">
                  <c:v>5класс</c:v>
                </c:pt>
                <c:pt idx="5">
                  <c:v>6класс</c:v>
                </c:pt>
                <c:pt idx="6">
                  <c:v>7класс</c:v>
                </c:pt>
                <c:pt idx="7">
                  <c:v>8класс</c:v>
                </c:pt>
                <c:pt idx="8">
                  <c:v>9класс</c:v>
                </c:pt>
                <c:pt idx="9">
                  <c:v>10класс</c:v>
                </c:pt>
                <c:pt idx="10">
                  <c:v>11класс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23</c:v>
                </c:pt>
                <c:pt idx="1">
                  <c:v>28</c:v>
                </c:pt>
                <c:pt idx="2">
                  <c:v>22</c:v>
                </c:pt>
                <c:pt idx="3">
                  <c:v>16</c:v>
                </c:pt>
                <c:pt idx="4">
                  <c:v>27</c:v>
                </c:pt>
                <c:pt idx="5">
                  <c:v>18</c:v>
                </c:pt>
                <c:pt idx="6">
                  <c:v>12</c:v>
                </c:pt>
                <c:pt idx="7">
                  <c:v>12</c:v>
                </c:pt>
                <c:pt idx="8">
                  <c:v>13</c:v>
                </c:pt>
                <c:pt idx="9">
                  <c:v>8</c:v>
                </c:pt>
                <c:pt idx="1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1класс</c:v>
                </c:pt>
                <c:pt idx="1">
                  <c:v>2класс</c:v>
                </c:pt>
                <c:pt idx="2">
                  <c:v>3класс</c:v>
                </c:pt>
                <c:pt idx="3">
                  <c:v>4класс</c:v>
                </c:pt>
                <c:pt idx="4">
                  <c:v>5класс</c:v>
                </c:pt>
                <c:pt idx="5">
                  <c:v>6класс</c:v>
                </c:pt>
                <c:pt idx="6">
                  <c:v>7класс</c:v>
                </c:pt>
                <c:pt idx="7">
                  <c:v>8класс</c:v>
                </c:pt>
                <c:pt idx="8">
                  <c:v>9класс</c:v>
                </c:pt>
                <c:pt idx="9">
                  <c:v>10класс</c:v>
                </c:pt>
                <c:pt idx="10">
                  <c:v>11класс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29</c:v>
                </c:pt>
                <c:pt idx="1">
                  <c:v>23</c:v>
                </c:pt>
                <c:pt idx="2">
                  <c:v>17</c:v>
                </c:pt>
                <c:pt idx="3">
                  <c:v>11</c:v>
                </c:pt>
                <c:pt idx="4">
                  <c:v>26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12</c:v>
                </c:pt>
                <c:pt idx="9">
                  <c:v>21</c:v>
                </c:pt>
                <c:pt idx="10">
                  <c:v>10</c:v>
                </c:pt>
              </c:numCache>
            </c:numRef>
          </c:val>
        </c:ser>
        <c:dLbls>
          <c:showVal val="1"/>
        </c:dLbls>
        <c:gapWidth val="95"/>
        <c:overlap val="100"/>
        <c:axId val="119983104"/>
        <c:axId val="120324864"/>
      </c:barChart>
      <c:catAx>
        <c:axId val="119983104"/>
        <c:scaling>
          <c:orientation val="minMax"/>
        </c:scaling>
        <c:axPos val="b"/>
        <c:numFmt formatCode="dd/mm/yyyy" sourceLinked="1"/>
        <c:majorTickMark val="none"/>
        <c:tickLblPos val="nextTo"/>
        <c:crossAx val="120324864"/>
        <c:crosses val="autoZero"/>
        <c:auto val="1"/>
        <c:lblAlgn val="ctr"/>
        <c:lblOffset val="100"/>
      </c:catAx>
      <c:valAx>
        <c:axId val="120324864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119983104"/>
        <c:crosses val="autoZero"/>
        <c:crossBetween val="between"/>
      </c:valAx>
      <c:spPr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t"/>
      <c:layout/>
    </c:legend>
    <c:plotVisOnly val="1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физ-ра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биология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география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ИЗО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история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литература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русский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технология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dLbls>
          <c:showVal val="1"/>
        </c:dLbls>
        <c:overlap val="-25"/>
        <c:axId val="120622080"/>
        <c:axId val="119431936"/>
      </c:barChart>
      <c:catAx>
        <c:axId val="120622080"/>
        <c:scaling>
          <c:orientation val="minMax"/>
        </c:scaling>
        <c:delete val="1"/>
        <c:axPos val="b"/>
        <c:majorTickMark val="none"/>
        <c:tickLblPos val="none"/>
        <c:crossAx val="119431936"/>
        <c:crosses val="autoZero"/>
        <c:auto val="1"/>
        <c:lblAlgn val="ctr"/>
        <c:lblOffset val="100"/>
      </c:catAx>
      <c:valAx>
        <c:axId val="1194319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2062208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лето</c:v>
                </c:pt>
                <c:pt idx="1">
                  <c:v>весна</c:v>
                </c:pt>
                <c:pt idx="2">
                  <c:v>зима</c:v>
                </c:pt>
                <c:pt idx="3">
                  <c:v>осень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</c:v>
                </c:pt>
                <c:pt idx="1">
                  <c:v>14</c:v>
                </c:pt>
                <c:pt idx="2">
                  <c:v>20</c:v>
                </c:pt>
                <c:pt idx="3">
                  <c:v>2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1983</c:v>
                </c:pt>
                <c:pt idx="1">
                  <c:v>выпуск 1984</c:v>
                </c:pt>
                <c:pt idx="2">
                  <c:v>выпуск 1985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</c:v>
                </c:pt>
                <c:pt idx="1">
                  <c:v>30</c:v>
                </c:pt>
                <c:pt idx="2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мальчики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1983</c:v>
                </c:pt>
                <c:pt idx="1">
                  <c:v>выпуск 1984</c:v>
                </c:pt>
                <c:pt idx="2">
                  <c:v>выпуск 1985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девочки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1983</c:v>
                </c:pt>
                <c:pt idx="1">
                  <c:v>выпуск 1984</c:v>
                </c:pt>
                <c:pt idx="2">
                  <c:v>выпуск 1985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21</c:v>
                </c:pt>
                <c:pt idx="1">
                  <c:v>20</c:v>
                </c:pt>
                <c:pt idx="2">
                  <c:v>22</c:v>
                </c:pt>
              </c:numCache>
            </c:numRef>
          </c:val>
        </c:ser>
        <c:axId val="79746944"/>
        <c:axId val="84642048"/>
      </c:barChart>
      <c:catAx>
        <c:axId val="79746944"/>
        <c:scaling>
          <c:orientation val="minMax"/>
        </c:scaling>
        <c:axPos val="b"/>
        <c:majorTickMark val="none"/>
        <c:tickLblPos val="nextTo"/>
        <c:crossAx val="84642048"/>
        <c:crosses val="autoZero"/>
        <c:auto val="1"/>
        <c:lblAlgn val="ctr"/>
        <c:lblOffset val="100"/>
      </c:catAx>
      <c:valAx>
        <c:axId val="8464204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97469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1986</c:v>
                </c:pt>
                <c:pt idx="1">
                  <c:v>выпуск 1987</c:v>
                </c:pt>
                <c:pt idx="2">
                  <c:v>выпуск 1988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</c:v>
                </c:pt>
                <c:pt idx="1">
                  <c:v>36</c:v>
                </c:pt>
                <c:pt idx="2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мальчики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1986</c:v>
                </c:pt>
                <c:pt idx="1">
                  <c:v>выпуск 1987</c:v>
                </c:pt>
                <c:pt idx="2">
                  <c:v>выпуск 1988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31</c:v>
                </c:pt>
                <c:pt idx="1">
                  <c:v>13</c:v>
                </c:pt>
                <c:pt idx="2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девочки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1986</c:v>
                </c:pt>
                <c:pt idx="1">
                  <c:v>выпуск 1987</c:v>
                </c:pt>
                <c:pt idx="2">
                  <c:v>выпуск 1988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21</c:v>
                </c:pt>
                <c:pt idx="1">
                  <c:v>23</c:v>
                </c:pt>
                <c:pt idx="2">
                  <c:v>25</c:v>
                </c:pt>
              </c:numCache>
            </c:numRef>
          </c:val>
        </c:ser>
        <c:axId val="84619648"/>
        <c:axId val="84621184"/>
      </c:barChart>
      <c:catAx>
        <c:axId val="84619648"/>
        <c:scaling>
          <c:orientation val="minMax"/>
        </c:scaling>
        <c:axPos val="b"/>
        <c:majorTickMark val="none"/>
        <c:tickLblPos val="nextTo"/>
        <c:crossAx val="84621184"/>
        <c:crosses val="autoZero"/>
        <c:auto val="1"/>
        <c:lblAlgn val="ctr"/>
        <c:lblOffset val="100"/>
      </c:catAx>
      <c:valAx>
        <c:axId val="846211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46196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400" b="1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1989</c:v>
                </c:pt>
                <c:pt idx="1">
                  <c:v>выпуск 1990</c:v>
                </c:pt>
                <c:pt idx="2">
                  <c:v>выпуск 1991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</c:v>
                </c:pt>
                <c:pt idx="1">
                  <c:v>49</c:v>
                </c:pt>
                <c:pt idx="2">
                  <c:v>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мальчики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1989</c:v>
                </c:pt>
                <c:pt idx="1">
                  <c:v>выпуск 1990</c:v>
                </c:pt>
                <c:pt idx="2">
                  <c:v>выпуск 1991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</c:v>
                </c:pt>
                <c:pt idx="1">
                  <c:v>31</c:v>
                </c:pt>
                <c:pt idx="2">
                  <c:v>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девочки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1989</c:v>
                </c:pt>
                <c:pt idx="1">
                  <c:v>выпуск 1990</c:v>
                </c:pt>
                <c:pt idx="2">
                  <c:v>выпуск 1991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22</c:v>
                </c:pt>
                <c:pt idx="1">
                  <c:v>18</c:v>
                </c:pt>
                <c:pt idx="2">
                  <c:v>13</c:v>
                </c:pt>
              </c:numCache>
            </c:numRef>
          </c:val>
        </c:ser>
        <c:axId val="95277440"/>
        <c:axId val="95278976"/>
      </c:barChart>
      <c:catAx>
        <c:axId val="95277440"/>
        <c:scaling>
          <c:orientation val="minMax"/>
        </c:scaling>
        <c:axPos val="b"/>
        <c:majorTickMark val="none"/>
        <c:tickLblPos val="nextTo"/>
        <c:crossAx val="95278976"/>
        <c:crosses val="autoZero"/>
        <c:auto val="1"/>
        <c:lblAlgn val="ctr"/>
        <c:lblOffset val="100"/>
      </c:catAx>
      <c:valAx>
        <c:axId val="952789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52774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>
                <a:solidFill>
                  <a:schemeClr val="tx1">
                    <a:lumMod val="95000"/>
                    <a:lumOff val="5000"/>
                  </a:schemeClr>
                </a:solidFill>
              </a:defRPr>
            </a:pPr>
            <a:endParaRPr lang="ru-RU"/>
          </a:p>
        </c:txPr>
      </c:dTable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764925824071913"/>
          <c:y val="1.4090276160467922E-2"/>
          <c:w val="0.75548604813570752"/>
          <c:h val="0.8193942282991262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1992</c:v>
                </c:pt>
                <c:pt idx="1">
                  <c:v>выпуск 1993</c:v>
                </c:pt>
                <c:pt idx="2">
                  <c:v>выпуск 1994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</c:v>
                </c:pt>
                <c:pt idx="1">
                  <c:v>45</c:v>
                </c:pt>
                <c:pt idx="2">
                  <c:v>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мальчики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1992</c:v>
                </c:pt>
                <c:pt idx="1">
                  <c:v>выпуск 1993</c:v>
                </c:pt>
                <c:pt idx="2">
                  <c:v>выпуск 1994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</c:v>
                </c:pt>
                <c:pt idx="1">
                  <c:v>15</c:v>
                </c:pt>
                <c:pt idx="2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девочки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1992</c:v>
                </c:pt>
                <c:pt idx="1">
                  <c:v>выпуск 1993</c:v>
                </c:pt>
                <c:pt idx="2">
                  <c:v>выпуск 1994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22</c:v>
                </c:pt>
                <c:pt idx="1">
                  <c:v>30</c:v>
                </c:pt>
                <c:pt idx="2">
                  <c:v>21</c:v>
                </c:pt>
              </c:numCache>
            </c:numRef>
          </c:val>
        </c:ser>
        <c:axId val="95604096"/>
        <c:axId val="95605888"/>
      </c:barChart>
      <c:catAx>
        <c:axId val="95604096"/>
        <c:scaling>
          <c:orientation val="minMax"/>
        </c:scaling>
        <c:axPos val="b"/>
        <c:majorTickMark val="none"/>
        <c:tickLblPos val="nextTo"/>
        <c:crossAx val="95605888"/>
        <c:crosses val="autoZero"/>
        <c:auto val="1"/>
        <c:lblAlgn val="ctr"/>
        <c:lblOffset val="100"/>
      </c:catAx>
      <c:valAx>
        <c:axId val="956058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56040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1995</c:v>
                </c:pt>
                <c:pt idx="1">
                  <c:v>выпуск 1996</c:v>
                </c:pt>
                <c:pt idx="2">
                  <c:v>выпуск 1997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</c:v>
                </c:pt>
                <c:pt idx="1">
                  <c:v>36</c:v>
                </c:pt>
                <c:pt idx="2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мальчики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1995</c:v>
                </c:pt>
                <c:pt idx="1">
                  <c:v>выпуск 1996</c:v>
                </c:pt>
                <c:pt idx="2">
                  <c:v>выпуск 1997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</c:v>
                </c:pt>
                <c:pt idx="1">
                  <c:v>19</c:v>
                </c:pt>
                <c:pt idx="2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девочки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1995</c:v>
                </c:pt>
                <c:pt idx="1">
                  <c:v>выпуск 1996</c:v>
                </c:pt>
                <c:pt idx="2">
                  <c:v>выпуск 1997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24</c:v>
                </c:pt>
                <c:pt idx="1">
                  <c:v>17</c:v>
                </c:pt>
                <c:pt idx="2">
                  <c:v>21</c:v>
                </c:pt>
              </c:numCache>
            </c:numRef>
          </c:val>
        </c:ser>
        <c:axId val="118283648"/>
        <c:axId val="118633600"/>
      </c:barChart>
      <c:catAx>
        <c:axId val="118283648"/>
        <c:scaling>
          <c:orientation val="minMax"/>
        </c:scaling>
        <c:axPos val="b"/>
        <c:majorTickMark val="none"/>
        <c:tickLblPos val="nextTo"/>
        <c:crossAx val="118633600"/>
        <c:crosses val="autoZero"/>
        <c:auto val="1"/>
        <c:lblAlgn val="ctr"/>
        <c:lblOffset val="100"/>
      </c:catAx>
      <c:valAx>
        <c:axId val="1186336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82836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1998</c:v>
                </c:pt>
                <c:pt idx="1">
                  <c:v>выпуск 1999</c:v>
                </c:pt>
                <c:pt idx="2">
                  <c:v>выпуск 2000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42</c:v>
                </c:pt>
                <c:pt idx="2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мальчики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1998</c:v>
                </c:pt>
                <c:pt idx="1">
                  <c:v>выпуск 1999</c:v>
                </c:pt>
                <c:pt idx="2">
                  <c:v>выпуск 2000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17</c:v>
                </c:pt>
                <c:pt idx="1">
                  <c:v>19</c:v>
                </c:pt>
                <c:pt idx="2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девочки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1998</c:v>
                </c:pt>
                <c:pt idx="1">
                  <c:v>выпуск 1999</c:v>
                </c:pt>
                <c:pt idx="2">
                  <c:v>выпуск 2000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13</c:v>
                </c:pt>
                <c:pt idx="1">
                  <c:v>23</c:v>
                </c:pt>
                <c:pt idx="2">
                  <c:v>24</c:v>
                </c:pt>
              </c:numCache>
            </c:numRef>
          </c:val>
        </c:ser>
        <c:axId val="118676480"/>
        <c:axId val="118678272"/>
      </c:barChart>
      <c:catAx>
        <c:axId val="118676480"/>
        <c:scaling>
          <c:orientation val="minMax"/>
        </c:scaling>
        <c:axPos val="b"/>
        <c:majorTickMark val="none"/>
        <c:tickLblPos val="nextTo"/>
        <c:crossAx val="118678272"/>
        <c:crosses val="autoZero"/>
        <c:auto val="1"/>
        <c:lblAlgn val="ctr"/>
        <c:lblOffset val="100"/>
      </c:catAx>
      <c:valAx>
        <c:axId val="1186782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86764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2001</c:v>
                </c:pt>
                <c:pt idx="1">
                  <c:v>выпуск 2002</c:v>
                </c:pt>
                <c:pt idx="2">
                  <c:v>выпуск 2003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</c:v>
                </c:pt>
                <c:pt idx="1">
                  <c:v>51</c:v>
                </c:pt>
                <c:pt idx="2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мальчики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2001</c:v>
                </c:pt>
                <c:pt idx="1">
                  <c:v>выпуск 2002</c:v>
                </c:pt>
                <c:pt idx="2">
                  <c:v>выпуск 2003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</c:v>
                </c:pt>
                <c:pt idx="1">
                  <c:v>25</c:v>
                </c:pt>
                <c:pt idx="2">
                  <c:v>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девочки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2001</c:v>
                </c:pt>
                <c:pt idx="1">
                  <c:v>выпуск 2002</c:v>
                </c:pt>
                <c:pt idx="2">
                  <c:v>выпуск 2003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29</c:v>
                </c:pt>
                <c:pt idx="1">
                  <c:v>26</c:v>
                </c:pt>
                <c:pt idx="2">
                  <c:v>21</c:v>
                </c:pt>
              </c:numCache>
            </c:numRef>
          </c:val>
        </c:ser>
        <c:axId val="119579392"/>
        <c:axId val="119580928"/>
      </c:barChart>
      <c:catAx>
        <c:axId val="119579392"/>
        <c:scaling>
          <c:orientation val="minMax"/>
        </c:scaling>
        <c:axPos val="b"/>
        <c:majorTickMark val="none"/>
        <c:tickLblPos val="nextTo"/>
        <c:crossAx val="119580928"/>
        <c:crosses val="autoZero"/>
        <c:auto val="1"/>
        <c:lblAlgn val="ctr"/>
        <c:lblOffset val="100"/>
      </c:catAx>
      <c:valAx>
        <c:axId val="1195809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95793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2004</c:v>
                </c:pt>
                <c:pt idx="1">
                  <c:v>выпуск 2005</c:v>
                </c:pt>
                <c:pt idx="2">
                  <c:v>выпуск 2006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</c:v>
                </c:pt>
                <c:pt idx="1">
                  <c:v>64</c:v>
                </c:pt>
                <c:pt idx="2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мальчики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2004</c:v>
                </c:pt>
                <c:pt idx="1">
                  <c:v>выпуск 2005</c:v>
                </c:pt>
                <c:pt idx="2">
                  <c:v>выпуск 2006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23</c:v>
                </c:pt>
                <c:pt idx="1">
                  <c:v>26</c:v>
                </c:pt>
                <c:pt idx="2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девочки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выпуск 2004</c:v>
                </c:pt>
                <c:pt idx="1">
                  <c:v>выпуск 2005</c:v>
                </c:pt>
                <c:pt idx="2">
                  <c:v>выпуск 2006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23</c:v>
                </c:pt>
                <c:pt idx="1">
                  <c:v>38</c:v>
                </c:pt>
                <c:pt idx="2">
                  <c:v>31</c:v>
                </c:pt>
              </c:numCache>
            </c:numRef>
          </c:val>
        </c:ser>
        <c:axId val="119642368"/>
        <c:axId val="119648256"/>
      </c:barChart>
      <c:catAx>
        <c:axId val="119642368"/>
        <c:scaling>
          <c:orientation val="minMax"/>
        </c:scaling>
        <c:axPos val="b"/>
        <c:majorTickMark val="none"/>
        <c:tickLblPos val="nextTo"/>
        <c:crossAx val="119648256"/>
        <c:crosses val="autoZero"/>
        <c:auto val="1"/>
        <c:lblAlgn val="ctr"/>
        <c:lblOffset val="100"/>
      </c:catAx>
      <c:valAx>
        <c:axId val="1196482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96423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400" b="1"/>
      </a:pPr>
      <a:endParaRPr lang="ru-RU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0.36132</cdr:x>
      <cdr:y>0.07714</cdr:y>
    </cdr:from>
    <cdr:to>
      <cdr:x>0.47897</cdr:x>
      <cdr:y>0.32204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8312" y="2880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Выпускники 11 классов</a:t>
          </a:r>
          <a:endParaRPr lang="ru-RU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513B5-47F7-4F19-828C-0EFC99B2F685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4D0E7-63DB-493B-AAC4-70EDD4E14B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526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4D0E7-63DB-493B-AAC4-70EDD4E14BE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782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E240-7BC0-4E45-BF71-7284CDFB5323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56F-8DA9-4BD2-A44B-96BB548F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E240-7BC0-4E45-BF71-7284CDFB5323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56F-8DA9-4BD2-A44B-96BB548F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E240-7BC0-4E45-BF71-7284CDFB5323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56F-8DA9-4BD2-A44B-96BB548F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E240-7BC0-4E45-BF71-7284CDFB5323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56F-8DA9-4BD2-A44B-96BB548F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E240-7BC0-4E45-BF71-7284CDFB5323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56F-8DA9-4BD2-A44B-96BB548F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E240-7BC0-4E45-BF71-7284CDFB5323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56F-8DA9-4BD2-A44B-96BB548F51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E240-7BC0-4E45-BF71-7284CDFB5323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56F-8DA9-4BD2-A44B-96BB548F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E240-7BC0-4E45-BF71-7284CDFB5323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56F-8DA9-4BD2-A44B-96BB548F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E240-7BC0-4E45-BF71-7284CDFB5323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56F-8DA9-4BD2-A44B-96BB548F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E240-7BC0-4E45-BF71-7284CDFB5323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20D56F-8DA9-4BD2-A44B-96BB548F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E240-7BC0-4E45-BF71-7284CDFB5323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56F-8DA9-4BD2-A44B-96BB548F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15AE240-7BC0-4E45-BF71-7284CDFB5323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620D56F-8DA9-4BD2-A44B-96BB548F5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8062912" cy="1752600"/>
          </a:xfrm>
        </p:spPr>
        <p:txBody>
          <a:bodyPr>
            <a:normAutofit fontScale="55000" lnSpcReduction="20000"/>
          </a:bodyPr>
          <a:lstStyle/>
          <a:p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Выполнили: Горбачёва Влада, Бархатова Лиза. Руководитель : Сотникова С.В.</a:t>
            </a:r>
          </a:p>
          <a:p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4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2014 г.</a:t>
            </a:r>
            <a:endParaRPr lang="ru-RU" sz="4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4613" y="332656"/>
            <a:ext cx="8856984" cy="70567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380144"/>
              </a:avLst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Кто мы ?какие мы, Учащиеся МБОУ СОШ </a:t>
            </a:r>
            <a:r>
              <a:rPr lang="ru-RU" sz="2800" b="1" cap="all" spc="0" dirty="0" err="1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пгт</a:t>
            </a:r>
            <a:r>
              <a:rPr lang="ru-RU" sz="2800" b="1" cap="all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. Ерофей Павлович?</a:t>
            </a:r>
            <a:endParaRPr lang="ru-RU" sz="2800" b="1" cap="all" spc="0" dirty="0">
              <a:ln w="0"/>
              <a:solidFill>
                <a:schemeClr val="accent3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DC\Downloads\i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12776"/>
            <a:ext cx="3960440" cy="2730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619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117632540"/>
              </p:ext>
            </p:extLst>
          </p:nvPr>
        </p:nvGraphicFramePr>
        <p:xfrm>
          <a:off x="251520" y="908720"/>
          <a:ext cx="4181723" cy="5572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081204901"/>
              </p:ext>
            </p:extLst>
          </p:nvPr>
        </p:nvGraphicFramePr>
        <p:xfrm>
          <a:off x="4427984" y="908720"/>
          <a:ext cx="4335908" cy="5500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75471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562872271"/>
              </p:ext>
            </p:extLst>
          </p:nvPr>
        </p:nvGraphicFramePr>
        <p:xfrm>
          <a:off x="395536" y="1052736"/>
          <a:ext cx="3821683" cy="5572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426193829"/>
              </p:ext>
            </p:extLst>
          </p:nvPr>
        </p:nvGraphicFramePr>
        <p:xfrm>
          <a:off x="4700588" y="1096962"/>
          <a:ext cx="4191892" cy="5500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081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839072732"/>
              </p:ext>
            </p:extLst>
          </p:nvPr>
        </p:nvGraphicFramePr>
        <p:xfrm>
          <a:off x="467544" y="1124744"/>
          <a:ext cx="3893691" cy="5500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451774866"/>
              </p:ext>
            </p:extLst>
          </p:nvPr>
        </p:nvGraphicFramePr>
        <p:xfrm>
          <a:off x="4700588" y="1096962"/>
          <a:ext cx="4119884" cy="5500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1392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041914003"/>
              </p:ext>
            </p:extLst>
          </p:nvPr>
        </p:nvGraphicFramePr>
        <p:xfrm>
          <a:off x="251520" y="764704"/>
          <a:ext cx="3749675" cy="5572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773283806"/>
              </p:ext>
            </p:extLst>
          </p:nvPr>
        </p:nvGraphicFramePr>
        <p:xfrm>
          <a:off x="4788024" y="692696"/>
          <a:ext cx="403244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1741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Численность выпускников за период </a:t>
            </a:r>
            <a:r>
              <a:rPr lang="ru-RU" dirty="0" smtClean="0">
                <a:solidFill>
                  <a:schemeClr val="accent3"/>
                </a:solidFill>
              </a:rPr>
              <a:t>1980-2013</a:t>
            </a:r>
            <a:endParaRPr lang="ru-RU" dirty="0"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2" name="Picture 2" descr="C:\Users\DC\Downloads\i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717032"/>
            <a:ext cx="2016224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C\Downloads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797152"/>
            <a:ext cx="2808312" cy="20608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вывод: демографический взрыв 80-х годов очень ярко проявляется в количестве  выпускников нашей школы в 1999-2005 годах. начиная с 2005  года,  происходит  постоянная  убыль количества выпускников, так как с 1995 года рождаемость в поселке понижается, как и в стране. В 2010 году выпускников не было, но это связано с тем, что школа переходила на новую систему образования. В 2011,2012,2013 годах выпускников очень мало, так как рождены эти дети были в очень нестабильные 2000 годы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1143000"/>
          </a:xfrm>
          <a:noFill/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Соотношение количества  девочек и мальчиков в 2013 году.</a:t>
            </a:r>
            <a:endParaRPr lang="ru-RU" dirty="0">
              <a:solidFill>
                <a:schemeClr val="accent6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06864528"/>
              </p:ext>
            </p:extLst>
          </p:nvPr>
        </p:nvGraphicFramePr>
        <p:xfrm>
          <a:off x="-1476672" y="1628800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DC\Downloads\i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132856"/>
            <a:ext cx="4034383" cy="34449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127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Половозрастная пирамида состава учеников в 2013-2014 учебном году.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20940" cy="5486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Естественный прирост  учеников за период 2009-2013</a:t>
            </a:r>
            <a:endParaRPr lang="ru-RU" dirty="0"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412776"/>
          <a:ext cx="7521576" cy="30480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507192"/>
                <a:gridCol w="2507192"/>
                <a:gridCol w="2507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выпускников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первоклассников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прирост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dirty="0" smtClean="0"/>
                        <a:t>+14</a:t>
                      </a:r>
                      <a:endParaRPr lang="ru-RU" sz="2800" b="1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dirty="0" smtClean="0"/>
                        <a:t>+27</a:t>
                      </a:r>
                      <a:endParaRPr lang="ru-RU" sz="2800" b="1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dirty="0" smtClean="0"/>
                        <a:t>+19</a:t>
                      </a:r>
                      <a:endParaRPr lang="ru-RU" sz="2800" b="1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dirty="0" smtClean="0"/>
                        <a:t>+32</a:t>
                      </a:r>
                      <a:endParaRPr lang="ru-RU" sz="2800" b="1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dirty="0" smtClean="0"/>
                        <a:t>+31</a:t>
                      </a:r>
                      <a:endParaRPr lang="ru-RU" sz="2800" b="1" i="0" u="non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zhiteljam-zakarpatja-rasskazhut-kak-pravilno-rozhat-v-epohu-krizisa_378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653136"/>
            <a:ext cx="3461370" cy="22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Вывод: численность учащихся нашей школы обязательно будет медленно, но стабильно расти в течении нескольких лет. Так как  сейчас  дети которые идут в школу являются детьми детей «демографического взрыва» 80-Х ГОДОВ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DC\Downloads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81128"/>
            <a:ext cx="2267744" cy="2276872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2668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</a:t>
            </a:r>
            <a:r>
              <a:rPr lang="ru-RU" sz="3200" dirty="0" smtClean="0">
                <a:solidFill>
                  <a:srgbClr val="00B0F0"/>
                </a:solidFill>
              </a:rPr>
              <a:t>Самое</a:t>
            </a:r>
            <a:r>
              <a:rPr lang="ru-RU" sz="3200" b="0" dirty="0" smtClean="0">
                <a:solidFill>
                  <a:srgbClr val="00B0F0"/>
                </a:solidFill>
              </a:rPr>
              <a:t> чудесное, самое высокое      создание в мире — это человек.</a:t>
            </a:r>
          </a:p>
          <a:p>
            <a:pPr algn="ctr" fontAlgn="base"/>
            <a:r>
              <a:rPr lang="ru-RU" sz="3200" i="1" dirty="0" smtClean="0">
                <a:solidFill>
                  <a:srgbClr val="00B0F0"/>
                </a:solidFill>
              </a:rPr>
              <a:t>М. Горький</a:t>
            </a:r>
            <a:endParaRPr lang="ru-RU" sz="3200" b="0" dirty="0" smtClean="0">
              <a:solidFill>
                <a:srgbClr val="00B0F0"/>
              </a:solidFill>
            </a:endParaRPr>
          </a:p>
          <a:p>
            <a:endParaRPr lang="ru-RU" sz="3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Человек – высшая ценность на Земле.  Благодаря человеку  создаются  материальные и духовные ценности. В зависимости от  меняющихся в обществе ценностей (того, что наиболее значимо для людей) изменяются показатели естественного  движения населения.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М</a:t>
            </a:r>
            <a:r>
              <a:rPr lang="ru-RU" sz="3200" b="1" dirty="0" smtClean="0">
                <a:solidFill>
                  <a:srgbClr val="FF0000"/>
                </a:solidFill>
              </a:rPr>
              <a:t>ожно ли на примере школы увидеть демографическую ситуацию страны?</a:t>
            </a:r>
            <a:endParaRPr lang="ru-RU" sz="3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71914"/>
            <a:ext cx="6552728" cy="121287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Проблематизация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: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7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Качество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Количество отличников в школе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Какие мы?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2132856"/>
          <a:ext cx="4032448" cy="3528392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1239790"/>
                <a:gridCol w="961672"/>
                <a:gridCol w="961672"/>
                <a:gridCol w="869314"/>
              </a:tblGrid>
              <a:tr h="8820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2010-2011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2011-2012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2012-2013</a:t>
                      </a:r>
                      <a:endParaRPr lang="ru-RU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20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Начальная школа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60,5 %</a:t>
                      </a:r>
                      <a:endParaRPr lang="ru-RU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64 %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53 %</a:t>
                      </a:r>
                      <a:endParaRPr lang="ru-RU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20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Среднее звено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40 %</a:t>
                      </a:r>
                      <a:endParaRPr lang="ru-RU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28 %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      39 %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20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Старшее звено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42 %</a:t>
                      </a:r>
                      <a:endParaRPr lang="ru-RU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36 %</a:t>
                      </a:r>
                      <a:endParaRPr lang="ru-RU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38 %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499992" y="2636912"/>
          <a:ext cx="4427984" cy="374441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06772"/>
                <a:gridCol w="1106772"/>
                <a:gridCol w="1107220"/>
                <a:gridCol w="1107220"/>
              </a:tblGrid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2010-2011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2011-2012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2012-2013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</a:tr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Начальная школа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16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12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16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</a:tr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Среднее звено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7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5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6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</a:tr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Старшее звено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8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/>
                        <a:t>3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6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/>
                </a:tc>
              </a:tr>
            </a:tbl>
          </a:graphicData>
        </a:graphic>
      </p:graphicFrame>
      <p:pic>
        <p:nvPicPr>
          <p:cNvPr id="7" name="Рисунок 6" descr="i (4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188640"/>
            <a:ext cx="1512168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Какие мы?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Количество медалистов в нашей школе  в период с 1980-2013год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золотых                          серебряных</a:t>
            </a:r>
          </a:p>
          <a:p>
            <a:r>
              <a:rPr lang="ru-RU" sz="3200" dirty="0" smtClean="0"/>
              <a:t>                                                    31</a:t>
            </a:r>
          </a:p>
          <a:p>
            <a:r>
              <a:rPr lang="ru-RU" sz="3200" dirty="0" smtClean="0"/>
              <a:t>9</a:t>
            </a:r>
            <a:endParaRPr lang="ru-RU" sz="3200" dirty="0"/>
          </a:p>
        </p:txBody>
      </p:sp>
      <p:pic>
        <p:nvPicPr>
          <p:cNvPr id="4" name="Рисунок 3" descr="медаль_med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708920"/>
            <a:ext cx="1944216" cy="1872208"/>
          </a:xfrm>
          <a:prstGeom prst="rect">
            <a:avLst/>
          </a:prstGeom>
        </p:spPr>
      </p:pic>
      <p:pic>
        <p:nvPicPr>
          <p:cNvPr id="5" name="Рисунок 4" descr="i (3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2924944"/>
            <a:ext cx="1905000" cy="1428750"/>
          </a:xfrm>
          <a:prstGeom prst="rect">
            <a:avLst/>
          </a:prstGeom>
        </p:spPr>
      </p:pic>
      <p:pic>
        <p:nvPicPr>
          <p:cNvPr id="6" name="Рисунок 5" descr="i (3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3933056"/>
            <a:ext cx="3384376" cy="214883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Какие мы?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Любимый предмет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1397000"/>
          <a:ext cx="8208912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i (3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132856"/>
            <a:ext cx="4104456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Какие мы?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Любимое время года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i (3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060848"/>
            <a:ext cx="2843808" cy="3944348"/>
          </a:xfrm>
          <a:prstGeom prst="rect">
            <a:avLst/>
          </a:prstGeom>
        </p:spPr>
      </p:pic>
      <p:pic>
        <p:nvPicPr>
          <p:cNvPr id="6" name="Рисунок 5" descr="i (3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1484784"/>
            <a:ext cx="1905000" cy="1428750"/>
          </a:xfrm>
          <a:prstGeom prst="rect">
            <a:avLst/>
          </a:prstGeom>
        </p:spPr>
      </p:pic>
      <p:pic>
        <p:nvPicPr>
          <p:cNvPr id="7" name="Рисунок 6" descr="i (4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7584" y="3861048"/>
            <a:ext cx="1905000" cy="1428750"/>
          </a:xfrm>
          <a:prstGeom prst="rect">
            <a:avLst/>
          </a:prstGeom>
        </p:spPr>
      </p:pic>
      <p:pic>
        <p:nvPicPr>
          <p:cNvPr id="8" name="Рисунок 7" descr="i (40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91880" y="5013176"/>
            <a:ext cx="19050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 (4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412776"/>
            <a:ext cx="5544615" cy="424847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260648"/>
            <a:ext cx="7520940" cy="4419829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Меры для снижения уровня смертности: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Показ «ужастиков» сократить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Увеличить штрафы за нарушение ПДД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Пропаганда ЗОЖ и прочной семьи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Через СМИ внушать людям, что после черной полосы обязательно будет светлая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помогать людям в переквалификации, если потеряна основная работа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создавать спортивные и туристические клубы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проводить тесты на психологическую пригодность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развивать психологическую службу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5229200"/>
            <a:ext cx="17907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464496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  <a:t>Меры для увеличения рождаемости:</a:t>
            </a:r>
            <a:endParaRPr lang="ru-RU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Через СМИ пропаганда семьи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Улучшить материально-финансовое положение дошкольных -  учреждений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Бесплатно давать путевки в детские санатории с целью профилактики заболеваний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Чествовать многодетные семьи (совсем не обязательно материально)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buClr>
                <a:schemeClr val="accent2"/>
              </a:buClr>
              <a:buFont typeface="Wingdings" pitchFamily="2" charset="2"/>
              <a:buChar char="v"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</a:rPr>
              <a:t>Организовывать достойное времяпровождение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1800" dirty="0"/>
          </a:p>
        </p:txBody>
      </p:sp>
      <p:pic>
        <p:nvPicPr>
          <p:cNvPr id="4" name="Рисунок 3" descr="i (4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797152"/>
            <a:ext cx="2304256" cy="164477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СПАСИБО ЗА ВНИМАНИЕ!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normal_13380480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492896"/>
            <a:ext cx="3970412" cy="34613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5400" dirty="0" smtClean="0">
                <a:solidFill>
                  <a:schemeClr val="accent3">
                    <a:lumMod val="75000"/>
                  </a:schemeClr>
                </a:solidFill>
              </a:rPr>
              <a:t>Изучить демографическую ситуацию в школе, используя различные методы исследования.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260648"/>
            <a:ext cx="2669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Цель: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2" descr="D:\светина флешка\светина флешка\гифы\разное\AG00011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653136"/>
            <a:ext cx="1905000" cy="1600200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0000" dir="5400000" rotWithShape="0">
              <a:srgbClr val="000000">
                <a:alpha val="42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="" xmlns:p14="http://schemas.microsoft.com/office/powerpoint/2010/main" val="62381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56564"/>
          </a:xfrm>
        </p:spPr>
        <p:txBody>
          <a:bodyPr>
            <a:normAutofit fontScale="85000" lnSpcReduction="20000"/>
          </a:bodyPr>
          <a:lstStyle/>
          <a:p>
            <a:endParaRPr lang="ru-RU" sz="30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  <a:t>1.  Провести социологический опрос и анкетирование.</a:t>
            </a:r>
          </a:p>
          <a:p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  <a:t>2. Проанализировать различные источники  географической и статистической информации.</a:t>
            </a:r>
          </a:p>
          <a:p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  <a:t>3. Построить столбчатые, круговые диаграммы, картосхемы, таблицы по собранному материалу и  анализировать статистический материал.</a:t>
            </a:r>
          </a:p>
          <a:p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</a:rPr>
              <a:t>4. Составить отчет о работе и защитить презентацию.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88640"/>
            <a:ext cx="5256584" cy="1296144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Задачи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Picture 2" descr="D:\светина флешка\светина флешка\гифы\школа\3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509120"/>
            <a:ext cx="1828800" cy="19050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="" xmlns:p14="http://schemas.microsoft.com/office/powerpoint/2010/main" val="34044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Анализ</a:t>
            </a:r>
          </a:p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Проведение социологических опросов; анкетирование; сравнение, сопоставление полученных результатов; анализ полученных материалов, выделение главного; предметные теоретические исследования;  изучение статистических материалов. </a:t>
            </a:r>
          </a:p>
          <a:p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325678"/>
            <a:ext cx="5184576" cy="115212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Методы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4" name="Picture 2" descr="C:\Users\DC\Downloads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653136"/>
            <a:ext cx="2304256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3943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484784"/>
            <a:ext cx="4176464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520940" cy="3579849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chemeClr val="accent3">
                    <a:lumMod val="50000"/>
                  </a:schemeClr>
                </a:solidFill>
              </a:rPr>
              <a:t>Школа существует с 1979года.</a:t>
            </a:r>
          </a:p>
          <a:p>
            <a:pPr algn="ctr"/>
            <a:r>
              <a:rPr lang="ru-RU" sz="4000" i="1" dirty="0" smtClean="0">
                <a:solidFill>
                  <a:schemeClr val="accent3">
                    <a:lumMod val="50000"/>
                  </a:schemeClr>
                </a:solidFill>
              </a:rPr>
              <a:t>В период с 1979 по 2013 в школе получили основное среднее общее образование </a:t>
            </a:r>
            <a:r>
              <a:rPr lang="ru-RU" sz="5400" i="1" dirty="0" smtClean="0">
                <a:solidFill>
                  <a:schemeClr val="accent3">
                    <a:lumMod val="50000"/>
                  </a:schemeClr>
                </a:solidFill>
              </a:rPr>
              <a:t>1317</a:t>
            </a:r>
            <a:r>
              <a:rPr lang="ru-RU" sz="4000" i="1" dirty="0" smtClean="0">
                <a:solidFill>
                  <a:schemeClr val="accent3">
                    <a:lumMod val="50000"/>
                  </a:schemeClr>
                </a:solidFill>
              </a:rPr>
              <a:t> человек.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99227"/>
            <a:ext cx="5832648" cy="115212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Результаты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pic>
        <p:nvPicPr>
          <p:cNvPr id="4098" name="Picture 2" descr="C:\Users\DC\Downloads\i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157192"/>
            <a:ext cx="18288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98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75931881"/>
              </p:ext>
            </p:extLst>
          </p:nvPr>
        </p:nvGraphicFramePr>
        <p:xfrm>
          <a:off x="395536" y="908720"/>
          <a:ext cx="8383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45894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499556711"/>
              </p:ext>
            </p:extLst>
          </p:nvPr>
        </p:nvGraphicFramePr>
        <p:xfrm>
          <a:off x="179512" y="1124744"/>
          <a:ext cx="4109715" cy="5572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753885574"/>
              </p:ext>
            </p:extLst>
          </p:nvPr>
        </p:nvGraphicFramePr>
        <p:xfrm>
          <a:off x="4572000" y="908720"/>
          <a:ext cx="4191892" cy="5761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12648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988</TotalTime>
  <Words>501</Words>
  <Application>Microsoft Office PowerPoint</Application>
  <PresentationFormat>Экран (4:3)</PresentationFormat>
  <Paragraphs>109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Углы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Численность выпускников за период 1980-2013</vt:lpstr>
      <vt:lpstr>Слайд 15</vt:lpstr>
      <vt:lpstr>Соотношение количества  девочек и мальчиков в 2013 году.</vt:lpstr>
      <vt:lpstr>Половозрастная пирамида состава учеников в 2013-2014 учебном году.</vt:lpstr>
      <vt:lpstr>Естественный прирост  учеников за период 2009-2013</vt:lpstr>
      <vt:lpstr>Слайд 19</vt:lpstr>
      <vt:lpstr>Какие мы?</vt:lpstr>
      <vt:lpstr>Какие мы?</vt:lpstr>
      <vt:lpstr>Какие мы?</vt:lpstr>
      <vt:lpstr>Какие мы?</vt:lpstr>
      <vt:lpstr>Слайд 24</vt:lpstr>
      <vt:lpstr>Слайд 25</vt:lpstr>
      <vt:lpstr>Слайд 26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DC</cp:lastModifiedBy>
  <cp:revision>70</cp:revision>
  <dcterms:created xsi:type="dcterms:W3CDTF">2014-03-11T11:44:01Z</dcterms:created>
  <dcterms:modified xsi:type="dcterms:W3CDTF">2014-03-20T13:12:07Z</dcterms:modified>
</cp:coreProperties>
</file>