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639" autoAdjust="0"/>
  </p:normalViewPr>
  <p:slideViewPr>
    <p:cSldViewPr>
      <p:cViewPr varScale="1">
        <p:scale>
          <a:sx n="101" d="100"/>
          <a:sy n="101" d="100"/>
        </p:scale>
        <p:origin x="-108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EC5D-906E-46F0-B1D4-0A5AB197B14F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0D11-D70B-4730-B7DA-35BED010F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305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EC5D-906E-46F0-B1D4-0A5AB197B14F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0D11-D70B-4730-B7DA-35BED010F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986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EC5D-906E-46F0-B1D4-0A5AB197B14F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0D11-D70B-4730-B7DA-35BED010F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266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EC5D-906E-46F0-B1D4-0A5AB197B14F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0D11-D70B-4730-B7DA-35BED010F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588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EC5D-906E-46F0-B1D4-0A5AB197B14F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0D11-D70B-4730-B7DA-35BED010F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79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EC5D-906E-46F0-B1D4-0A5AB197B14F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0D11-D70B-4730-B7DA-35BED010F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47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EC5D-906E-46F0-B1D4-0A5AB197B14F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0D11-D70B-4730-B7DA-35BED010F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599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EC5D-906E-46F0-B1D4-0A5AB197B14F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0D11-D70B-4730-B7DA-35BED010F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963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EC5D-906E-46F0-B1D4-0A5AB197B14F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0D11-D70B-4730-B7DA-35BED010F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67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EC5D-906E-46F0-B1D4-0A5AB197B14F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0D11-D70B-4730-B7DA-35BED010F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8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EC5D-906E-46F0-B1D4-0A5AB197B14F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0D11-D70B-4730-B7DA-35BED010F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543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9EC5D-906E-46F0-B1D4-0A5AB197B14F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50D11-D70B-4730-B7DA-35BED010F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39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1999_%D0%B3%D0%BE%D0%B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Лыжный спорт</a:t>
            </a:r>
            <a:endParaRPr lang="ru-RU" sz="40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6380" y="3861048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Презентацию подготовил</a:t>
            </a:r>
          </a:p>
          <a:p>
            <a:pPr algn="r"/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у</a:t>
            </a:r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ченик 11 «А» класса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МБОУ «Лицей-интернат №79»</a:t>
            </a:r>
          </a:p>
          <a:p>
            <a:pPr algn="r"/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г</a:t>
            </a:r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 Набережные Челны РТ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Касимов Руслан</a:t>
            </a:r>
            <a:endParaRPr lang="ru-RU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42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гонок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На сегодняшний день в рамках крупнейших международных биатлонных соревнований проводится шесть видов гонок:</a:t>
            </a:r>
          </a:p>
          <a:p>
            <a:r>
              <a:rPr lang="ru-RU" dirty="0">
                <a:solidFill>
                  <a:srgbClr val="FF0000"/>
                </a:solidFill>
              </a:rPr>
              <a:t>индивидуальная гонка</a:t>
            </a:r>
          </a:p>
          <a:p>
            <a:r>
              <a:rPr lang="ru-RU" dirty="0">
                <a:solidFill>
                  <a:srgbClr val="FF0000"/>
                </a:solidFill>
              </a:rPr>
              <a:t>спринт</a:t>
            </a:r>
          </a:p>
          <a:p>
            <a:r>
              <a:rPr lang="ru-RU" dirty="0">
                <a:solidFill>
                  <a:srgbClr val="FF0000"/>
                </a:solidFill>
              </a:rPr>
              <a:t>гонка преследования</a:t>
            </a:r>
          </a:p>
          <a:p>
            <a:r>
              <a:rPr lang="ru-RU" dirty="0">
                <a:solidFill>
                  <a:srgbClr val="FF0000"/>
                </a:solidFill>
              </a:rPr>
              <a:t>масс-старт</a:t>
            </a:r>
          </a:p>
          <a:p>
            <a:r>
              <a:rPr lang="ru-RU" dirty="0">
                <a:solidFill>
                  <a:srgbClr val="FF0000"/>
                </a:solidFill>
              </a:rPr>
              <a:t>эстафета</a:t>
            </a:r>
          </a:p>
          <a:p>
            <a:r>
              <a:rPr lang="ru-RU" dirty="0">
                <a:solidFill>
                  <a:srgbClr val="FF0000"/>
                </a:solidFill>
              </a:rPr>
              <a:t>смешанная эстафета.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31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Индивидуальная гонка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Классическая </a:t>
            </a:r>
            <a:r>
              <a:rPr lang="ru-RU" dirty="0">
                <a:solidFill>
                  <a:srgbClr val="FF0000"/>
                </a:solidFill>
              </a:rPr>
              <a:t>индивидуальная гонка была самой первой дисциплиной современного биатлона. На сегодняшний день она представляет из себя </a:t>
            </a:r>
            <a:r>
              <a:rPr lang="ru-RU" b="1" dirty="0">
                <a:solidFill>
                  <a:srgbClr val="FF0000"/>
                </a:solidFill>
              </a:rPr>
              <a:t>20-километровую гонку</a:t>
            </a:r>
            <a:r>
              <a:rPr lang="ru-RU" dirty="0">
                <a:solidFill>
                  <a:srgbClr val="FF0000"/>
                </a:solidFill>
              </a:rPr>
              <a:t> у мужчин и </a:t>
            </a:r>
            <a:r>
              <a:rPr lang="ru-RU" b="1" dirty="0">
                <a:solidFill>
                  <a:srgbClr val="FF0000"/>
                </a:solidFill>
              </a:rPr>
              <a:t>15-километровую гонку</a:t>
            </a:r>
            <a:r>
              <a:rPr lang="ru-RU" dirty="0">
                <a:solidFill>
                  <a:srgbClr val="FF0000"/>
                </a:solidFill>
              </a:rPr>
              <a:t> у женщин с четырьмя огневыми рубежами. Спортсмены проходят пять примерно одинаковых по длине кругов. Они стартуют раздельно, один за другим, с интервалом от 30 секунд до 1 минуты. Первая и третья стрельба производятся из положения лёжа, вторая и четвёртая — из положения стоя. За каждый промах ко времени прохождения спортсменом дистанции прибавляется одна штрафная минута.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31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Спринт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Спринтерская </a:t>
            </a:r>
            <a:r>
              <a:rPr lang="ru-RU" b="1" dirty="0">
                <a:solidFill>
                  <a:srgbClr val="FF0000"/>
                </a:solidFill>
              </a:rPr>
              <a:t>гонка</a:t>
            </a:r>
            <a:r>
              <a:rPr lang="ru-RU" dirty="0">
                <a:solidFill>
                  <a:srgbClr val="FF0000"/>
                </a:solidFill>
              </a:rPr>
              <a:t> — это гонка с интервальным стартом на 10 км у мужчин и 7,5 км у женщин с двумя огневыми рубежами. Спортсмены проходят три примерно одинаковых по длине кругов. Они стартуют раздельно, один за другим, с интервалом от 30 секунд до 1 минуты. Первая стрельба проводится из положения лёжа, вторая — стоя. За каждый промах предусмотрено прохождение спортсменом штрафного круга — дополнительного отрезка дистанции, равного 150 метрам.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31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Гонка преследования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пасьют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Пасьют</a:t>
            </a:r>
            <a:r>
              <a:rPr lang="ru-RU" dirty="0">
                <a:solidFill>
                  <a:srgbClr val="FF0000"/>
                </a:solidFill>
              </a:rPr>
              <a:t> (другое название гонки преследования) — это гонка на 12,5 км у мужчин и на 10 км у женщин с четырьмя огневыми рубежами. Спортсмены проходят пять примерно одинаковых по длине кругов. Они стартуют раздельно, один за другим, с гандикапом, соответствующим отставанию от победителя в предыдущей квалификационной гонке — спринте, индивидуальной гонке или масс-старте. В гонке преследования могут принимать участие лучшие 60 спортсменов по итогам квалификационной гонки. Первые две стрельбы проводятся из положения лёжа, остальные две — стоя. За каждый промах предусмотрено прохождение спортсменом 150-метрового штрафного круга.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31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Масс старт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Гонка с общего старта</a:t>
            </a:r>
            <a:r>
              <a:rPr lang="ru-RU" dirty="0">
                <a:solidFill>
                  <a:srgbClr val="FF0000"/>
                </a:solidFill>
              </a:rPr>
              <a:t> — один из самых зрелищных видов биатлонных состязаний. Это гонка на 15 км у мужчин и 12,5 км у женщин с четырьмя огневыми рубежами. Спортсмены проходят пять примерно одинаковых по длине кругов. В масс-старте могут принимать участие лишь 30 лучших спортсменов по итогам тех или иных соревнований. Они стартуют совместно, как правило, в три ряда по десять человек. Первые две стрельбы проводятся из положения лёжа, остальные две — стоя. За каждый промах предусмотрено прохождение спортсменом штрафного круга, равного 150 метрам.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31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Эстафета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Эстафетная гонка</a:t>
            </a:r>
            <a:r>
              <a:rPr lang="ru-RU" dirty="0">
                <a:solidFill>
                  <a:srgbClr val="FF0000"/>
                </a:solidFill>
              </a:rPr>
              <a:t> — командный вид состязаний, состоящий из четырёх (у мужчин, женщин и юниоров) или трёх (у юниорок, юношей и девушек) этапов. Первые участники команд стартуют одновременно. Каждый этап бежит отдельный спортсмен, который затем передаёт эстафету бегущему следующий этап (бегущий последний этап — финиширует). Каждый этап (в настоящее время 7,5 км у мужчин и 6 км у женщин) состоит из трёх кругов дистанции и </a:t>
            </a:r>
            <a:r>
              <a:rPr lang="ru-RU" dirty="0" smtClean="0">
                <a:solidFill>
                  <a:srgbClr val="FF0000"/>
                </a:solidFill>
              </a:rPr>
              <a:t>двух огневых </a:t>
            </a:r>
            <a:r>
              <a:rPr lang="ru-RU" dirty="0">
                <a:solidFill>
                  <a:srgbClr val="FF0000"/>
                </a:solidFill>
              </a:rPr>
              <a:t>рубежей между ними (первый лёжа, второй стоя). При стрельбе после использования первых пяти патронов и при наличии незакрытых мишеней, спортсмену необходимо вручную </a:t>
            </a:r>
            <a:r>
              <a:rPr lang="ru-RU" dirty="0" err="1">
                <a:solidFill>
                  <a:srgbClr val="FF0000"/>
                </a:solidFill>
              </a:rPr>
              <a:t>дозаряжать</a:t>
            </a:r>
            <a:r>
              <a:rPr lang="ru-RU" dirty="0">
                <a:solidFill>
                  <a:srgbClr val="FF0000"/>
                </a:solidFill>
              </a:rPr>
              <a:t> дополнительные патроны (не более трёх на каждом рубеже). Если спортсмен не смог закрыть 5 мишеней 8 патронами, то за каждую незакрытую мишень предусмотрено прохождение спортсменом штрафного отрезка дистанции, равного 150 метрам.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31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Смешанная эстафета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В этой эстафете принимают участие и мужчины и женщины. Первый и второй этапы (по 6 км) проходят женщины, третий и четвёртый (по 7,5 км) — мужчины. В остальном правила проведения смешанной эстафеты аналогичны «классической» эстафете. Смешанная эстафета — самый молодой вид биатлонных состязаний, проводимых на международном уровне. Включена в программу Зимних Олимпийских Игр, проводимых в 2014 году в Сочи.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31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Арчери</a:t>
            </a:r>
            <a:r>
              <a:rPr lang="ru-RU" dirty="0" smtClean="0"/>
              <a:t>-биатлон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ски-арчери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Арчери</a:t>
            </a:r>
            <a:r>
              <a:rPr lang="ru-RU" b="1" dirty="0">
                <a:solidFill>
                  <a:srgbClr val="FF0000"/>
                </a:solidFill>
              </a:rPr>
              <a:t>-биатлон</a:t>
            </a:r>
            <a:r>
              <a:rPr lang="ru-RU" dirty="0">
                <a:solidFill>
                  <a:srgbClr val="FF0000"/>
                </a:solidFill>
              </a:rPr>
              <a:t> (</a:t>
            </a:r>
            <a:r>
              <a:rPr lang="ru-RU" dirty="0" err="1">
                <a:solidFill>
                  <a:srgbClr val="FF0000"/>
                </a:solidFill>
              </a:rPr>
              <a:t>ски-арчери</a:t>
            </a:r>
            <a:r>
              <a:rPr lang="ru-RU" dirty="0">
                <a:solidFill>
                  <a:srgbClr val="FF0000"/>
                </a:solidFill>
              </a:rPr>
              <a:t>) (от </a:t>
            </a:r>
            <a:r>
              <a:rPr lang="ru-RU" dirty="0" smtClean="0">
                <a:solidFill>
                  <a:srgbClr val="FF0000"/>
                </a:solidFill>
              </a:rPr>
              <a:t>английского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i="1" dirty="0" err="1">
                <a:solidFill>
                  <a:srgbClr val="FF0000"/>
                </a:solidFill>
              </a:rPr>
              <a:t>archery</a:t>
            </a:r>
            <a:r>
              <a:rPr lang="ru-RU" dirty="0">
                <a:solidFill>
                  <a:srgbClr val="FF0000"/>
                </a:solidFill>
              </a:rPr>
              <a:t> — стрельба из лука) — зимний вид спорта, сочетающий лыжную гонку со стрельбой из лука. В </a:t>
            </a:r>
            <a:r>
              <a:rPr lang="ru-RU" u="sng" dirty="0">
                <a:solidFill>
                  <a:srgbClr val="FF0000"/>
                </a:solidFill>
              </a:rPr>
              <a:t>1996 году</a:t>
            </a:r>
            <a:r>
              <a:rPr lang="ru-RU" dirty="0">
                <a:solidFill>
                  <a:srgbClr val="FF0000"/>
                </a:solidFill>
              </a:rPr>
              <a:t> было принято решение о проведении Чемпионата мира по </a:t>
            </a:r>
            <a:r>
              <a:rPr lang="ru-RU" dirty="0" err="1">
                <a:solidFill>
                  <a:srgbClr val="FF0000"/>
                </a:solidFill>
              </a:rPr>
              <a:t>арчери</a:t>
            </a:r>
            <a:r>
              <a:rPr lang="ru-RU" dirty="0">
                <a:solidFill>
                  <a:srgbClr val="FF0000"/>
                </a:solidFill>
              </a:rPr>
              <a:t>-биатлону. Первый чемпионат мира был проведен в 1998 году в Италии, в котором приняли участие 11 стран.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31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Ски</a:t>
            </a:r>
            <a:r>
              <a:rPr lang="ru-RU" dirty="0" smtClean="0"/>
              <a:t>-альпинизм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Ски</a:t>
            </a:r>
            <a:r>
              <a:rPr lang="ru-RU" b="1" dirty="0">
                <a:solidFill>
                  <a:srgbClr val="FF0000"/>
                </a:solidFill>
              </a:rPr>
              <a:t>-альпинизм</a:t>
            </a:r>
            <a:r>
              <a:rPr lang="ru-RU" dirty="0">
                <a:solidFill>
                  <a:srgbClr val="FF0000"/>
                </a:solidFill>
              </a:rPr>
              <a:t> — вид спорта и активного отдыха, сочетающий горные лыжи и </a:t>
            </a:r>
            <a:r>
              <a:rPr lang="ru-RU" dirty="0" smtClean="0">
                <a:solidFill>
                  <a:srgbClr val="FF0000"/>
                </a:solidFill>
              </a:rPr>
              <a:t>альпинизм. </a:t>
            </a:r>
            <a:r>
              <a:rPr lang="ru-RU" dirty="0" err="1" smtClean="0">
                <a:solidFill>
                  <a:srgbClr val="FF0000"/>
                </a:solidFill>
              </a:rPr>
              <a:t>Ски</a:t>
            </a:r>
            <a:r>
              <a:rPr lang="ru-RU" dirty="0" smtClean="0">
                <a:solidFill>
                  <a:srgbClr val="FF0000"/>
                </a:solidFill>
              </a:rPr>
              <a:t>-альпинизм </a:t>
            </a:r>
            <a:r>
              <a:rPr lang="ru-RU" dirty="0">
                <a:solidFill>
                  <a:srgbClr val="FF0000"/>
                </a:solidFill>
              </a:rPr>
              <a:t>предполагает прохождение маршрута в горах с подъёмом на лыжах и/или пешком с лыжами и спуском на лыжах без трассы </a:t>
            </a:r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ru-RU" dirty="0" err="1" smtClean="0">
                <a:solidFill>
                  <a:srgbClr val="FF0000"/>
                </a:solidFill>
              </a:rPr>
              <a:t>фрирайд</a:t>
            </a:r>
            <a:r>
              <a:rPr lang="ru-RU" dirty="0" smtClean="0">
                <a:solidFill>
                  <a:srgbClr val="FF0000"/>
                </a:solidFill>
              </a:rPr>
              <a:t>).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31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err="1">
                <a:solidFill>
                  <a:srgbClr val="FF0000"/>
                </a:solidFill>
              </a:rPr>
              <a:t>Ски</a:t>
            </a:r>
            <a:r>
              <a:rPr lang="ru-RU" dirty="0">
                <a:solidFill>
                  <a:srgbClr val="FF0000"/>
                </a:solidFill>
              </a:rPr>
              <a:t>-альпинизм возник сравнительно недавно, однако получил широкое распространение в горных районах Европы, Америки, Азии, других стран, где есть горы и снег.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В 1990-x годах Франция, Италия, Словакия, Андорра и </a:t>
            </a:r>
            <a:r>
              <a:rPr lang="ru-RU" dirty="0" smtClean="0">
                <a:solidFill>
                  <a:srgbClr val="FF0000"/>
                </a:solidFill>
              </a:rPr>
              <a:t>Швейцария создали </a:t>
            </a:r>
            <a:r>
              <a:rPr lang="ru-RU" dirty="0">
                <a:solidFill>
                  <a:srgbClr val="FF0000"/>
                </a:solidFill>
              </a:rPr>
              <a:t>Международный комитет соревнований по </a:t>
            </a:r>
            <a:r>
              <a:rPr lang="ru-RU" dirty="0" err="1">
                <a:solidFill>
                  <a:srgbClr val="FF0000"/>
                </a:solidFill>
              </a:rPr>
              <a:t>ски</a:t>
            </a:r>
            <a:r>
              <a:rPr lang="ru-RU" dirty="0">
                <a:solidFill>
                  <a:srgbClr val="FF0000"/>
                </a:solidFill>
              </a:rPr>
              <a:t>-альпинизму (</a:t>
            </a:r>
            <a:r>
              <a:rPr lang="ru-RU" dirty="0" err="1" smtClean="0">
                <a:solidFill>
                  <a:srgbClr val="FF0000"/>
                </a:solidFill>
              </a:rPr>
              <a:t>Com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ru-RU" dirty="0" err="1" smtClean="0">
                <a:solidFill>
                  <a:srgbClr val="FF0000"/>
                </a:solidFill>
              </a:rPr>
              <a:t>té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International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du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Ski-Alpinisme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de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Compétition</a:t>
            </a:r>
            <a:r>
              <a:rPr lang="ru-RU" dirty="0">
                <a:solidFill>
                  <a:srgbClr val="FF0000"/>
                </a:solidFill>
              </a:rPr>
              <a:t> (CISAC)), который провёл первый Европейский чемпионат по </a:t>
            </a:r>
            <a:r>
              <a:rPr lang="ru-RU" dirty="0" err="1">
                <a:solidFill>
                  <a:srgbClr val="FF0000"/>
                </a:solidFill>
              </a:rPr>
              <a:t>ски</a:t>
            </a:r>
            <a:r>
              <a:rPr lang="ru-RU" dirty="0">
                <a:solidFill>
                  <a:srgbClr val="FF0000"/>
                </a:solidFill>
              </a:rPr>
              <a:t>-альпинизму в 1992 году.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Позднее, в </a:t>
            </a:r>
            <a:r>
              <a:rPr lang="ru-RU" dirty="0">
                <a:solidFill>
                  <a:srgbClr val="FF0000"/>
                </a:solidFill>
                <a:hlinkClick r:id="rId2" tooltip="1999 год"/>
              </a:rPr>
              <a:t>1999 году</a:t>
            </a:r>
            <a:r>
              <a:rPr lang="ru-RU" dirty="0">
                <a:solidFill>
                  <a:srgbClr val="FF0000"/>
                </a:solidFill>
              </a:rPr>
              <a:t>, эта организация CISAC была преобразована в Международный совет соревнований по </a:t>
            </a:r>
            <a:r>
              <a:rPr lang="ru-RU" dirty="0" err="1">
                <a:solidFill>
                  <a:srgbClr val="FF0000"/>
                </a:solidFill>
              </a:rPr>
              <a:t>ски</a:t>
            </a:r>
            <a:r>
              <a:rPr lang="ru-RU" dirty="0">
                <a:solidFill>
                  <a:srgbClr val="FF0000"/>
                </a:solidFill>
              </a:rPr>
              <a:t>-альпинизму (</a:t>
            </a:r>
            <a:r>
              <a:rPr lang="ru-RU" dirty="0" err="1">
                <a:solidFill>
                  <a:srgbClr val="FF0000"/>
                </a:solidFill>
              </a:rPr>
              <a:t>the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dirty="0" err="1">
                <a:solidFill>
                  <a:srgbClr val="FF0000"/>
                </a:solidFill>
              </a:rPr>
              <a:t>International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Council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for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ru-RU" dirty="0" err="1" smtClean="0">
                <a:solidFill>
                  <a:srgbClr val="FF0000"/>
                </a:solidFill>
              </a:rPr>
              <a:t>ki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Mountaineering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Competitions</a:t>
            </a:r>
            <a:r>
              <a:rPr lang="ru-RU" dirty="0">
                <a:solidFill>
                  <a:srgbClr val="FF0000"/>
                </a:solidFill>
              </a:rPr>
              <a:t>, ISCM) при Международной федерации альпинизма (UIAA). Первый официальный чемпионат мира под эгидой ISCM был проведён в 2002 году.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В настоящее время проводятся соревнования различного уровня по </a:t>
            </a:r>
            <a:r>
              <a:rPr lang="ru-RU" dirty="0" err="1">
                <a:solidFill>
                  <a:srgbClr val="FF0000"/>
                </a:solidFill>
              </a:rPr>
              <a:t>ски</a:t>
            </a:r>
            <a:r>
              <a:rPr lang="ru-RU" dirty="0">
                <a:solidFill>
                  <a:srgbClr val="FF0000"/>
                </a:solidFill>
              </a:rPr>
              <a:t>-альпинизму:</a:t>
            </a:r>
          </a:p>
          <a:p>
            <a:r>
              <a:rPr lang="ru-RU" dirty="0">
                <a:solidFill>
                  <a:srgbClr val="FF0000"/>
                </a:solidFill>
              </a:rPr>
              <a:t>международные</a:t>
            </a:r>
          </a:p>
          <a:p>
            <a:r>
              <a:rPr lang="ru-RU" dirty="0">
                <a:solidFill>
                  <a:srgbClr val="FF0000"/>
                </a:solidFill>
              </a:rPr>
              <a:t>национальные</a:t>
            </a:r>
          </a:p>
          <a:p>
            <a:r>
              <a:rPr lang="ru-RU" dirty="0">
                <a:solidFill>
                  <a:srgbClr val="FF0000"/>
                </a:solidFill>
              </a:rPr>
              <a:t>региональные</a:t>
            </a:r>
          </a:p>
          <a:p>
            <a:r>
              <a:rPr lang="ru-RU" dirty="0">
                <a:solidFill>
                  <a:srgbClr val="FF0000"/>
                </a:solidFill>
              </a:rPr>
              <a:t>При Федерации альпинизма России создана специальная комиссия по </a:t>
            </a:r>
            <a:r>
              <a:rPr lang="ru-RU" dirty="0" err="1">
                <a:solidFill>
                  <a:srgbClr val="FF0000"/>
                </a:solidFill>
              </a:rPr>
              <a:t>ски</a:t>
            </a:r>
            <a:r>
              <a:rPr lang="ru-RU" dirty="0">
                <a:solidFill>
                  <a:srgbClr val="FF0000"/>
                </a:solidFill>
              </a:rPr>
              <a:t>-альпинизму, который осуществляет организационное руководство по развитию данного спорта в России.</a:t>
            </a: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31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Понятие лыжного спорта</a:t>
            </a:r>
          </a:p>
          <a:p>
            <a:r>
              <a:rPr lang="ru-RU" dirty="0" smtClean="0"/>
              <a:t>Категории лыжного спорта</a:t>
            </a:r>
          </a:p>
          <a:p>
            <a:r>
              <a:rPr lang="ru-RU" dirty="0" smtClean="0"/>
              <a:t>Виды лыжного спорта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6656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Снаряжение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При занятии </a:t>
            </a:r>
            <a:r>
              <a:rPr lang="ru-RU" dirty="0" err="1">
                <a:solidFill>
                  <a:srgbClr val="FF0000"/>
                </a:solidFill>
              </a:rPr>
              <a:t>ски</a:t>
            </a:r>
            <a:r>
              <a:rPr lang="ru-RU" dirty="0">
                <a:solidFill>
                  <a:srgbClr val="FF0000"/>
                </a:solidFill>
              </a:rPr>
              <a:t>-альпинизмом используется специальное снаряжение:</a:t>
            </a:r>
          </a:p>
          <a:p>
            <a:r>
              <a:rPr lang="ru-RU" dirty="0">
                <a:solidFill>
                  <a:srgbClr val="FF0000"/>
                </a:solidFill>
              </a:rPr>
              <a:t>лыжи, оборудованные креплением, которое обеспечивает в отличие от горных лыж освобождение пятки при подъёме в гору на лыжах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камус</a:t>
            </a:r>
            <a:r>
              <a:rPr lang="ru-RU" dirty="0">
                <a:solidFill>
                  <a:srgbClr val="FF0000"/>
                </a:solidFill>
              </a:rPr>
              <a:t> — специальная подкладка на скользящую поверхность лыжи для того, чтобы лыжа не проскальзывала при подъёме</a:t>
            </a:r>
          </a:p>
          <a:p>
            <a:r>
              <a:rPr lang="ru-RU" dirty="0">
                <a:solidFill>
                  <a:srgbClr val="FF0000"/>
                </a:solidFill>
              </a:rPr>
              <a:t>ботинки, на которые при необходимости могут быть надеты кошки</a:t>
            </a:r>
          </a:p>
          <a:p>
            <a:r>
              <a:rPr lang="ru-RU" dirty="0">
                <a:solidFill>
                  <a:srgbClr val="FF0000"/>
                </a:solidFill>
              </a:rPr>
              <a:t>специальное снаряжение для обеспечения безопасности (каска, лавинный датчик, лавинная лопата, лавинный зонд и другое).</a:t>
            </a: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31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31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31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31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31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31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31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31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31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Лыжный спорт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ЛЫЖНЫЙ </a:t>
            </a:r>
            <a:r>
              <a:rPr lang="ru-RU" sz="2400" b="1" dirty="0">
                <a:solidFill>
                  <a:srgbClr val="FF0000"/>
                </a:solidFill>
              </a:rPr>
              <a:t>СПОРТ</a:t>
            </a:r>
            <a:r>
              <a:rPr lang="ru-RU" sz="2400" dirty="0">
                <a:solidFill>
                  <a:srgbClr val="FF0000"/>
                </a:solidFill>
              </a:rPr>
              <a:t> — один из </a:t>
            </a:r>
            <a:r>
              <a:rPr lang="ru-RU" sz="2400" dirty="0" smtClean="0">
                <a:solidFill>
                  <a:srgbClr val="FF0000"/>
                </a:solidFill>
              </a:rPr>
              <a:t>основных </a:t>
            </a:r>
            <a:r>
              <a:rPr lang="ru-RU" sz="2400" dirty="0">
                <a:solidFill>
                  <a:srgbClr val="FF0000"/>
                </a:solidFill>
              </a:rPr>
              <a:t>зимних видов спорта, включающий гонки на </a:t>
            </a:r>
            <a:r>
              <a:rPr lang="ru-RU" sz="2400" dirty="0" smtClean="0">
                <a:solidFill>
                  <a:srgbClr val="FF0000"/>
                </a:solidFill>
              </a:rPr>
              <a:t>различные дистанции</a:t>
            </a:r>
            <a:r>
              <a:rPr lang="ru-RU" sz="2400" dirty="0">
                <a:solidFill>
                  <a:srgbClr val="FF0000"/>
                </a:solidFill>
              </a:rPr>
              <a:t>, прыжки с трамплина, слалом, слалом-гигант, скоростной спуск и многоборья (лыжное, горнолыжное и </a:t>
            </a:r>
            <a:r>
              <a:rPr lang="ru-RU" sz="2400" dirty="0" smtClean="0">
                <a:solidFill>
                  <a:srgbClr val="FF0000"/>
                </a:solidFill>
              </a:rPr>
              <a:t>современное </a:t>
            </a:r>
            <a:r>
              <a:rPr lang="ru-RU" sz="2400" dirty="0">
                <a:solidFill>
                  <a:srgbClr val="FF0000"/>
                </a:solidFill>
              </a:rPr>
              <a:t>зимнее двоеборье, горное двоеборье). </a:t>
            </a:r>
            <a:r>
              <a:rPr lang="ru-RU" sz="2400" dirty="0" smtClean="0">
                <a:solidFill>
                  <a:srgbClr val="FF0000"/>
                </a:solidFill>
              </a:rPr>
              <a:t>Международная </a:t>
            </a:r>
            <a:r>
              <a:rPr lang="ru-RU" sz="2400" dirty="0">
                <a:solidFill>
                  <a:srgbClr val="FF0000"/>
                </a:solidFill>
              </a:rPr>
              <a:t>федерация лыжного спорта (ФИС) </a:t>
            </a:r>
            <a:r>
              <a:rPr lang="ru-RU" sz="2400" dirty="0" smtClean="0">
                <a:solidFill>
                  <a:srgbClr val="FF0000"/>
                </a:solidFill>
              </a:rPr>
              <a:t>основана </a:t>
            </a:r>
            <a:r>
              <a:rPr lang="ru-RU" sz="2400" dirty="0">
                <a:solidFill>
                  <a:srgbClr val="FF0000"/>
                </a:solidFill>
              </a:rPr>
              <a:t>в 1924. Л. С. входит в программу Зимних Олимпийских игр с 1924. Чемпионаты мира проводятся с 1925 (до 1950 — ежегодно, а затем один раз в 4 года).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В России первые (</a:t>
            </a:r>
            <a:r>
              <a:rPr lang="ru-RU" sz="2400" dirty="0" smtClean="0">
                <a:solidFill>
                  <a:srgbClr val="FF0000"/>
                </a:solidFill>
              </a:rPr>
              <a:t>отмечено </a:t>
            </a:r>
            <a:r>
              <a:rPr lang="ru-RU" sz="2400" dirty="0">
                <a:solidFill>
                  <a:srgbClr val="FF0000"/>
                </a:solidFill>
              </a:rPr>
              <a:t>в печати) лыжные соревнования состоялись в 1894 в Петербурге. 1-й чемпионат России по лыжным гонкам проведен в 1910. В 1948 федерация Л. С. СССР стала чл. ФИС, и с тех пор сов. лыжники являются непременными участниками всех крупнейших соревнований в мире. На Олимпийских играх и чемпионатах мира неоднократно побеждали: Л. Баранова, П. и А. Колчины, К. Боярский, В. </a:t>
            </a:r>
            <a:r>
              <a:rPr lang="ru-RU" sz="2400" dirty="0" err="1">
                <a:solidFill>
                  <a:srgbClr val="FF0000"/>
                </a:solidFill>
              </a:rPr>
              <a:t>Веденин</a:t>
            </a:r>
            <a:r>
              <a:rPr lang="ru-RU" sz="2400" dirty="0">
                <a:solidFill>
                  <a:srgbClr val="FF0000"/>
                </a:solidFill>
              </a:rPr>
              <a:t>, Г. Кулакова, Р. Сметанина, В. Кузин, В. Белоусов, Г. Напалков, А. Тихонов, В. Меланьин, В. </a:t>
            </a:r>
            <a:r>
              <a:rPr lang="ru-RU" sz="2400" dirty="0" err="1">
                <a:solidFill>
                  <a:srgbClr val="FF0000"/>
                </a:solidFill>
              </a:rPr>
              <a:t>Маматов</a:t>
            </a:r>
            <a:r>
              <a:rPr lang="ru-RU" sz="2400" dirty="0">
                <a:solidFill>
                  <a:srgbClr val="FF0000"/>
                </a:solidFill>
              </a:rPr>
              <a:t>, А. </a:t>
            </a:r>
            <a:r>
              <a:rPr lang="ru-RU" sz="2400" dirty="0" err="1">
                <a:solidFill>
                  <a:srgbClr val="FF0000"/>
                </a:solidFill>
              </a:rPr>
              <a:t>Алябьев</a:t>
            </a:r>
            <a:r>
              <a:rPr lang="ru-RU" sz="2400" dirty="0">
                <a:solidFill>
                  <a:srgbClr val="FF0000"/>
                </a:solidFill>
              </a:rPr>
              <a:t> и </a:t>
            </a:r>
            <a:r>
              <a:rPr lang="ru-RU" sz="2400" dirty="0" smtClean="0">
                <a:solidFill>
                  <a:srgbClr val="FF0000"/>
                </a:solidFill>
              </a:rPr>
              <a:t>др.</a:t>
            </a:r>
            <a:endParaRPr lang="ru-RU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0231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Категории  лыжного спорта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Лыжный спорт можно поделить на 4 больших категории.</a:t>
            </a:r>
          </a:p>
          <a:p>
            <a:r>
              <a:rPr lang="ru-RU" dirty="0">
                <a:solidFill>
                  <a:srgbClr val="FF0000"/>
                </a:solidFill>
              </a:rPr>
              <a:t>Северные виды, или </a:t>
            </a:r>
            <a:r>
              <a:rPr lang="ru-RU" dirty="0" smtClean="0">
                <a:solidFill>
                  <a:srgbClr val="FF0000"/>
                </a:solidFill>
              </a:rPr>
              <a:t>лыжные гонки,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dirty="0" smtClean="0">
                <a:solidFill>
                  <a:srgbClr val="FF0000"/>
                </a:solidFill>
              </a:rPr>
              <a:t>спортивное ориентирование</a:t>
            </a:r>
            <a:r>
              <a:rPr lang="ru-RU" dirty="0">
                <a:solidFill>
                  <a:srgbClr val="FF0000"/>
                </a:solidFill>
              </a:rPr>
              <a:t> на лыжах, </a:t>
            </a:r>
            <a:r>
              <a:rPr lang="ru-RU" dirty="0" smtClean="0">
                <a:solidFill>
                  <a:srgbClr val="FF0000"/>
                </a:solidFill>
              </a:rPr>
              <a:t>прыжки на лыжах с трамплина, лыжное двоеборье</a:t>
            </a:r>
            <a:r>
              <a:rPr lang="ru-RU" dirty="0">
                <a:solidFill>
                  <a:srgbClr val="FF0000"/>
                </a:solidFill>
              </a:rPr>
              <a:t> (или северная комбинация) — прыжки на лыжах с трамплина с последующей лыжной гонкой.</a:t>
            </a:r>
          </a:p>
          <a:p>
            <a:r>
              <a:rPr lang="ru-RU" dirty="0">
                <a:solidFill>
                  <a:srgbClr val="FF0000"/>
                </a:solidFill>
              </a:rPr>
              <a:t>Альпийские виды, или практически весь </a:t>
            </a:r>
            <a:r>
              <a:rPr lang="ru-RU" dirty="0" smtClean="0">
                <a:solidFill>
                  <a:srgbClr val="FF0000"/>
                </a:solidFill>
              </a:rPr>
              <a:t>горнолыжный спорт: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dirty="0" smtClean="0">
                <a:solidFill>
                  <a:srgbClr val="FF0000"/>
                </a:solidFill>
              </a:rPr>
              <a:t>скоростной спуск, гигантский слалом,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dirty="0" err="1" smtClean="0">
                <a:solidFill>
                  <a:srgbClr val="FF0000"/>
                </a:solidFill>
              </a:rPr>
              <a:t>супергигантский</a:t>
            </a:r>
            <a:r>
              <a:rPr lang="ru-RU" dirty="0" smtClean="0">
                <a:solidFill>
                  <a:srgbClr val="FF0000"/>
                </a:solidFill>
              </a:rPr>
              <a:t> слалом,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dirty="0" smtClean="0">
                <a:solidFill>
                  <a:srgbClr val="FF0000"/>
                </a:solidFill>
              </a:rPr>
              <a:t>слалом,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dirty="0" smtClean="0">
                <a:solidFill>
                  <a:srgbClr val="FF0000"/>
                </a:solidFill>
              </a:rPr>
              <a:t>горнолыжная комбинация, </a:t>
            </a:r>
            <a:r>
              <a:rPr lang="ru-RU" dirty="0">
                <a:solidFill>
                  <a:srgbClr val="FF0000"/>
                </a:solidFill>
              </a:rPr>
              <a:t>где чемпион определяется по сумме двух видов — скоростного спуска и слалома, а также командных соревнований.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Фристайл, </a:t>
            </a:r>
            <a:r>
              <a:rPr lang="ru-RU" dirty="0">
                <a:solidFill>
                  <a:srgbClr val="FF0000"/>
                </a:solidFill>
              </a:rPr>
              <a:t>или спуск на лыжах со склона с элементами акробатических прыжков и балета </a:t>
            </a:r>
            <a:r>
              <a:rPr lang="ru-RU" dirty="0" smtClean="0">
                <a:solidFill>
                  <a:srgbClr val="FF0000"/>
                </a:solidFill>
              </a:rPr>
              <a:t>(могул,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dirty="0" smtClean="0">
                <a:solidFill>
                  <a:srgbClr val="FF0000"/>
                </a:solidFill>
              </a:rPr>
              <a:t>лыжная акробатика).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Сноуборд, </a:t>
            </a:r>
            <a:r>
              <a:rPr lang="ru-RU" dirty="0">
                <a:solidFill>
                  <a:srgbClr val="FF0000"/>
                </a:solidFill>
              </a:rPr>
              <a:t>или упражнения на одной «большой лыже» (специальной доске).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3156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лыжного спорта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биатлон</a:t>
            </a:r>
            <a:r>
              <a:rPr lang="ru-RU" dirty="0">
                <a:solidFill>
                  <a:srgbClr val="FF0000"/>
                </a:solidFill>
              </a:rPr>
              <a:t> — гонки на лыжах со стрельбой из винтовки, очень популярный во многих странах отдельный вид спорта, входит в программу </a:t>
            </a:r>
            <a:r>
              <a:rPr lang="ru-RU" dirty="0" smtClean="0">
                <a:solidFill>
                  <a:srgbClr val="FF0000"/>
                </a:solidFill>
              </a:rPr>
              <a:t>Олимпийских игр, </a:t>
            </a:r>
            <a:r>
              <a:rPr lang="ru-RU" dirty="0">
                <a:solidFill>
                  <a:srgbClr val="FF0000"/>
                </a:solidFill>
              </a:rPr>
              <a:t>как и лыжный спорт;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Арчери</a:t>
            </a:r>
            <a:r>
              <a:rPr lang="ru-RU" dirty="0" smtClean="0">
                <a:solidFill>
                  <a:srgbClr val="FF0000"/>
                </a:solidFill>
              </a:rPr>
              <a:t>-биатлон</a:t>
            </a:r>
            <a:r>
              <a:rPr lang="ru-RU" dirty="0">
                <a:solidFill>
                  <a:srgbClr val="FF0000"/>
                </a:solidFill>
              </a:rPr>
              <a:t> — гонка на лыжах со стрельбой из лука (иногда называется </a:t>
            </a:r>
            <a:r>
              <a:rPr lang="ru-RU" i="1" dirty="0" err="1">
                <a:solidFill>
                  <a:srgbClr val="FF0000"/>
                </a:solidFill>
              </a:rPr>
              <a:t>скай-арч</a:t>
            </a:r>
            <a:r>
              <a:rPr lang="ru-RU" dirty="0">
                <a:solidFill>
                  <a:srgbClr val="FF0000"/>
                </a:solidFill>
              </a:rPr>
              <a:t>);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skitour</a:t>
            </a:r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ru-RU" dirty="0" err="1" smtClean="0">
                <a:solidFill>
                  <a:srgbClr val="FF0000"/>
                </a:solidFill>
              </a:rPr>
              <a:t>скитур</a:t>
            </a:r>
            <a:r>
              <a:rPr lang="ru-RU" dirty="0" smtClean="0">
                <a:solidFill>
                  <a:srgbClr val="FF0000"/>
                </a:solidFill>
              </a:rPr>
              <a:t>)</a:t>
            </a:r>
            <a:r>
              <a:rPr lang="ru-RU" dirty="0">
                <a:solidFill>
                  <a:srgbClr val="FF0000"/>
                </a:solidFill>
              </a:rPr>
              <a:t> — элементы горнолыжного спорта, сочетаемые с небольшими путешествиями на лыжах (разновидность спортивного туризма</a:t>
            </a:r>
            <a:r>
              <a:rPr lang="ru-RU" dirty="0" smtClean="0">
                <a:solidFill>
                  <a:srgbClr val="FF0000"/>
                </a:solidFill>
              </a:rPr>
              <a:t>)-по </a:t>
            </a:r>
            <a:r>
              <a:rPr lang="ru-RU" dirty="0">
                <a:solidFill>
                  <a:srgbClr val="FF0000"/>
                </a:solidFill>
              </a:rPr>
              <a:t>другому </a:t>
            </a:r>
            <a:r>
              <a:rPr lang="ru-RU" dirty="0" err="1">
                <a:solidFill>
                  <a:srgbClr val="FF0000"/>
                </a:solidFill>
              </a:rPr>
              <a:t>ски</a:t>
            </a:r>
            <a:r>
              <a:rPr lang="ru-RU" dirty="0">
                <a:solidFill>
                  <a:srgbClr val="FF0000"/>
                </a:solidFill>
              </a:rPr>
              <a:t>-альпинизм.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3156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Биатлон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err="1"/>
              <a:t>Биатло́н</a:t>
            </a:r>
            <a:r>
              <a:rPr lang="ru-RU" sz="2000" dirty="0"/>
              <a:t> (от </a:t>
            </a:r>
            <a:r>
              <a:rPr lang="ru-RU" sz="2000" dirty="0" smtClean="0"/>
              <a:t>лат.</a:t>
            </a:r>
            <a:r>
              <a:rPr lang="ru-RU" sz="2000" dirty="0"/>
              <a:t> </a:t>
            </a:r>
            <a:r>
              <a:rPr lang="ru-RU" sz="2000" i="1" dirty="0" err="1"/>
              <a:t>bis</a:t>
            </a:r>
            <a:r>
              <a:rPr lang="ru-RU" sz="2000" dirty="0"/>
              <a:t> — дважды и </a:t>
            </a:r>
            <a:r>
              <a:rPr lang="ru-RU" sz="2000" dirty="0" smtClean="0"/>
              <a:t>др.-греч</a:t>
            </a:r>
            <a:r>
              <a:rPr lang="ru-RU" sz="2000" dirty="0"/>
              <a:t> </a:t>
            </a:r>
            <a:r>
              <a:rPr lang="ru-RU" sz="2000" dirty="0" err="1"/>
              <a:t>ἆθλον</a:t>
            </a:r>
            <a:r>
              <a:rPr lang="ru-RU" sz="2000" dirty="0"/>
              <a:t> 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— </a:t>
            </a:r>
            <a:r>
              <a:rPr lang="ru-RU" sz="2000" dirty="0"/>
              <a:t>состязание, борьба) — зимний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олимпийский </a:t>
            </a:r>
            <a:r>
              <a:rPr lang="ru-RU" sz="2000" dirty="0"/>
              <a:t>вид спорта</a:t>
            </a:r>
            <a:r>
              <a:rPr lang="ru-RU" sz="2000" dirty="0" smtClean="0"/>
              <a:t>, сочетающий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лыжную гонку со стрельбой из винтовки.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Биатлон </a:t>
            </a:r>
            <a:r>
              <a:rPr lang="ru-RU" sz="2000" dirty="0"/>
              <a:t>наиболее популярен в </a:t>
            </a:r>
            <a:r>
              <a:rPr lang="ru-RU" sz="2000" dirty="0" smtClean="0"/>
              <a:t>Германии,</a:t>
            </a:r>
            <a:r>
              <a:rPr lang="ru-RU" sz="2000" dirty="0"/>
              <a:t> 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России, Австрии, </a:t>
            </a:r>
            <a:r>
              <a:rPr lang="ru-RU" sz="2000" dirty="0"/>
              <a:t>Н</a:t>
            </a:r>
            <a:r>
              <a:rPr lang="ru-RU" sz="2000" dirty="0" smtClean="0"/>
              <a:t>орвегии и </a:t>
            </a:r>
            <a:r>
              <a:rPr lang="ru-RU" sz="2000" dirty="0" err="1" smtClean="0"/>
              <a:t>Шведции</a:t>
            </a:r>
            <a:r>
              <a:rPr lang="ru-RU" sz="2000" dirty="0" smtClean="0"/>
              <a:t>. </a:t>
            </a:r>
            <a:r>
              <a:rPr lang="ru-RU" sz="2000" dirty="0"/>
              <a:t>C </a:t>
            </a:r>
            <a:r>
              <a:rPr lang="ru-RU" sz="2000" dirty="0" smtClean="0"/>
              <a:t>1993 года</a:t>
            </a:r>
          </a:p>
          <a:p>
            <a:pPr marL="0" indent="0">
              <a:buNone/>
            </a:pPr>
            <a:r>
              <a:rPr lang="ru-RU" sz="2000" dirty="0"/>
              <a:t> и по настоящее время официальные международные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соревнования </a:t>
            </a:r>
            <a:r>
              <a:rPr lang="ru-RU" sz="2000" dirty="0"/>
              <a:t>по биатлону, включая </a:t>
            </a:r>
            <a:r>
              <a:rPr lang="ru-RU" sz="2000" dirty="0" smtClean="0"/>
              <a:t>Кубок Мира и </a:t>
            </a:r>
          </a:p>
          <a:p>
            <a:pPr marL="0" indent="0">
              <a:buNone/>
            </a:pPr>
            <a:r>
              <a:rPr lang="ru-RU" sz="2000" dirty="0" smtClean="0"/>
              <a:t>Чемпионаты Мира, </a:t>
            </a:r>
            <a:r>
              <a:rPr lang="ru-RU" sz="2000" dirty="0"/>
              <a:t>проходят под эгидой </a:t>
            </a:r>
            <a:r>
              <a:rPr lang="ru-RU" sz="2000" dirty="0" smtClean="0"/>
              <a:t>Международного союза биатлонистов</a:t>
            </a:r>
            <a:r>
              <a:rPr lang="ru-RU" sz="2000" dirty="0"/>
              <a:t> </a:t>
            </a:r>
            <a:r>
              <a:rPr lang="ru-RU" sz="2000" dirty="0" smtClean="0"/>
              <a:t>(</a:t>
            </a:r>
            <a:r>
              <a:rPr lang="ru-RU" sz="2000" i="1" dirty="0" err="1" smtClean="0"/>
              <a:t>International</a:t>
            </a:r>
            <a:r>
              <a:rPr lang="ru-RU" sz="2000" i="1" dirty="0" smtClean="0"/>
              <a:t> </a:t>
            </a:r>
            <a:r>
              <a:rPr lang="ru-RU" sz="2000" i="1" dirty="0" err="1"/>
              <a:t>Biathlon</a:t>
            </a:r>
            <a:r>
              <a:rPr lang="ru-RU" sz="2000" i="1" dirty="0"/>
              <a:t> </a:t>
            </a:r>
            <a:r>
              <a:rPr lang="ru-RU" sz="2000" i="1" dirty="0" err="1"/>
              <a:t>Union</a:t>
            </a:r>
            <a:r>
              <a:rPr lang="ru-RU" sz="2000" i="1" dirty="0"/>
              <a:t>, IBU — МСБ</a:t>
            </a:r>
            <a:r>
              <a:rPr lang="ru-RU" sz="2000" dirty="0"/>
              <a:t>).</a:t>
            </a:r>
          </a:p>
        </p:txBody>
      </p:sp>
      <p:pic>
        <p:nvPicPr>
          <p:cNvPr id="2050" name="Picture 2" descr="C:\Users\Руслан\Desktop\250px-Svetlana_Ishmouratova_2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836712"/>
            <a:ext cx="2286000" cy="304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3156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гонок в биатлоне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На сегодняшний день в рамках крупнейших международных биатлонных соревнований проводится шесть видов гонок:</a:t>
            </a:r>
          </a:p>
          <a:p>
            <a:r>
              <a:rPr lang="ru-RU" dirty="0">
                <a:solidFill>
                  <a:srgbClr val="FF0000"/>
                </a:solidFill>
              </a:rPr>
              <a:t>индивидуальная гонка</a:t>
            </a:r>
          </a:p>
          <a:p>
            <a:r>
              <a:rPr lang="ru-RU" dirty="0">
                <a:solidFill>
                  <a:srgbClr val="FF0000"/>
                </a:solidFill>
              </a:rPr>
              <a:t>спринт</a:t>
            </a:r>
          </a:p>
          <a:p>
            <a:r>
              <a:rPr lang="ru-RU" dirty="0">
                <a:solidFill>
                  <a:srgbClr val="FF0000"/>
                </a:solidFill>
              </a:rPr>
              <a:t>гонка преследования</a:t>
            </a:r>
          </a:p>
          <a:p>
            <a:r>
              <a:rPr lang="ru-RU" dirty="0">
                <a:solidFill>
                  <a:srgbClr val="FF0000"/>
                </a:solidFill>
              </a:rPr>
              <a:t>масс-старт</a:t>
            </a:r>
          </a:p>
          <a:p>
            <a:r>
              <a:rPr lang="ru-RU" dirty="0">
                <a:solidFill>
                  <a:srgbClr val="FF0000"/>
                </a:solidFill>
              </a:rPr>
              <a:t>эстафета</a:t>
            </a:r>
          </a:p>
          <a:p>
            <a:r>
              <a:rPr lang="ru-RU" dirty="0">
                <a:solidFill>
                  <a:srgbClr val="FF0000"/>
                </a:solidFill>
              </a:rPr>
              <a:t>смешанная эстафета.</a:t>
            </a:r>
          </a:p>
          <a:p>
            <a:endParaRPr lang="ru-RU" dirty="0"/>
          </a:p>
        </p:txBody>
      </p:sp>
      <p:pic>
        <p:nvPicPr>
          <p:cNvPr id="3075" name="Picture 3" descr="C:\Users\Руслан\Desktop\220px-Torino2006_Biathlon_Massenst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2996952"/>
            <a:ext cx="338685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31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Руслан\Desktop\250px-Biathlon-Weltcup_2006_Antholz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33056"/>
            <a:ext cx="23812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и снаряжение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В биатлоне используется свободный стиль передвижения на лыжах. Длина лыж зависит от роста спортсмена — они не должны быть короче, чем рост спортсмена минус 4 см, максимальная длина не ограничена. Минимальная ширина лыж — 4 см, масса — не менее 750 граммов. Используются обычные лыжи и лыжные палки для лыжных гонок (длина палок не должна превышать рост спортсмена; не разрешаются палки изменяемой длины и усиливающие толчок).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Для стрельбы применяются винтовки с минимальным весом 3,5 кг, которые во время гонки транспортируются на спине. Запрещено автоматическое и полуавтоматическое оружие. При спуске крючка указательный палец должен преодолевать усилие как минимум 500 г. Прицелу винтовки не разрешено иметь эффект увеличения цели, вместо используется кольцевая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мушка </a:t>
            </a:r>
            <a:r>
              <a:rPr lang="ru-RU" dirty="0">
                <a:solidFill>
                  <a:srgbClr val="FF0000"/>
                </a:solidFill>
              </a:rPr>
              <a:t>и диоптрический прицел, которые при стрельбе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нужно </a:t>
            </a:r>
            <a:r>
              <a:rPr lang="ru-RU" dirty="0">
                <a:solidFill>
                  <a:srgbClr val="FF0000"/>
                </a:solidFill>
              </a:rPr>
              <a:t>совместить с чёрным кружком мишени. Калибр 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патронов</a:t>
            </a:r>
            <a:r>
              <a:rPr lang="ru-RU" dirty="0">
                <a:solidFill>
                  <a:srgbClr val="FF0000"/>
                </a:solidFill>
              </a:rPr>
              <a:t> составляет 5,6 мм (.22 </a:t>
            </a:r>
            <a:r>
              <a:rPr lang="ru-RU" dirty="0" err="1">
                <a:solidFill>
                  <a:srgbClr val="FF0000"/>
                </a:solidFill>
              </a:rPr>
              <a:t>Long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Rifle</a:t>
            </a:r>
            <a:r>
              <a:rPr lang="ru-RU" dirty="0">
                <a:solidFill>
                  <a:srgbClr val="FF0000"/>
                </a:solidFill>
              </a:rPr>
              <a:t>) (до 1977 года —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7,62</a:t>
            </a:r>
            <a:r>
              <a:rPr lang="ru-RU" dirty="0">
                <a:solidFill>
                  <a:srgbClr val="FF0000"/>
                </a:solidFill>
              </a:rPr>
              <a:t> мм; использовались также винтовки калибра 6,5 мм</a:t>
            </a:r>
            <a:r>
              <a:rPr lang="ru-RU" dirty="0" smtClean="0">
                <a:solidFill>
                  <a:srgbClr val="FF0000"/>
                </a:solidFill>
              </a:rPr>
              <a:t>).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 Скорость пули при выстреле на расстоянии 1 м от среза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ствола </a:t>
            </a:r>
            <a:r>
              <a:rPr lang="ru-RU" dirty="0">
                <a:solidFill>
                  <a:srgbClr val="FF0000"/>
                </a:solidFill>
              </a:rPr>
              <a:t>не должна превышать 380 м/с.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31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Стрельба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Подкатывая к огневому рубежу, спортсмен обычно производит следующие действия:</a:t>
            </a:r>
          </a:p>
          <a:p>
            <a:r>
              <a:rPr lang="ru-RU" dirty="0">
                <a:solidFill>
                  <a:srgbClr val="FF0000"/>
                </a:solidFill>
              </a:rPr>
              <a:t>отщёлкивает защитную крышку канала ствола и мушки винтовки (защищает от попадания снега)</a:t>
            </a:r>
          </a:p>
          <a:p>
            <a:r>
              <a:rPr lang="ru-RU" dirty="0">
                <a:solidFill>
                  <a:srgbClr val="FF0000"/>
                </a:solidFill>
              </a:rPr>
              <a:t>кладёт лыжные палки на землю</a:t>
            </a:r>
          </a:p>
          <a:p>
            <a:r>
              <a:rPr lang="ru-RU" dirty="0">
                <a:solidFill>
                  <a:srgbClr val="FF0000"/>
                </a:solidFill>
              </a:rPr>
              <a:t>не снимая лыж, становится (при стрельбе лёжа — ложится) на специальный коврик. Некоторые спортсмены, исходя из погодных условий, при стрельбе из положения стоя, ввиду возможного образования скользящей поверхности на коврике или сильного ветра, наступают какой-либо частью лыжи на положенные палки, тем самым повышая устойчивость позы.</a:t>
            </a:r>
          </a:p>
          <a:p>
            <a:r>
              <a:rPr lang="ru-RU" dirty="0">
                <a:solidFill>
                  <a:srgbClr val="FF0000"/>
                </a:solidFill>
              </a:rPr>
              <a:t>снимает винтовку с плеч</a:t>
            </a:r>
          </a:p>
          <a:p>
            <a:r>
              <a:rPr lang="ru-RU" dirty="0">
                <a:solidFill>
                  <a:srgbClr val="FF0000"/>
                </a:solidFill>
              </a:rPr>
              <a:t>вынимает магазин из кассеты, расположенной в прикладе ложи или сбоку от ствола и вставляет его в магазинное окно винтовки</a:t>
            </a:r>
          </a:p>
          <a:p>
            <a:r>
              <a:rPr lang="ru-RU" dirty="0">
                <a:solidFill>
                  <a:srgbClr val="FF0000"/>
                </a:solidFill>
              </a:rPr>
              <a:t>отщёлкивает защитную крышку диоптрического прицела</a:t>
            </a:r>
          </a:p>
          <a:p>
            <a:r>
              <a:rPr lang="ru-RU" dirty="0">
                <a:solidFill>
                  <a:srgbClr val="FF0000"/>
                </a:solidFill>
              </a:rPr>
              <a:t>прикрепляет стрелковый ремень на винтовке к петле на руке (для устойчивости винтовки при стрельбе, обычно — только при стрельбе лёжа)</a:t>
            </a:r>
          </a:p>
          <a:p>
            <a:r>
              <a:rPr lang="ru-RU" dirty="0">
                <a:solidFill>
                  <a:srgbClr val="FF0000"/>
                </a:solidFill>
              </a:rPr>
              <a:t>направляет винтовку на свои мишени, проверяя по номеру, что не чужие</a:t>
            </a:r>
          </a:p>
          <a:p>
            <a:r>
              <a:rPr lang="ru-RU" dirty="0">
                <a:solidFill>
                  <a:srgbClr val="FF0000"/>
                </a:solidFill>
              </a:rPr>
              <a:t>смотрит на ветровые флажки и, в случае сильного ветра, корректирует калибраторы прицела</a:t>
            </a:r>
          </a:p>
          <a:p>
            <a:r>
              <a:rPr lang="ru-RU" dirty="0">
                <a:solidFill>
                  <a:srgbClr val="FF0000"/>
                </a:solidFill>
              </a:rPr>
              <a:t>стреляет по мишеням, после каждого выстрела вручную перезаряжая винтовку с помощью рукоятки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31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275</Words>
  <Application>Microsoft Office PowerPoint</Application>
  <PresentationFormat>Экран (4:3)</PresentationFormat>
  <Paragraphs>101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Лыжный спорт</vt:lpstr>
      <vt:lpstr>ПЛАН </vt:lpstr>
      <vt:lpstr>Лыжный спорт</vt:lpstr>
      <vt:lpstr>Категории  лыжного спорта</vt:lpstr>
      <vt:lpstr>Виды лыжного спорта</vt:lpstr>
      <vt:lpstr>Биатлон </vt:lpstr>
      <vt:lpstr>Виды гонок в биатлоне </vt:lpstr>
      <vt:lpstr>Правила и снаряжение </vt:lpstr>
      <vt:lpstr>Стрельба </vt:lpstr>
      <vt:lpstr>Виды гонок </vt:lpstr>
      <vt:lpstr>Индивидуальная гонка </vt:lpstr>
      <vt:lpstr>Спринт </vt:lpstr>
      <vt:lpstr>Гонка преследования (пасьют)</vt:lpstr>
      <vt:lpstr>Масс старт </vt:lpstr>
      <vt:lpstr>Эстафета </vt:lpstr>
      <vt:lpstr>Смешанная эстафета </vt:lpstr>
      <vt:lpstr>Арчери-биатлон (ски-арчери)</vt:lpstr>
      <vt:lpstr>Ски-альпинизм </vt:lpstr>
      <vt:lpstr>История </vt:lpstr>
      <vt:lpstr>Снаряжение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Лыжный спорт</dc:title>
  <dc:creator>Руслан</dc:creator>
  <cp:lastModifiedBy>Руслан</cp:lastModifiedBy>
  <cp:revision>7</cp:revision>
  <dcterms:created xsi:type="dcterms:W3CDTF">2013-12-10T17:17:44Z</dcterms:created>
  <dcterms:modified xsi:type="dcterms:W3CDTF">2013-12-12T16:28:14Z</dcterms:modified>
</cp:coreProperties>
</file>