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2" r:id="rId3"/>
    <p:sldId id="273" r:id="rId4"/>
    <p:sldId id="274" r:id="rId5"/>
    <p:sldId id="275" r:id="rId6"/>
    <p:sldId id="276" r:id="rId7"/>
    <p:sldId id="277" r:id="rId8"/>
    <p:sldId id="278" r:id="rId9"/>
    <p:sldId id="279" r:id="rId10"/>
    <p:sldId id="280" r:id="rId11"/>
    <p:sldId id="281" r:id="rId12"/>
    <p:sldId id="282" r:id="rId13"/>
    <p:sldId id="283" r:id="rId14"/>
    <p:sldId id="286" r:id="rId15"/>
    <p:sldId id="284" r:id="rId16"/>
    <p:sldId id="285" r:id="rId17"/>
    <p:sldId id="271"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775DCB02-9BB8-47FD-8907-85C794F793BA}" styleName="Стиль из темы 1 - акцент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0" d="100"/>
          <a:sy n="80" d="100"/>
        </p:scale>
        <p:origin x="-22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5B106E36-FD25-4E2D-B0AA-010F637433A0}" type="datetimeFigureOut">
              <a:rPr lang="ru-RU" smtClean="0"/>
              <a:pPr/>
              <a:t>01.09.2014</a:t>
            </a:fld>
            <a:endParaRPr lang="ru-RU" dirty="0"/>
          </a:p>
        </p:txBody>
      </p:sp>
      <p:sp>
        <p:nvSpPr>
          <p:cNvPr id="2" name="Нижний колонтитул 1"/>
          <p:cNvSpPr>
            <a:spLocks noGrp="1"/>
          </p:cNvSpPr>
          <p:nvPr>
            <p:ph type="ftr" sz="quarter" idx="11"/>
          </p:nvPr>
        </p:nvSpPr>
        <p:spPr/>
        <p:txBody>
          <a:bodyPr/>
          <a:lstStyle/>
          <a:p>
            <a:endParaRPr lang="ru-RU" dirty="0"/>
          </a:p>
        </p:txBody>
      </p:sp>
      <p:sp>
        <p:nvSpPr>
          <p:cNvPr id="15" name="Номер слайда 14"/>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dirty="0"/>
          </a:p>
        </p:txBody>
      </p:sp>
    </p:spTree>
  </p:cSld>
  <p:clrMapOvr>
    <a:masterClrMapping/>
  </p:clrMapOvr>
  <p:transition>
    <p:whee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01.09.2014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transition>
    <p:whee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01.09.2014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transition>
    <p:whee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01.09.2014</a:t>
            </a:fld>
            <a:endParaRPr lang="ru-RU" dirty="0"/>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dirty="0"/>
          </a:p>
        </p:txBody>
      </p:sp>
      <p:sp>
        <p:nvSpPr>
          <p:cNvPr id="16" name="Номер слайда 15"/>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dirty="0"/>
          </a:p>
        </p:txBody>
      </p:sp>
    </p:spTree>
  </p:cSld>
  <p:clrMapOvr>
    <a:masterClrMapping/>
  </p:clrMapOvr>
  <p:transition>
    <p:whee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5B106E36-FD25-4E2D-B0AA-010F637433A0}" type="datetimeFigureOut">
              <a:rPr lang="ru-RU" smtClean="0"/>
              <a:pPr/>
              <a:t>01.09.2014</a:t>
            </a:fld>
            <a:endParaRPr lang="ru-RU" dirty="0"/>
          </a:p>
        </p:txBody>
      </p:sp>
      <p:sp>
        <p:nvSpPr>
          <p:cNvPr id="11" name="Нижний колонтитул 10"/>
          <p:cNvSpPr>
            <a:spLocks noGrp="1"/>
          </p:cNvSpPr>
          <p:nvPr>
            <p:ph type="ftr" sz="quarter" idx="11"/>
          </p:nvPr>
        </p:nvSpPr>
        <p:spPr/>
        <p:txBody>
          <a:bodyPr/>
          <a:lstStyle/>
          <a:p>
            <a:endParaRPr lang="ru-RU" dirty="0"/>
          </a:p>
        </p:txBody>
      </p:sp>
      <p:sp>
        <p:nvSpPr>
          <p:cNvPr id="16" name="Номер слайда 15"/>
          <p:cNvSpPr>
            <a:spLocks noGrp="1"/>
          </p:cNvSpPr>
          <p:nvPr>
            <p:ph type="sldNum" sz="quarter" idx="12"/>
          </p:nvPr>
        </p:nvSpPr>
        <p:spPr/>
        <p:txBody>
          <a:bodyPr/>
          <a:lstStyle/>
          <a:p>
            <a:fld id="{725C68B6-61C2-468F-89AB-4B9F7531AA68}" type="slidenum">
              <a:rPr lang="ru-RU" smtClean="0"/>
              <a:pPr/>
              <a:t>‹#›</a:t>
            </a:fld>
            <a:endParaRPr lang="ru-RU" dirty="0"/>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transition>
    <p:whee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5B106E36-FD25-4E2D-B0AA-010F637433A0}" type="datetimeFigureOut">
              <a:rPr lang="ru-RU" smtClean="0"/>
              <a:pPr/>
              <a:t>01.09.2014</a:t>
            </a:fld>
            <a:endParaRPr lang="ru-RU" dirty="0"/>
          </a:p>
        </p:txBody>
      </p:sp>
      <p:sp>
        <p:nvSpPr>
          <p:cNvPr id="10" name="Нижний колонтитул 9"/>
          <p:cNvSpPr>
            <a:spLocks noGrp="1"/>
          </p:cNvSpPr>
          <p:nvPr>
            <p:ph type="ftr" sz="quarter" idx="11"/>
          </p:nvPr>
        </p:nvSpPr>
        <p:spPr/>
        <p:txBody>
          <a:bodyPr/>
          <a:lstStyle/>
          <a:p>
            <a:endParaRPr lang="ru-RU" dirty="0"/>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transition>
    <p:whee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5B106E36-FD25-4E2D-B0AA-010F637433A0}" type="datetimeFigureOut">
              <a:rPr lang="ru-RU" smtClean="0"/>
              <a:pPr/>
              <a:t>01.09.2014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a:xfrm>
            <a:off x="8229600" y="6477000"/>
            <a:ext cx="762000" cy="246888"/>
          </a:xfrm>
        </p:spPr>
        <p:txBody>
          <a:bodyPr/>
          <a:lstStyle/>
          <a:p>
            <a:fld id="{725C68B6-61C2-468F-89AB-4B9F7531AA68}" type="slidenum">
              <a:rPr lang="ru-RU" smtClean="0"/>
              <a:pPr/>
              <a:t>‹#›</a:t>
            </a:fld>
            <a:endParaRPr lang="ru-RU" dirty="0"/>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transition>
    <p:whee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B106E36-FD25-4E2D-B0AA-010F637433A0}" type="datetimeFigureOut">
              <a:rPr lang="ru-RU" smtClean="0"/>
              <a:pPr/>
              <a:t>01.09.2014</a:t>
            </a:fld>
            <a:endParaRPr lang="ru-RU" dirty="0"/>
          </a:p>
        </p:txBody>
      </p:sp>
      <p:sp>
        <p:nvSpPr>
          <p:cNvPr id="21" name="Нижний колонтитул 20"/>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transition>
    <p:whee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106E36-FD25-4E2D-B0AA-010F637433A0}" type="datetimeFigureOut">
              <a:rPr lang="ru-RU" smtClean="0"/>
              <a:pPr/>
              <a:t>01.09.2014</a:t>
            </a:fld>
            <a:endParaRPr lang="ru-RU" dirty="0"/>
          </a:p>
        </p:txBody>
      </p:sp>
      <p:sp>
        <p:nvSpPr>
          <p:cNvPr id="24" name="Нижний колонтитул 23"/>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transition>
    <p:whee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01.09.2014</a:t>
            </a:fld>
            <a:endParaRPr lang="ru-RU" dirty="0"/>
          </a:p>
        </p:txBody>
      </p:sp>
      <p:sp>
        <p:nvSpPr>
          <p:cNvPr id="29" name="Нижний колонтитул 28"/>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transition>
    <p:whee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dirty="0" smtClean="0"/>
              <a:t>Вставка рисунка</a:t>
            </a:r>
            <a:endParaRPr kumimoji="0" lang="en-US" dirty="0"/>
          </a:p>
        </p:txBody>
      </p:sp>
      <p:sp>
        <p:nvSpPr>
          <p:cNvPr id="7" name="Дата 6"/>
          <p:cNvSpPr>
            <a:spLocks noGrp="1"/>
          </p:cNvSpPr>
          <p:nvPr>
            <p:ph type="dt" sz="half" idx="10"/>
          </p:nvPr>
        </p:nvSpPr>
        <p:spPr/>
        <p:txBody>
          <a:bodyPr/>
          <a:lstStyle/>
          <a:p>
            <a:fld id="{5B106E36-FD25-4E2D-B0AA-010F637433A0}" type="datetimeFigureOut">
              <a:rPr lang="ru-RU" smtClean="0"/>
              <a:pPr/>
              <a:t>01.09.2014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dirty="0"/>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transition>
    <p:whee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B106E36-FD25-4E2D-B0AA-010F637433A0}" type="datetimeFigureOut">
              <a:rPr lang="ru-RU" smtClean="0"/>
              <a:pPr/>
              <a:t>01.09.2014</a:t>
            </a:fld>
            <a:endParaRPr lang="ru-RU" dirty="0"/>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dirty="0"/>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25C68B6-61C2-468F-89AB-4B9F7531AA68}" type="slidenum">
              <a:rPr lang="ru-RU" smtClean="0"/>
              <a:pPr/>
              <a:t>‹#›</a:t>
            </a:fld>
            <a:endParaRPr lang="ru-RU" dirty="0"/>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wheel/>
  </p:transition>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9.jpeg"/><Relationship Id="rId1" Type="http://schemas.openxmlformats.org/officeDocument/2006/relationships/slideLayout" Target="../slideLayouts/slideLayout7.xml"/><Relationship Id="rId5" Type="http://schemas.openxmlformats.org/officeDocument/2006/relationships/image" Target="../media/image32.jpeg"/><Relationship Id="rId4" Type="http://schemas.openxmlformats.org/officeDocument/2006/relationships/image" Target="../media/image31.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image" Target="../media/image3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image" Target="../media/image3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7.jpeg"/><Relationship Id="rId2" Type="http://schemas.openxmlformats.org/officeDocument/2006/relationships/hyperlink" Target="http://www.stihi.ru/pics/2011/06/27/1572.jpg" TargetMode="External"/><Relationship Id="rId1" Type="http://schemas.openxmlformats.org/officeDocument/2006/relationships/slideLayout" Target="../slideLayouts/slideLayout7.xml"/><Relationship Id="rId4" Type="http://schemas.openxmlformats.org/officeDocument/2006/relationships/image" Target="../media/image38.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7.xml"/><Relationship Id="rId4" Type="http://schemas.openxmlformats.org/officeDocument/2006/relationships/image" Target="../media/image18.jpeg"/></Relationships>
</file>

<file path=ppt/slides/_rels/slide7.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png"/><Relationship Id="rId1" Type="http://schemas.openxmlformats.org/officeDocument/2006/relationships/slideLayout" Target="../slideLayouts/slideLayout7.xml"/><Relationship Id="rId5" Type="http://schemas.openxmlformats.org/officeDocument/2006/relationships/image" Target="../media/image22.jpeg"/><Relationship Id="rId4" Type="http://schemas.openxmlformats.org/officeDocument/2006/relationships/image" Target="../media/image21.jpeg"/></Relationships>
</file>

<file path=ppt/slides/_rels/slide8.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71604" y="4286256"/>
            <a:ext cx="7572396" cy="646331"/>
          </a:xfrm>
          <a:prstGeom prst="rect">
            <a:avLst/>
          </a:prstGeom>
          <a:noFill/>
        </p:spPr>
        <p:txBody>
          <a:bodyPr wrap="square" rtlCol="0">
            <a:spAutoFit/>
          </a:bodyPr>
          <a:lstStyle/>
          <a:p>
            <a:r>
              <a:rPr lang="ru-RU" b="1" u="sng" dirty="0" smtClean="0">
                <a:latin typeface="Times New Roman" pitchFamily="18" charset="0"/>
                <a:cs typeface="Times New Roman" pitchFamily="18" charset="0"/>
              </a:rPr>
              <a:t>Составитель</a:t>
            </a:r>
            <a:r>
              <a:rPr lang="ru-RU" b="1"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Фролова Марина Рудольфовна</a:t>
            </a:r>
            <a:endParaRPr lang="ru-RU" b="1" dirty="0" smtClean="0">
              <a:latin typeface="Times New Roman" pitchFamily="18" charset="0"/>
              <a:cs typeface="Times New Roman" pitchFamily="18" charset="0"/>
            </a:endParaRPr>
          </a:p>
          <a:p>
            <a:r>
              <a:rPr lang="ru-RU" b="1" dirty="0" smtClean="0">
                <a:latin typeface="Times New Roman" pitchFamily="18" charset="0"/>
                <a:cs typeface="Times New Roman" pitchFamily="18" charset="0"/>
              </a:rPr>
              <a:t>МБОУ </a:t>
            </a:r>
            <a:r>
              <a:rPr lang="ru-RU" b="1" dirty="0" smtClean="0">
                <a:latin typeface="Times New Roman" pitchFamily="18" charset="0"/>
                <a:cs typeface="Times New Roman" pitchFamily="18" charset="0"/>
              </a:rPr>
              <a:t>«</a:t>
            </a:r>
            <a:r>
              <a:rPr lang="ru-RU" b="1" dirty="0" smtClean="0">
                <a:latin typeface="Times New Roman" pitchFamily="18" charset="0"/>
                <a:cs typeface="Times New Roman" pitchFamily="18" charset="0"/>
              </a:rPr>
              <a:t>С</a:t>
            </a:r>
            <a:r>
              <a:rPr lang="ru-RU" b="1" dirty="0" smtClean="0">
                <a:latin typeface="Times New Roman" pitchFamily="18" charset="0"/>
                <a:cs typeface="Times New Roman" pitchFamily="18" charset="0"/>
              </a:rPr>
              <a:t>ОШ </a:t>
            </a:r>
            <a:r>
              <a:rPr lang="ru-RU" b="1"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54»  г.Кемерово</a:t>
            </a:r>
            <a:endParaRPr lang="ru-RU" b="1" dirty="0">
              <a:latin typeface="Times New Roman" pitchFamily="18" charset="0"/>
              <a:cs typeface="Times New Roman" pitchFamily="18" charset="0"/>
            </a:endParaRPr>
          </a:p>
        </p:txBody>
      </p:sp>
      <p:sp>
        <p:nvSpPr>
          <p:cNvPr id="5" name="TextBox 4"/>
          <p:cNvSpPr txBox="1"/>
          <p:nvPr/>
        </p:nvSpPr>
        <p:spPr>
          <a:xfrm>
            <a:off x="285720" y="857232"/>
            <a:ext cx="8643998" cy="2308324"/>
          </a:xfrm>
          <a:prstGeom prst="rect">
            <a:avLst/>
          </a:prstGeom>
          <a:noFill/>
        </p:spPr>
        <p:txBody>
          <a:bodyPr wrap="square" rtlCol="0">
            <a:spAutoFit/>
          </a:bodyPr>
          <a:lstStyle/>
          <a:p>
            <a:pPr algn="ctr"/>
            <a:r>
              <a:rPr lang="ru-RU" sz="4800" b="1" dirty="0" smtClean="0">
                <a:latin typeface="Times New Roman" pitchFamily="18" charset="0"/>
                <a:cs typeface="Times New Roman" pitchFamily="18" charset="0"/>
              </a:rPr>
              <a:t>ДАВЛЕНИЕ  </a:t>
            </a:r>
          </a:p>
          <a:p>
            <a:pPr algn="ctr"/>
            <a:r>
              <a:rPr lang="ru-RU" sz="4800" b="1" dirty="0" smtClean="0">
                <a:latin typeface="Times New Roman" pitchFamily="18" charset="0"/>
                <a:cs typeface="Times New Roman" pitchFamily="18" charset="0"/>
              </a:rPr>
              <a:t>В</a:t>
            </a:r>
            <a:endParaRPr lang="ru-RU" sz="4000" b="1" dirty="0" smtClean="0">
              <a:latin typeface="Times New Roman" pitchFamily="18" charset="0"/>
              <a:cs typeface="Times New Roman" pitchFamily="18" charset="0"/>
            </a:endParaRPr>
          </a:p>
          <a:p>
            <a:pPr algn="ctr"/>
            <a:r>
              <a:rPr lang="ru-RU" sz="4800" b="1" dirty="0" smtClean="0">
                <a:latin typeface="Times New Roman" pitchFamily="18" charset="0"/>
                <a:cs typeface="Times New Roman" pitchFamily="18" charset="0"/>
              </a:rPr>
              <a:t>ЖИВОЙ  ПРИРОДЕ</a:t>
            </a:r>
            <a:endParaRPr lang="ru-RU" sz="4800" b="1" dirty="0">
              <a:latin typeface="Times New Roman" pitchFamily="18" charset="0"/>
              <a:cs typeface="Times New Roman" pitchFamily="18" charset="0"/>
            </a:endParaRPr>
          </a:p>
        </p:txBody>
      </p:sp>
    </p:spTree>
  </p:cSld>
  <p:clrMapOvr>
    <a:masterClrMapping/>
  </p:clrMapOvr>
  <p:transition>
    <p:whee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428604"/>
            <a:ext cx="8715436" cy="1200329"/>
          </a:xfrm>
          <a:prstGeom prst="rect">
            <a:avLst/>
          </a:prstGeom>
        </p:spPr>
        <p:txBody>
          <a:bodyPr wrap="square">
            <a:spAutoFit/>
          </a:bodyPr>
          <a:lstStyle/>
          <a:p>
            <a:r>
              <a:rPr lang="ru-RU" sz="2400" u="sng" dirty="0" smtClean="0">
                <a:solidFill>
                  <a:srgbClr val="000000"/>
                </a:solidFill>
                <a:latin typeface="Times New Roman" pitchFamily="18" charset="0"/>
                <a:ea typeface="Times New Roman" pitchFamily="18" charset="0"/>
                <a:cs typeface="Times New Roman" pitchFamily="18" charset="0"/>
              </a:rPr>
              <a:t>ЗАДАЧА: (</a:t>
            </a:r>
            <a:r>
              <a:rPr lang="ru-RU" sz="2400" dirty="0" smtClean="0">
                <a:solidFill>
                  <a:srgbClr val="000000"/>
                </a:solidFill>
                <a:latin typeface="Times New Roman" pitchFamily="18" charset="0"/>
                <a:ea typeface="Times New Roman" pitchFamily="18" charset="0"/>
                <a:cs typeface="Times New Roman" pitchFamily="18" charset="0"/>
              </a:rPr>
              <a:t>Г. </a:t>
            </a:r>
            <a:r>
              <a:rPr lang="ru-RU" sz="2400" dirty="0" err="1" smtClean="0">
                <a:solidFill>
                  <a:srgbClr val="000000"/>
                </a:solidFill>
                <a:latin typeface="Times New Roman" pitchFamily="18" charset="0"/>
                <a:ea typeface="Times New Roman" pitchFamily="18" charset="0"/>
                <a:cs typeface="Times New Roman" pitchFamily="18" charset="0"/>
              </a:rPr>
              <a:t>Остера</a:t>
            </a:r>
            <a:r>
              <a:rPr lang="ru-RU" sz="2400" dirty="0" smtClean="0">
                <a:solidFill>
                  <a:srgbClr val="000000"/>
                </a:solidFill>
                <a:latin typeface="Times New Roman" pitchFamily="18" charset="0"/>
                <a:ea typeface="Times New Roman" pitchFamily="18" charset="0"/>
                <a:cs typeface="Times New Roman" pitchFamily="18" charset="0"/>
              </a:rPr>
              <a:t> «Сборник задач по физике»)</a:t>
            </a:r>
          </a:p>
          <a:p>
            <a:r>
              <a:rPr lang="ru-RU" sz="2400" dirty="0" smtClean="0">
                <a:solidFill>
                  <a:srgbClr val="000000"/>
                </a:solidFill>
                <a:latin typeface="Times New Roman" pitchFamily="18" charset="0"/>
                <a:ea typeface="Times New Roman" pitchFamily="18" charset="0"/>
                <a:cs typeface="Times New Roman" pitchFamily="18" charset="0"/>
              </a:rPr>
              <a:t>Сравните давление хрупкой фигуристки Леночки массой 30 кг, катящейся на одном коньке, и коровы (240 кг) на льду». </a:t>
            </a:r>
            <a:endParaRPr lang="ru-RU" sz="2400" dirty="0"/>
          </a:p>
        </p:txBody>
      </p:sp>
      <p:pic>
        <p:nvPicPr>
          <p:cNvPr id="39938" name="Picture 2" descr="http://t2.gstatic.com/images?q=tbn:ANd9GcRWHl_W06LMHqMl8wQxU3tN0iz4d4lLzoPXiGTkuvmz_6WDilZ6"/>
          <p:cNvPicPr>
            <a:picLocks noChangeAspect="1" noChangeArrowheads="1"/>
          </p:cNvPicPr>
          <p:nvPr/>
        </p:nvPicPr>
        <p:blipFill>
          <a:blip r:embed="rId2"/>
          <a:srcRect/>
          <a:stretch>
            <a:fillRect/>
          </a:stretch>
        </p:blipFill>
        <p:spPr bwMode="auto">
          <a:xfrm>
            <a:off x="285720" y="1785926"/>
            <a:ext cx="3500462" cy="4786346"/>
          </a:xfrm>
          <a:prstGeom prst="rect">
            <a:avLst/>
          </a:prstGeom>
          <a:ln>
            <a:noFill/>
          </a:ln>
          <a:effectLst>
            <a:softEdge rad="112500"/>
          </a:effectLst>
        </p:spPr>
      </p:pic>
      <p:pic>
        <p:nvPicPr>
          <p:cNvPr id="39940" name="Picture 4" descr="http://t3.gstatic.com/images?q=tbn:ANd9GcT4SDTDRRTofgVtjiz-MX3yVXbVONwcFdB1q7p5RZ0T1wzIZ5xFCg"/>
          <p:cNvPicPr>
            <a:picLocks noChangeAspect="1" noChangeArrowheads="1"/>
          </p:cNvPicPr>
          <p:nvPr/>
        </p:nvPicPr>
        <p:blipFill>
          <a:blip r:embed="rId3"/>
          <a:srcRect/>
          <a:stretch>
            <a:fillRect/>
          </a:stretch>
        </p:blipFill>
        <p:spPr bwMode="auto">
          <a:xfrm>
            <a:off x="4071934" y="2357430"/>
            <a:ext cx="4857784" cy="2857520"/>
          </a:xfrm>
          <a:prstGeom prst="rect">
            <a:avLst/>
          </a:prstGeom>
          <a:ln>
            <a:noFill/>
          </a:ln>
          <a:effectLst>
            <a:softEdge rad="112500"/>
          </a:effectLst>
        </p:spPr>
      </p:pic>
    </p:spTree>
  </p:cSld>
  <p:clrMapOvr>
    <a:masterClrMapping/>
  </p:clrMapOvr>
  <p:transition>
    <p:whee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42852"/>
            <a:ext cx="8643998" cy="2308324"/>
          </a:xfrm>
          <a:prstGeom prst="rect">
            <a:avLst/>
          </a:prstGeom>
        </p:spPr>
        <p:txBody>
          <a:bodyPr wrap="square">
            <a:spAutoFit/>
          </a:bodyPr>
          <a:lstStyle/>
          <a:p>
            <a:pPr algn="just"/>
            <a:r>
              <a:rPr lang="ru-RU" sz="2400" dirty="0" smtClean="0">
                <a:latin typeface="Times New Roman" pitchFamily="18" charset="0"/>
                <a:cs typeface="Times New Roman" pitchFamily="18" charset="0"/>
              </a:rPr>
              <a:t>	Деревья тоже живут в соответствии с законами физики – чем выше дерево, тем толще его основание, а расходящиеся в стороны корни создают дополнительную опору, уменьшая давление на грунт. Кстати, именно давление служит одним из ограничивающих рост факторов. Ведь если дерево станет слишком большим, оно разрушит себя своим весом</a:t>
            </a:r>
            <a:endParaRPr lang="ru-RU" sz="2400" dirty="0">
              <a:latin typeface="Times New Roman" pitchFamily="18" charset="0"/>
              <a:cs typeface="Times New Roman" pitchFamily="18" charset="0"/>
            </a:endParaRPr>
          </a:p>
        </p:txBody>
      </p:sp>
      <p:pic>
        <p:nvPicPr>
          <p:cNvPr id="40962" name="Picture 2" descr="http://t0.gstatic.com/images?q=tbn:ANd9GcTU3nwRYnZAD3C7GC5lbObuUiqztv4nKyyCnyhaas8507STA0Mc"/>
          <p:cNvPicPr>
            <a:picLocks noChangeAspect="1" noChangeArrowheads="1"/>
          </p:cNvPicPr>
          <p:nvPr/>
        </p:nvPicPr>
        <p:blipFill>
          <a:blip r:embed="rId2"/>
          <a:srcRect/>
          <a:stretch>
            <a:fillRect/>
          </a:stretch>
        </p:blipFill>
        <p:spPr bwMode="auto">
          <a:xfrm>
            <a:off x="285720" y="2500306"/>
            <a:ext cx="3143272" cy="2143140"/>
          </a:xfrm>
          <a:prstGeom prst="rect">
            <a:avLst/>
          </a:prstGeom>
          <a:ln>
            <a:noFill/>
          </a:ln>
          <a:effectLst>
            <a:softEdge rad="112500"/>
          </a:effectLst>
        </p:spPr>
      </p:pic>
      <p:pic>
        <p:nvPicPr>
          <p:cNvPr id="40964" name="Picture 4" descr="http://t3.gstatic.com/images?q=tbn:ANd9GcS6hsQzhSu-au8x0C022KlGEjaxJGKcWzl5SyFzyTgBL6AvwxJ0"/>
          <p:cNvPicPr>
            <a:picLocks noChangeAspect="1" noChangeArrowheads="1"/>
          </p:cNvPicPr>
          <p:nvPr/>
        </p:nvPicPr>
        <p:blipFill>
          <a:blip r:embed="rId3"/>
          <a:srcRect/>
          <a:stretch>
            <a:fillRect/>
          </a:stretch>
        </p:blipFill>
        <p:spPr bwMode="auto">
          <a:xfrm>
            <a:off x="1285852" y="4714884"/>
            <a:ext cx="2967041" cy="2000264"/>
          </a:xfrm>
          <a:prstGeom prst="rect">
            <a:avLst/>
          </a:prstGeom>
          <a:ln>
            <a:noFill/>
          </a:ln>
          <a:effectLst>
            <a:softEdge rad="112500"/>
          </a:effectLst>
        </p:spPr>
      </p:pic>
      <p:pic>
        <p:nvPicPr>
          <p:cNvPr id="40966" name="Picture 6" descr="http://t2.gstatic.com/images?q=tbn:ANd9GcRtPDCftjGpBkiOJTwouiuOxKbULgTamguHImxJoka-uz3Rq-PCEQ"/>
          <p:cNvPicPr>
            <a:picLocks noChangeAspect="1" noChangeArrowheads="1"/>
          </p:cNvPicPr>
          <p:nvPr/>
        </p:nvPicPr>
        <p:blipFill>
          <a:blip r:embed="rId4"/>
          <a:srcRect/>
          <a:stretch>
            <a:fillRect/>
          </a:stretch>
        </p:blipFill>
        <p:spPr bwMode="auto">
          <a:xfrm>
            <a:off x="3714744" y="2500306"/>
            <a:ext cx="3357586" cy="2062165"/>
          </a:xfrm>
          <a:prstGeom prst="rect">
            <a:avLst/>
          </a:prstGeom>
          <a:ln>
            <a:noFill/>
          </a:ln>
          <a:effectLst>
            <a:softEdge rad="112500"/>
          </a:effectLst>
        </p:spPr>
      </p:pic>
      <p:pic>
        <p:nvPicPr>
          <p:cNvPr id="40968" name="Picture 8" descr="http://t1.gstatic.com/images?q=tbn:ANd9GcQsSuWTXbW9UtaXhU_wxQq-l8kZp4M2JKnx2KyUBrCOqJSO3r3u"/>
          <p:cNvPicPr>
            <a:picLocks noChangeAspect="1" noChangeArrowheads="1"/>
          </p:cNvPicPr>
          <p:nvPr/>
        </p:nvPicPr>
        <p:blipFill>
          <a:blip r:embed="rId5"/>
          <a:srcRect/>
          <a:stretch>
            <a:fillRect/>
          </a:stretch>
        </p:blipFill>
        <p:spPr bwMode="auto">
          <a:xfrm>
            <a:off x="5214942" y="4572008"/>
            <a:ext cx="3271842" cy="2071702"/>
          </a:xfrm>
          <a:prstGeom prst="rect">
            <a:avLst/>
          </a:prstGeom>
          <a:ln>
            <a:noFill/>
          </a:ln>
          <a:effectLst>
            <a:softEdge rad="112500"/>
          </a:effectLst>
        </p:spPr>
      </p:pic>
    </p:spTree>
  </p:cSld>
  <p:clrMapOvr>
    <a:masterClrMapping/>
  </p:clrMapOvr>
  <p:transition>
    <p:whee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14284" y="1643050"/>
          <a:ext cx="8786874" cy="2087410"/>
        </p:xfrm>
        <a:graphic>
          <a:graphicData uri="http://schemas.openxmlformats.org/drawingml/2006/table">
            <a:tbl>
              <a:tblPr>
                <a:tableStyleId>{35758FB7-9AC5-4552-8A53-C91805E547FA}</a:tableStyleId>
              </a:tblPr>
              <a:tblGrid>
                <a:gridCol w="1464479"/>
                <a:gridCol w="1464479"/>
                <a:gridCol w="1464479"/>
                <a:gridCol w="1464479"/>
                <a:gridCol w="1464479"/>
                <a:gridCol w="1464479"/>
              </a:tblGrid>
              <a:tr h="1010704">
                <a:tc>
                  <a:txBody>
                    <a:bodyPr/>
                    <a:lstStyle/>
                    <a:p>
                      <a:pPr algn="ctr">
                        <a:lnSpc>
                          <a:spcPct val="115000"/>
                        </a:lnSpc>
                        <a:spcAft>
                          <a:spcPts val="0"/>
                        </a:spcAft>
                      </a:pPr>
                      <a:r>
                        <a:rPr lang="ru-RU" sz="2400" b="1" dirty="0">
                          <a:latin typeface="Times New Roman" pitchFamily="18" charset="0"/>
                          <a:cs typeface="Times New Roman" pitchFamily="18" charset="0"/>
                        </a:rPr>
                        <a:t>Заяц </a:t>
                      </a:r>
                      <a:endParaRPr lang="ru-RU" sz="4000" b="1" dirty="0">
                        <a:latin typeface="Times New Roman" pitchFamily="18" charset="0"/>
                        <a:ea typeface="Calibri"/>
                        <a:cs typeface="Times New Roman" pitchFamily="18" charset="0"/>
                      </a:endParaRPr>
                    </a:p>
                  </a:txBody>
                  <a:tcPr marL="47625" marR="47625" marT="47625" marB="47625" anchor="ctr"/>
                </a:tc>
                <a:tc>
                  <a:txBody>
                    <a:bodyPr/>
                    <a:lstStyle/>
                    <a:p>
                      <a:pPr algn="ctr">
                        <a:lnSpc>
                          <a:spcPct val="115000"/>
                        </a:lnSpc>
                        <a:spcAft>
                          <a:spcPts val="0"/>
                        </a:spcAft>
                      </a:pPr>
                      <a:r>
                        <a:rPr lang="ru-RU" sz="2400" b="1" dirty="0">
                          <a:latin typeface="Times New Roman" pitchFamily="18" charset="0"/>
                          <a:cs typeface="Times New Roman" pitchFamily="18" charset="0"/>
                        </a:rPr>
                        <a:t>Росомаха </a:t>
                      </a:r>
                      <a:endParaRPr lang="ru-RU" sz="4000" b="1" dirty="0">
                        <a:latin typeface="Times New Roman" pitchFamily="18" charset="0"/>
                        <a:ea typeface="Calibri"/>
                        <a:cs typeface="Times New Roman" pitchFamily="18" charset="0"/>
                      </a:endParaRPr>
                    </a:p>
                  </a:txBody>
                  <a:tcPr marL="47625" marR="47625" marT="47625" marB="47625" anchor="ctr"/>
                </a:tc>
                <a:tc>
                  <a:txBody>
                    <a:bodyPr/>
                    <a:lstStyle/>
                    <a:p>
                      <a:pPr algn="ctr">
                        <a:lnSpc>
                          <a:spcPct val="115000"/>
                        </a:lnSpc>
                        <a:spcAft>
                          <a:spcPts val="0"/>
                        </a:spcAft>
                      </a:pPr>
                      <a:r>
                        <a:rPr lang="ru-RU" sz="2400" b="1" dirty="0">
                          <a:latin typeface="Times New Roman" pitchFamily="18" charset="0"/>
                          <a:cs typeface="Times New Roman" pitchFamily="18" charset="0"/>
                        </a:rPr>
                        <a:t>Волк </a:t>
                      </a:r>
                      <a:endParaRPr lang="ru-RU" sz="4000" b="1" dirty="0">
                        <a:latin typeface="Times New Roman" pitchFamily="18" charset="0"/>
                        <a:ea typeface="Calibri"/>
                        <a:cs typeface="Times New Roman" pitchFamily="18" charset="0"/>
                      </a:endParaRPr>
                    </a:p>
                  </a:txBody>
                  <a:tcPr marL="47625" marR="47625" marT="47625" marB="47625" anchor="ctr"/>
                </a:tc>
                <a:tc>
                  <a:txBody>
                    <a:bodyPr/>
                    <a:lstStyle/>
                    <a:p>
                      <a:pPr algn="ctr">
                        <a:lnSpc>
                          <a:spcPct val="115000"/>
                        </a:lnSpc>
                        <a:spcAft>
                          <a:spcPts val="0"/>
                        </a:spcAft>
                      </a:pPr>
                      <a:r>
                        <a:rPr lang="ru-RU" sz="2400" b="1" dirty="0">
                          <a:latin typeface="Times New Roman" pitchFamily="18" charset="0"/>
                          <a:cs typeface="Times New Roman" pitchFamily="18" charset="0"/>
                        </a:rPr>
                        <a:t>Лось </a:t>
                      </a:r>
                      <a:endParaRPr lang="ru-RU" sz="4000" b="1" dirty="0">
                        <a:latin typeface="Times New Roman" pitchFamily="18" charset="0"/>
                        <a:ea typeface="Calibri"/>
                        <a:cs typeface="Times New Roman" pitchFamily="18" charset="0"/>
                      </a:endParaRPr>
                    </a:p>
                  </a:txBody>
                  <a:tcPr marL="47625" marR="47625" marT="47625" marB="47625" anchor="ctr"/>
                </a:tc>
                <a:tc>
                  <a:txBody>
                    <a:bodyPr/>
                    <a:lstStyle/>
                    <a:p>
                      <a:pPr algn="ctr">
                        <a:lnSpc>
                          <a:spcPct val="115000"/>
                        </a:lnSpc>
                        <a:spcAft>
                          <a:spcPts val="0"/>
                        </a:spcAft>
                      </a:pPr>
                      <a:r>
                        <a:rPr lang="ru-RU" sz="2400" b="1" dirty="0">
                          <a:latin typeface="Times New Roman" pitchFamily="18" charset="0"/>
                          <a:cs typeface="Times New Roman" pitchFamily="18" charset="0"/>
                        </a:rPr>
                        <a:t>Слон </a:t>
                      </a:r>
                      <a:endParaRPr lang="ru-RU" sz="4000" b="1" dirty="0">
                        <a:latin typeface="Times New Roman" pitchFamily="18" charset="0"/>
                        <a:ea typeface="Calibri"/>
                        <a:cs typeface="Times New Roman" pitchFamily="18" charset="0"/>
                      </a:endParaRPr>
                    </a:p>
                  </a:txBody>
                  <a:tcPr marL="47625" marR="47625" marT="47625" marB="47625" anchor="ctr"/>
                </a:tc>
                <a:tc>
                  <a:txBody>
                    <a:bodyPr/>
                    <a:lstStyle/>
                    <a:p>
                      <a:pPr algn="ctr">
                        <a:lnSpc>
                          <a:spcPct val="115000"/>
                        </a:lnSpc>
                        <a:spcAft>
                          <a:spcPts val="0"/>
                        </a:spcAft>
                      </a:pPr>
                      <a:r>
                        <a:rPr lang="ru-RU" sz="2400" b="1" dirty="0">
                          <a:latin typeface="Times New Roman" pitchFamily="18" charset="0"/>
                          <a:cs typeface="Times New Roman" pitchFamily="18" charset="0"/>
                        </a:rPr>
                        <a:t>Оса </a:t>
                      </a:r>
                      <a:endParaRPr lang="ru-RU" sz="4000" b="1" dirty="0">
                        <a:latin typeface="Times New Roman" pitchFamily="18" charset="0"/>
                        <a:ea typeface="Calibri"/>
                        <a:cs typeface="Times New Roman" pitchFamily="18" charset="0"/>
                      </a:endParaRPr>
                    </a:p>
                  </a:txBody>
                  <a:tcPr marL="47625" marR="47625" marT="47625" marB="47625" anchor="ctr"/>
                </a:tc>
              </a:tr>
              <a:tr h="1010704">
                <a:tc>
                  <a:txBody>
                    <a:bodyPr/>
                    <a:lstStyle/>
                    <a:p>
                      <a:pPr algn="ctr">
                        <a:lnSpc>
                          <a:spcPct val="115000"/>
                        </a:lnSpc>
                        <a:spcAft>
                          <a:spcPts val="0"/>
                        </a:spcAft>
                      </a:pPr>
                      <a:r>
                        <a:rPr lang="ru-RU" sz="2800" b="1" dirty="0" smtClean="0">
                          <a:latin typeface="Times New Roman" pitchFamily="18" charset="0"/>
                          <a:cs typeface="Times New Roman" pitchFamily="18" charset="0"/>
                        </a:rPr>
                        <a:t>1,2кПа </a:t>
                      </a:r>
                      <a:endParaRPr lang="ru-RU" sz="4400" b="1" dirty="0">
                        <a:latin typeface="Times New Roman" pitchFamily="18" charset="0"/>
                        <a:ea typeface="Calibri"/>
                        <a:cs typeface="Times New Roman" pitchFamily="18" charset="0"/>
                      </a:endParaRPr>
                    </a:p>
                  </a:txBody>
                  <a:tcPr marL="47625" marR="47625" marT="47625" marB="47625" anchor="ctr"/>
                </a:tc>
                <a:tc>
                  <a:txBody>
                    <a:bodyPr/>
                    <a:lstStyle/>
                    <a:p>
                      <a:pPr algn="ctr">
                        <a:lnSpc>
                          <a:spcPct val="115000"/>
                        </a:lnSpc>
                        <a:spcAft>
                          <a:spcPts val="0"/>
                        </a:spcAft>
                      </a:pPr>
                      <a:r>
                        <a:rPr lang="ru-RU" sz="2800" b="1" dirty="0" smtClean="0">
                          <a:latin typeface="Times New Roman" pitchFamily="18" charset="0"/>
                          <a:cs typeface="Times New Roman" pitchFamily="18" charset="0"/>
                        </a:rPr>
                        <a:t>2,1кПа </a:t>
                      </a:r>
                      <a:endParaRPr lang="ru-RU" sz="4400" b="1" dirty="0">
                        <a:latin typeface="Times New Roman" pitchFamily="18" charset="0"/>
                        <a:ea typeface="Calibri"/>
                        <a:cs typeface="Times New Roman" pitchFamily="18" charset="0"/>
                      </a:endParaRPr>
                    </a:p>
                  </a:txBody>
                  <a:tcPr marL="47625" marR="47625" marT="47625" marB="47625" anchor="ctr"/>
                </a:tc>
                <a:tc>
                  <a:txBody>
                    <a:bodyPr/>
                    <a:lstStyle/>
                    <a:p>
                      <a:pPr algn="ctr">
                        <a:lnSpc>
                          <a:spcPct val="115000"/>
                        </a:lnSpc>
                        <a:spcAft>
                          <a:spcPts val="0"/>
                        </a:spcAft>
                      </a:pPr>
                      <a:r>
                        <a:rPr lang="ru-RU" sz="2800" b="1" dirty="0" smtClean="0">
                          <a:latin typeface="Times New Roman" pitchFamily="18" charset="0"/>
                          <a:cs typeface="Times New Roman" pitchFamily="18" charset="0"/>
                        </a:rPr>
                        <a:t>12кПа </a:t>
                      </a:r>
                      <a:endParaRPr lang="ru-RU" sz="4400" b="1" dirty="0">
                        <a:latin typeface="Times New Roman" pitchFamily="18" charset="0"/>
                        <a:ea typeface="Calibri"/>
                        <a:cs typeface="Times New Roman" pitchFamily="18" charset="0"/>
                      </a:endParaRPr>
                    </a:p>
                  </a:txBody>
                  <a:tcPr marL="47625" marR="47625" marT="47625" marB="47625" anchor="ctr"/>
                </a:tc>
                <a:tc>
                  <a:txBody>
                    <a:bodyPr/>
                    <a:lstStyle/>
                    <a:p>
                      <a:pPr algn="ctr">
                        <a:lnSpc>
                          <a:spcPct val="115000"/>
                        </a:lnSpc>
                        <a:spcAft>
                          <a:spcPts val="0"/>
                        </a:spcAft>
                      </a:pPr>
                      <a:r>
                        <a:rPr lang="ru-RU" sz="2800" b="1" dirty="0" smtClean="0">
                          <a:latin typeface="Times New Roman" pitchFamily="18" charset="0"/>
                          <a:cs typeface="Times New Roman" pitchFamily="18" charset="0"/>
                        </a:rPr>
                        <a:t>50кПа</a:t>
                      </a:r>
                      <a:endParaRPr lang="ru-RU" sz="4400" b="1" dirty="0">
                        <a:latin typeface="Times New Roman" pitchFamily="18" charset="0"/>
                        <a:ea typeface="Calibri"/>
                        <a:cs typeface="Times New Roman" pitchFamily="18" charset="0"/>
                      </a:endParaRPr>
                    </a:p>
                  </a:txBody>
                  <a:tcPr marL="47625" marR="47625" marT="47625" marB="47625"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kumimoji="0" lang="ru-RU" sz="2800" b="1" kern="1200" dirty="0" smtClean="0">
                          <a:latin typeface="Times New Roman" pitchFamily="18" charset="0"/>
                          <a:cs typeface="Times New Roman" pitchFamily="18" charset="0"/>
                        </a:rPr>
                        <a:t>6 ∙ 10</a:t>
                      </a:r>
                      <a:r>
                        <a:rPr kumimoji="0" lang="ru-RU" sz="2800" b="1" kern="1200" baseline="30000" dirty="0" smtClean="0">
                          <a:latin typeface="Times New Roman" pitchFamily="18" charset="0"/>
                          <a:cs typeface="Times New Roman" pitchFamily="18" charset="0"/>
                        </a:rPr>
                        <a:t>3</a:t>
                      </a:r>
                      <a:endParaRPr kumimoji="0" lang="ru-RU" sz="2800" b="1" kern="1200" dirty="0" smtClean="0">
                        <a:latin typeface="Times New Roman" pitchFamily="18" charset="0"/>
                        <a:cs typeface="Times New Roman" pitchFamily="18" charset="0"/>
                      </a:endParaRPr>
                    </a:p>
                    <a:p>
                      <a:pPr algn="ctr">
                        <a:lnSpc>
                          <a:spcPct val="115000"/>
                        </a:lnSpc>
                        <a:spcAft>
                          <a:spcPts val="0"/>
                        </a:spcAft>
                      </a:pPr>
                      <a:r>
                        <a:rPr lang="ru-RU" sz="2800" b="1" baseline="0" dirty="0" smtClean="0">
                          <a:latin typeface="Times New Roman" pitchFamily="18" charset="0"/>
                          <a:cs typeface="Times New Roman" pitchFamily="18" charset="0"/>
                        </a:rPr>
                        <a:t>кПа</a:t>
                      </a:r>
                      <a:r>
                        <a:rPr lang="ru-RU" sz="2800" b="1" dirty="0" smtClean="0">
                          <a:latin typeface="Times New Roman" pitchFamily="18" charset="0"/>
                          <a:cs typeface="Times New Roman" pitchFamily="18" charset="0"/>
                        </a:rPr>
                        <a:t> </a:t>
                      </a:r>
                      <a:endParaRPr lang="ru-RU" sz="4400" b="1" dirty="0">
                        <a:latin typeface="Times New Roman" pitchFamily="18" charset="0"/>
                        <a:ea typeface="Calibri"/>
                        <a:cs typeface="Times New Roman" pitchFamily="18" charset="0"/>
                      </a:endParaRPr>
                    </a:p>
                  </a:txBody>
                  <a:tcPr marL="47625" marR="47625" marT="47625" marB="47625"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kumimoji="0" lang="ru-RU" sz="2800" b="1" kern="1200" dirty="0" smtClean="0">
                          <a:latin typeface="Times New Roman" pitchFamily="18" charset="0"/>
                          <a:cs typeface="Times New Roman" pitchFamily="18" charset="0"/>
                        </a:rPr>
                        <a:t>33 ∙ 10</a:t>
                      </a:r>
                      <a:r>
                        <a:rPr kumimoji="0" lang="ru-RU" sz="2800" b="1" kern="1200" baseline="30000" dirty="0" smtClean="0">
                          <a:latin typeface="Times New Roman" pitchFamily="18" charset="0"/>
                          <a:cs typeface="Times New Roman" pitchFamily="18" charset="0"/>
                        </a:rPr>
                        <a:t>6</a:t>
                      </a:r>
                      <a:endParaRPr kumimoji="0" lang="ru-RU" sz="2800" b="1" kern="1200" dirty="0" smtClean="0">
                        <a:latin typeface="Times New Roman" pitchFamily="18" charset="0"/>
                        <a:cs typeface="Times New Roman" pitchFamily="18" charset="0"/>
                      </a:endParaRPr>
                    </a:p>
                    <a:p>
                      <a:pPr algn="ctr">
                        <a:lnSpc>
                          <a:spcPct val="115000"/>
                        </a:lnSpc>
                        <a:spcAft>
                          <a:spcPts val="0"/>
                        </a:spcAft>
                      </a:pPr>
                      <a:r>
                        <a:rPr lang="ru-RU" sz="2800" b="1" dirty="0" smtClean="0">
                          <a:latin typeface="Times New Roman" pitchFamily="18" charset="0"/>
                          <a:cs typeface="Times New Roman" pitchFamily="18" charset="0"/>
                        </a:rPr>
                        <a:t> кПа </a:t>
                      </a:r>
                      <a:endParaRPr lang="ru-RU" sz="4400" b="1" dirty="0">
                        <a:latin typeface="Times New Roman" pitchFamily="18" charset="0"/>
                        <a:ea typeface="Calibri"/>
                        <a:cs typeface="Times New Roman" pitchFamily="18" charset="0"/>
                      </a:endParaRPr>
                    </a:p>
                  </a:txBody>
                  <a:tcPr marL="47625" marR="47625" marT="47625" marB="47625" anchor="ctr"/>
                </a:tc>
              </a:tr>
            </a:tbl>
          </a:graphicData>
        </a:graphic>
      </p:graphicFrame>
      <p:sp>
        <p:nvSpPr>
          <p:cNvPr id="41985"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r>
            <a:br>
              <a:rPr kumimoji="0" lang="ru-RU" sz="8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br>
            <a:r>
              <a:rPr kumimoji="0" lang="ru-RU" sz="8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r>
            <a:br>
              <a:rPr kumimoji="0" lang="ru-RU" sz="8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b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TextBox 3"/>
          <p:cNvSpPr txBox="1"/>
          <p:nvPr/>
        </p:nvSpPr>
        <p:spPr>
          <a:xfrm>
            <a:off x="500034" y="428604"/>
            <a:ext cx="9064001" cy="584775"/>
          </a:xfrm>
          <a:prstGeom prst="rect">
            <a:avLst/>
          </a:prstGeom>
          <a:noFill/>
        </p:spPr>
        <p:txBody>
          <a:bodyPr wrap="square" rtlCol="0">
            <a:spAutoFit/>
          </a:bodyPr>
          <a:lstStyle/>
          <a:p>
            <a:pPr algn="ctr"/>
            <a:r>
              <a:rPr lang="ru-RU" sz="3200" b="1" u="sng" dirty="0" smtClean="0">
                <a:latin typeface="Times New Roman" pitchFamily="18" charset="0"/>
                <a:cs typeface="Times New Roman" pitchFamily="18" charset="0"/>
              </a:rPr>
              <a:t>Таблица давлений в живой природе:</a:t>
            </a:r>
            <a:endParaRPr lang="ru-RU" sz="3200" b="1" u="sng" dirty="0">
              <a:latin typeface="Times New Roman" pitchFamily="18" charset="0"/>
              <a:cs typeface="Times New Roman" pitchFamily="18" charset="0"/>
            </a:endParaRPr>
          </a:p>
        </p:txBody>
      </p:sp>
    </p:spTree>
  </p:cSld>
  <p:clrMapOvr>
    <a:masterClrMapping/>
  </p:clrMapOvr>
  <p:transition>
    <p:whee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00100" y="428604"/>
            <a:ext cx="6643734" cy="584775"/>
          </a:xfrm>
          <a:prstGeom prst="rect">
            <a:avLst/>
          </a:prstGeom>
          <a:noFill/>
        </p:spPr>
        <p:txBody>
          <a:bodyPr wrap="square" rtlCol="0">
            <a:spAutoFit/>
          </a:bodyPr>
          <a:lstStyle/>
          <a:p>
            <a:pPr algn="ctr"/>
            <a:r>
              <a:rPr lang="ru-RU" sz="3200" b="1" u="sng" dirty="0" smtClean="0">
                <a:latin typeface="Times New Roman" pitchFamily="18" charset="0"/>
                <a:cs typeface="Times New Roman" pitchFamily="18" charset="0"/>
              </a:rPr>
              <a:t>ЗАНИМАТЕЛЬНЫЙ  ФАКТ:</a:t>
            </a:r>
            <a:endParaRPr lang="ru-RU" sz="3200" b="1" u="sng" dirty="0">
              <a:latin typeface="Times New Roman" pitchFamily="18" charset="0"/>
              <a:cs typeface="Times New Roman" pitchFamily="18" charset="0"/>
            </a:endParaRPr>
          </a:p>
        </p:txBody>
      </p:sp>
      <p:sp>
        <p:nvSpPr>
          <p:cNvPr id="3" name="TextBox 2"/>
          <p:cNvSpPr txBox="1"/>
          <p:nvPr/>
        </p:nvSpPr>
        <p:spPr>
          <a:xfrm>
            <a:off x="642910" y="1714488"/>
            <a:ext cx="5286412" cy="1569660"/>
          </a:xfrm>
          <a:prstGeom prst="rect">
            <a:avLst/>
          </a:prstGeom>
          <a:noFill/>
        </p:spPr>
        <p:txBody>
          <a:bodyPr wrap="square" rtlCol="0">
            <a:spAutoFit/>
          </a:bodyPr>
          <a:lstStyle/>
          <a:p>
            <a:pPr>
              <a:buFont typeface="Arial" pitchFamily="34" charset="0"/>
              <a:buChar char="•"/>
            </a:pPr>
            <a:r>
              <a:rPr lang="ru-RU" sz="2400" dirty="0" smtClean="0">
                <a:latin typeface="Times New Roman" pitchFamily="18" charset="0"/>
                <a:cs typeface="Times New Roman" pitchFamily="18" charset="0"/>
              </a:rPr>
              <a:t> Слон давит на 1 см</a:t>
            </a:r>
            <a:r>
              <a:rPr lang="ru-RU" sz="2400" baseline="30000" dirty="0" smtClean="0">
                <a:latin typeface="Times New Roman" pitchFamily="18" charset="0"/>
                <a:cs typeface="Times New Roman" pitchFamily="18" charset="0"/>
              </a:rPr>
              <a:t>2</a:t>
            </a:r>
            <a:r>
              <a:rPr lang="ru-RU" sz="2400" dirty="0" smtClean="0">
                <a:latin typeface="Times New Roman" pitchFamily="18" charset="0"/>
                <a:cs typeface="Times New Roman" pitchFamily="18" charset="0"/>
              </a:rPr>
              <a:t> поверхности в 25 раз с меньшим весом, чем женщина на 13  см каблуке! </a:t>
            </a:r>
          </a:p>
          <a:p>
            <a:endParaRPr lang="ru-RU" sz="2400" dirty="0">
              <a:latin typeface="Times New Roman" pitchFamily="18" charset="0"/>
              <a:cs typeface="Times New Roman" pitchFamily="18" charset="0"/>
            </a:endParaRPr>
          </a:p>
        </p:txBody>
      </p:sp>
      <p:pic>
        <p:nvPicPr>
          <p:cNvPr id="3074" name="Picture 2" descr="http://im3-tub-ru.yandex.net/i?id=26049625-12-72"/>
          <p:cNvPicPr>
            <a:picLocks noChangeAspect="1" noChangeArrowheads="1"/>
          </p:cNvPicPr>
          <p:nvPr/>
        </p:nvPicPr>
        <p:blipFill>
          <a:blip r:embed="rId2"/>
          <a:srcRect/>
          <a:stretch>
            <a:fillRect/>
          </a:stretch>
        </p:blipFill>
        <p:spPr bwMode="auto">
          <a:xfrm>
            <a:off x="571472" y="3786190"/>
            <a:ext cx="2786082" cy="2643206"/>
          </a:xfrm>
          <a:prstGeom prst="rect">
            <a:avLst/>
          </a:prstGeom>
          <a:ln>
            <a:noFill/>
          </a:ln>
          <a:effectLst>
            <a:softEdge rad="112500"/>
          </a:effectLst>
        </p:spPr>
      </p:pic>
      <p:pic>
        <p:nvPicPr>
          <p:cNvPr id="3076" name="Picture 4" descr="http://im3-tub-ru.yandex.net/i?id=295014159-53-72"/>
          <p:cNvPicPr>
            <a:picLocks noChangeAspect="1" noChangeArrowheads="1"/>
          </p:cNvPicPr>
          <p:nvPr/>
        </p:nvPicPr>
        <p:blipFill>
          <a:blip r:embed="rId3"/>
          <a:srcRect/>
          <a:stretch>
            <a:fillRect/>
          </a:stretch>
        </p:blipFill>
        <p:spPr bwMode="auto">
          <a:xfrm>
            <a:off x="6072198" y="1285860"/>
            <a:ext cx="2571768" cy="2857520"/>
          </a:xfrm>
          <a:prstGeom prst="rect">
            <a:avLst/>
          </a:prstGeom>
          <a:ln>
            <a:noFill/>
          </a:ln>
          <a:effectLst>
            <a:softEdge rad="112500"/>
          </a:effectLst>
        </p:spPr>
      </p:pic>
    </p:spTree>
  </p:cSld>
  <p:clrMapOvr>
    <a:masterClrMapping/>
  </p:clrMapOvr>
  <p:transition>
    <p:whee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28662" y="1500174"/>
            <a:ext cx="6929486" cy="1200329"/>
          </a:xfrm>
          <a:prstGeom prst="rect">
            <a:avLst/>
          </a:prstGeom>
        </p:spPr>
        <p:txBody>
          <a:bodyPr wrap="square">
            <a:spAutoFit/>
          </a:bodyPr>
          <a:lstStyle/>
          <a:p>
            <a:pPr algn="just"/>
            <a:r>
              <a:rPr lang="ru-RU" sz="2400" dirty="0" smtClean="0">
                <a:latin typeface="Times New Roman" pitchFamily="18" charset="0"/>
                <a:cs typeface="Times New Roman" pitchFamily="18" charset="0"/>
              </a:rPr>
              <a:t>Рыба-гадюка накалывает свою жертву на зубы. Похожие на иголки зубы этой рыбы такие длинные, что даже не помещаются у нее во рту!</a:t>
            </a:r>
            <a:endParaRPr lang="ru-RU" sz="2400" dirty="0">
              <a:latin typeface="Times New Roman" pitchFamily="18" charset="0"/>
              <a:cs typeface="Times New Roman" pitchFamily="18" charset="0"/>
            </a:endParaRPr>
          </a:p>
        </p:txBody>
      </p:sp>
      <p:pic>
        <p:nvPicPr>
          <p:cNvPr id="1026" name="Picture 2" descr="http://im6-tub-ru.yandex.net/i?id=440527646-28-72"/>
          <p:cNvPicPr>
            <a:picLocks noChangeAspect="1" noChangeArrowheads="1"/>
          </p:cNvPicPr>
          <p:nvPr/>
        </p:nvPicPr>
        <p:blipFill>
          <a:blip r:embed="rId2"/>
          <a:srcRect/>
          <a:stretch>
            <a:fillRect/>
          </a:stretch>
        </p:blipFill>
        <p:spPr bwMode="auto">
          <a:xfrm>
            <a:off x="428596" y="4214818"/>
            <a:ext cx="3857652" cy="2143140"/>
          </a:xfrm>
          <a:prstGeom prst="rect">
            <a:avLst/>
          </a:prstGeom>
          <a:ln>
            <a:noFill/>
          </a:ln>
          <a:effectLst>
            <a:softEdge rad="112500"/>
          </a:effectLst>
        </p:spPr>
      </p:pic>
      <p:pic>
        <p:nvPicPr>
          <p:cNvPr id="1028" name="Picture 4" descr="http://im6-tub-ru.yandex.net/i?id=309949424-68-72"/>
          <p:cNvPicPr>
            <a:picLocks noChangeAspect="1" noChangeArrowheads="1"/>
          </p:cNvPicPr>
          <p:nvPr/>
        </p:nvPicPr>
        <p:blipFill>
          <a:blip r:embed="rId3"/>
          <a:srcRect/>
          <a:stretch>
            <a:fillRect/>
          </a:stretch>
        </p:blipFill>
        <p:spPr bwMode="auto">
          <a:xfrm>
            <a:off x="4572000" y="2857496"/>
            <a:ext cx="4071966" cy="2214578"/>
          </a:xfrm>
          <a:prstGeom prst="rect">
            <a:avLst/>
          </a:prstGeom>
          <a:ln>
            <a:noFill/>
          </a:ln>
          <a:effectLst>
            <a:softEdge rad="112500"/>
          </a:effectLst>
        </p:spPr>
      </p:pic>
      <p:sp>
        <p:nvSpPr>
          <p:cNvPr id="5" name="Прямоугольник 4"/>
          <p:cNvSpPr/>
          <p:nvPr/>
        </p:nvSpPr>
        <p:spPr>
          <a:xfrm>
            <a:off x="1571604" y="285728"/>
            <a:ext cx="6072229" cy="584775"/>
          </a:xfrm>
          <a:prstGeom prst="rect">
            <a:avLst/>
          </a:prstGeom>
        </p:spPr>
        <p:txBody>
          <a:bodyPr wrap="square">
            <a:spAutoFit/>
          </a:bodyPr>
          <a:lstStyle/>
          <a:p>
            <a:pPr algn="ctr"/>
            <a:r>
              <a:rPr lang="ru-RU" sz="3200" b="1" u="sng" dirty="0" smtClean="0">
                <a:latin typeface="Times New Roman" pitchFamily="18" charset="0"/>
                <a:cs typeface="Times New Roman" pitchFamily="18" charset="0"/>
              </a:rPr>
              <a:t>ЗАНИМАТЕЛЬНЫЙ  ФАКТ:</a:t>
            </a:r>
            <a:endParaRPr lang="ru-RU" sz="3200" b="1" u="sng" dirty="0">
              <a:latin typeface="Times New Roman" pitchFamily="18" charset="0"/>
              <a:cs typeface="Times New Roman" pitchFamily="18" charset="0"/>
            </a:endParaRPr>
          </a:p>
        </p:txBody>
      </p:sp>
    </p:spTree>
  </p:cSld>
  <p:clrMapOvr>
    <a:masterClrMapping/>
  </p:clrMapOvr>
  <p:transition>
    <p:whee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28596" y="785795"/>
            <a:ext cx="5072098" cy="276998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tabLst/>
            </a:pPr>
            <a:r>
              <a:rPr lang="ru-RU" sz="2400" dirty="0" smtClean="0">
                <a:solidFill>
                  <a:srgbClr val="000000"/>
                </a:solidFill>
                <a:latin typeface="Times New Roman" pitchFamily="18" charset="0"/>
                <a:ea typeface="Times New Roman" pitchFamily="18" charset="0"/>
                <a:cs typeface="Times New Roman" pitchFamily="18" charset="0"/>
              </a:rPr>
              <a:t>1. </a:t>
            </a: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Почему лоси могут сравнительно легко бегать по топким болотам, где другие крупные животные вязнут?</a:t>
            </a:r>
          </a:p>
          <a:p>
            <a:pPr marL="0" marR="0" lvl="0" indent="0" algn="l" defTabSz="914400" rtl="0" eaLnBrk="1" fontAlgn="base" latinLnBrk="0" hangingPunct="1">
              <a:lnSpc>
                <a:spcPct val="100000"/>
              </a:lnSpc>
              <a:spcBef>
                <a:spcPct val="0"/>
              </a:spcBef>
              <a:spcAft>
                <a:spcPct val="0"/>
              </a:spcAft>
              <a:buClrTx/>
              <a:buSzTx/>
              <a:tabLst/>
            </a:pPr>
            <a:endParaRPr lang="ru-RU" sz="2400" dirty="0" smtClean="0">
              <a:solidFill>
                <a:srgbClr val="000000"/>
              </a:solidFill>
              <a:latin typeface="Times New Roman" pitchFamily="18" charset="0"/>
              <a:cs typeface="Times New Roman" pitchFamily="18" charset="0"/>
            </a:endParaRPr>
          </a:p>
          <a:p>
            <a:pPr fontAlgn="base">
              <a:spcBef>
                <a:spcPct val="0"/>
              </a:spcBef>
              <a:spcAft>
                <a:spcPct val="0"/>
              </a:spcAft>
            </a:pPr>
            <a:endParaRPr lang="ru-RU" sz="2400" dirty="0" smtClean="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tabLst/>
            </a:pPr>
            <a:endParaRPr kumimoji="0" lang="ru-RU" sz="5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 name="TextBox 2"/>
          <p:cNvSpPr txBox="1"/>
          <p:nvPr/>
        </p:nvSpPr>
        <p:spPr>
          <a:xfrm>
            <a:off x="1285852" y="142853"/>
            <a:ext cx="5715040" cy="584775"/>
          </a:xfrm>
          <a:prstGeom prst="rect">
            <a:avLst/>
          </a:prstGeom>
          <a:noFill/>
        </p:spPr>
        <p:txBody>
          <a:bodyPr wrap="square" rtlCol="0">
            <a:spAutoFit/>
          </a:bodyPr>
          <a:lstStyle/>
          <a:p>
            <a:pPr algn="ctr"/>
            <a:r>
              <a:rPr lang="ru-RU" sz="3200" b="1" u="sng" dirty="0" smtClean="0">
                <a:latin typeface="Times New Roman" pitchFamily="18" charset="0"/>
                <a:cs typeface="Times New Roman" pitchFamily="18" charset="0"/>
              </a:rPr>
              <a:t>ПРОВЕРЬ  СЕБЯ:</a:t>
            </a:r>
            <a:endParaRPr lang="ru-RU" sz="3200" b="1" u="sng" dirty="0">
              <a:latin typeface="Times New Roman" pitchFamily="18" charset="0"/>
              <a:cs typeface="Times New Roman" pitchFamily="18" charset="0"/>
            </a:endParaRPr>
          </a:p>
        </p:txBody>
      </p:sp>
      <p:pic>
        <p:nvPicPr>
          <p:cNvPr id="1027" name="Picture 3" descr="Картинка 21 из 206193">
            <a:hlinkClick r:id="rId2"/>
          </p:cNvPr>
          <p:cNvPicPr>
            <a:picLocks noChangeAspect="1" noChangeArrowheads="1"/>
          </p:cNvPicPr>
          <p:nvPr/>
        </p:nvPicPr>
        <p:blipFill>
          <a:blip r:embed="rId3"/>
          <a:srcRect/>
          <a:stretch>
            <a:fillRect/>
          </a:stretch>
        </p:blipFill>
        <p:spPr bwMode="auto">
          <a:xfrm>
            <a:off x="6000760" y="428604"/>
            <a:ext cx="2786082" cy="2143140"/>
          </a:xfrm>
          <a:prstGeom prst="rect">
            <a:avLst/>
          </a:prstGeom>
          <a:ln>
            <a:noFill/>
          </a:ln>
          <a:effectLst>
            <a:softEdge rad="112500"/>
          </a:effectLst>
        </p:spPr>
      </p:pic>
      <p:sp>
        <p:nvSpPr>
          <p:cNvPr id="5" name="Прямоугольник 4"/>
          <p:cNvSpPr/>
          <p:nvPr/>
        </p:nvSpPr>
        <p:spPr>
          <a:xfrm>
            <a:off x="3500430" y="2500306"/>
            <a:ext cx="5143536" cy="1569660"/>
          </a:xfrm>
          <a:prstGeom prst="rect">
            <a:avLst/>
          </a:prstGeom>
        </p:spPr>
        <p:txBody>
          <a:bodyPr wrap="square">
            <a:spAutoFit/>
          </a:bodyPr>
          <a:lstStyle/>
          <a:p>
            <a:r>
              <a:rPr lang="ru-RU" sz="2400" dirty="0" smtClean="0">
                <a:latin typeface="Times New Roman" pitchFamily="18" charset="0"/>
                <a:cs typeface="Times New Roman" pitchFamily="18" charset="0"/>
              </a:rPr>
              <a:t>2. Оса вонзает жало с силой всего в 10</a:t>
            </a:r>
            <a:r>
              <a:rPr lang="ru-RU" sz="2400" baseline="30000" dirty="0" smtClean="0">
                <a:latin typeface="Times New Roman" pitchFamily="18" charset="0"/>
                <a:cs typeface="Times New Roman" pitchFamily="18" charset="0"/>
              </a:rPr>
              <a:t>-5</a:t>
            </a:r>
            <a:r>
              <a:rPr lang="ru-RU" sz="2400" dirty="0" smtClean="0">
                <a:latin typeface="Times New Roman" pitchFamily="18" charset="0"/>
                <a:cs typeface="Times New Roman" pitchFamily="18" charset="0"/>
              </a:rPr>
              <a:t> Н,  площадь его острия 3 ∙ 10</a:t>
            </a:r>
            <a:r>
              <a:rPr lang="ru-RU" sz="2400" baseline="30000" dirty="0" smtClean="0">
                <a:latin typeface="Times New Roman" pitchFamily="18" charset="0"/>
                <a:cs typeface="Times New Roman" pitchFamily="18" charset="0"/>
              </a:rPr>
              <a:t>-16</a:t>
            </a:r>
            <a:r>
              <a:rPr lang="ru-RU" sz="2400" dirty="0" smtClean="0">
                <a:latin typeface="Times New Roman" pitchFamily="18" charset="0"/>
                <a:cs typeface="Times New Roman" pitchFamily="18" charset="0"/>
              </a:rPr>
              <a:t> м</a:t>
            </a:r>
            <a:r>
              <a:rPr lang="ru-RU" sz="2400" baseline="30000" dirty="0" smtClean="0">
                <a:latin typeface="Times New Roman" pitchFamily="18" charset="0"/>
                <a:cs typeface="Times New Roman" pitchFamily="18" charset="0"/>
              </a:rPr>
              <a:t>2</a:t>
            </a:r>
            <a:r>
              <a:rPr lang="ru-RU" sz="2400" dirty="0" smtClean="0">
                <a:latin typeface="Times New Roman" pitchFamily="18" charset="0"/>
                <a:cs typeface="Times New Roman" pitchFamily="18" charset="0"/>
              </a:rPr>
              <a:t>. Какое давление может создавать оса при этом?</a:t>
            </a:r>
            <a:endParaRPr lang="ru-RU" sz="2400" dirty="0"/>
          </a:p>
        </p:txBody>
      </p:sp>
      <p:pic>
        <p:nvPicPr>
          <p:cNvPr id="1029" name="Picture 5" descr="http://im7-tub-ru.yandex.net/i?id=499446218-60-72"/>
          <p:cNvPicPr>
            <a:picLocks noChangeAspect="1" noChangeArrowheads="1"/>
          </p:cNvPicPr>
          <p:nvPr/>
        </p:nvPicPr>
        <p:blipFill>
          <a:blip r:embed="rId4"/>
          <a:srcRect/>
          <a:stretch>
            <a:fillRect/>
          </a:stretch>
        </p:blipFill>
        <p:spPr bwMode="auto">
          <a:xfrm>
            <a:off x="642910" y="2000240"/>
            <a:ext cx="2643206" cy="2071702"/>
          </a:xfrm>
          <a:prstGeom prst="rect">
            <a:avLst/>
          </a:prstGeom>
          <a:ln>
            <a:noFill/>
          </a:ln>
          <a:effectLst>
            <a:softEdge rad="112500"/>
          </a:effectLst>
        </p:spPr>
      </p:pic>
      <p:sp>
        <p:nvSpPr>
          <p:cNvPr id="7" name="Прямоугольник 6"/>
          <p:cNvSpPr/>
          <p:nvPr/>
        </p:nvSpPr>
        <p:spPr>
          <a:xfrm>
            <a:off x="571472" y="4143380"/>
            <a:ext cx="7858180" cy="2308324"/>
          </a:xfrm>
          <a:prstGeom prst="rect">
            <a:avLst/>
          </a:prstGeom>
        </p:spPr>
        <p:txBody>
          <a:bodyPr wrap="square">
            <a:spAutoFit/>
          </a:bodyPr>
          <a:lstStyle/>
          <a:p>
            <a:pPr algn="just"/>
            <a:r>
              <a:rPr lang="ru-RU" sz="2400" dirty="0" smtClean="0">
                <a:latin typeface="Times New Roman" pitchFamily="18" charset="0"/>
                <a:cs typeface="Times New Roman" pitchFamily="18" charset="0"/>
              </a:rPr>
              <a:t>3. Почему на простом табурете сидеть жестко, в то время как на стуле, тоже деревянном, нисколько не жестко? Почему мягко лежать в веревочном гамаке, который сплетен из довольно твердых шнурков? Почему не жестко лежать на проволочной сетке, устраиваемой в кроватях взамен пружинных матрасов? </a:t>
            </a:r>
            <a:endParaRPr lang="ru-RU" sz="2400" dirty="0"/>
          </a:p>
        </p:txBody>
      </p:sp>
    </p:spTree>
  </p:cSld>
  <p:clrMapOvr>
    <a:masterClrMapping/>
  </p:clrMapOvr>
  <p:transition>
    <p:whee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500034" y="857232"/>
            <a:ext cx="8358246" cy="3046988"/>
          </a:xfrm>
          <a:prstGeom prst="rect">
            <a:avLst/>
          </a:prstGeom>
        </p:spPr>
        <p:txBody>
          <a:bodyPr wrap="square">
            <a:spAutoFit/>
          </a:bodyPr>
          <a:lstStyle/>
          <a:p>
            <a:pPr marL="457200" indent="-457200">
              <a:buAutoNum type="arabicPeriod"/>
            </a:pPr>
            <a:r>
              <a:rPr lang="ru-RU" sz="2400" dirty="0" smtClean="0">
                <a:latin typeface="Times New Roman" pitchFamily="18" charset="0"/>
                <a:cs typeface="Times New Roman" pitchFamily="18" charset="0"/>
              </a:rPr>
              <a:t>Лось имеет на каждой ноге два копыта, между которыми натянута перепонка. Когда он бежит, то копыта раздвигаются, перепонка натягивается, давление тела животного распределяется на сравнительно большую площадь опоры и лось не вязнет. </a:t>
            </a:r>
          </a:p>
          <a:p>
            <a:pPr marL="457200" indent="-457200">
              <a:buAutoNum type="arabicPeriod"/>
            </a:pPr>
            <a:endParaRPr lang="ru-RU" sz="2400" dirty="0" smtClean="0">
              <a:latin typeface="Times New Roman" pitchFamily="18" charset="0"/>
              <a:cs typeface="Times New Roman" pitchFamily="18" charset="0"/>
            </a:endParaRPr>
          </a:p>
          <a:p>
            <a:pPr marL="457200" indent="-457200">
              <a:buFontTx/>
              <a:buAutoNum type="arabicPeriod"/>
            </a:pPr>
            <a:r>
              <a:rPr lang="ru-RU" sz="2400" dirty="0" smtClean="0">
                <a:latin typeface="Times New Roman" pitchFamily="18" charset="0"/>
                <a:cs typeface="Times New Roman" pitchFamily="18" charset="0"/>
              </a:rPr>
              <a:t>3,3 ∙ 10</a:t>
            </a:r>
            <a:r>
              <a:rPr lang="ru-RU" sz="2400" baseline="30000" dirty="0" smtClean="0">
                <a:latin typeface="Times New Roman" pitchFamily="18" charset="0"/>
                <a:cs typeface="Times New Roman" pitchFamily="18" charset="0"/>
              </a:rPr>
              <a:t>10</a:t>
            </a:r>
            <a:r>
              <a:rPr lang="ru-RU" sz="2400" dirty="0" smtClean="0">
                <a:latin typeface="Times New Roman" pitchFamily="18" charset="0"/>
                <a:cs typeface="Times New Roman" pitchFamily="18" charset="0"/>
              </a:rPr>
              <a:t> Па.</a:t>
            </a:r>
            <a:endParaRPr lang="ru-RU" sz="2400" dirty="0" smtClean="0"/>
          </a:p>
          <a:p>
            <a:pPr marL="457200" indent="-457200"/>
            <a:endParaRPr lang="ru-RU" sz="2400" dirty="0">
              <a:latin typeface="Times New Roman" pitchFamily="18" charset="0"/>
              <a:cs typeface="Times New Roman" pitchFamily="18" charset="0"/>
            </a:endParaRPr>
          </a:p>
        </p:txBody>
      </p:sp>
      <p:sp>
        <p:nvSpPr>
          <p:cNvPr id="4" name="TextBox 3"/>
          <p:cNvSpPr txBox="1"/>
          <p:nvPr/>
        </p:nvSpPr>
        <p:spPr>
          <a:xfrm>
            <a:off x="1714480" y="214291"/>
            <a:ext cx="5500726" cy="584775"/>
          </a:xfrm>
          <a:prstGeom prst="rect">
            <a:avLst/>
          </a:prstGeom>
          <a:noFill/>
        </p:spPr>
        <p:txBody>
          <a:bodyPr wrap="square" rtlCol="0">
            <a:spAutoFit/>
          </a:bodyPr>
          <a:lstStyle/>
          <a:p>
            <a:pPr algn="ctr"/>
            <a:r>
              <a:rPr lang="ru-RU" sz="3200" b="1" u="sng" dirty="0" smtClean="0">
                <a:latin typeface="Times New Roman" pitchFamily="18" charset="0"/>
                <a:cs typeface="Times New Roman" pitchFamily="18" charset="0"/>
              </a:rPr>
              <a:t>ОТВЕТЫ:</a:t>
            </a:r>
            <a:endParaRPr lang="ru-RU" sz="3200" b="1" u="sng" dirty="0">
              <a:latin typeface="Times New Roman" pitchFamily="18" charset="0"/>
              <a:cs typeface="Times New Roman" pitchFamily="18" charset="0"/>
            </a:endParaRPr>
          </a:p>
        </p:txBody>
      </p:sp>
      <p:sp>
        <p:nvSpPr>
          <p:cNvPr id="5" name="Прямоугольник 4"/>
          <p:cNvSpPr/>
          <p:nvPr/>
        </p:nvSpPr>
        <p:spPr>
          <a:xfrm>
            <a:off x="571472" y="3571876"/>
            <a:ext cx="8143932" cy="3046988"/>
          </a:xfrm>
          <a:prstGeom prst="rect">
            <a:avLst/>
          </a:prstGeom>
        </p:spPr>
        <p:txBody>
          <a:bodyPr wrap="square">
            <a:spAutoFit/>
          </a:bodyPr>
          <a:lstStyle/>
          <a:p>
            <a:pPr algn="just"/>
            <a:r>
              <a:rPr lang="ru-RU" sz="2400" dirty="0" smtClean="0">
                <a:latin typeface="Times New Roman" pitchFamily="18" charset="0"/>
                <a:cs typeface="Times New Roman" pitchFamily="18" charset="0"/>
              </a:rPr>
              <a:t>3. Сидение простого табурета плоско; наше тело соприкасается с ним лишь по небольшой поверхности, на которой и сосредоточивается вся тяжесть туловища. У стула же сиденье вогнутое; оно соприкасается с телом по большей поверхности; по этой поверхности и распределяется вес туловища: на единицу поверхности приходится меньший груз, меньшее давление. Итак, все дело здесь в более равномерном распределении давления. </a:t>
            </a:r>
            <a:endParaRPr lang="ru-RU" sz="2400" dirty="0"/>
          </a:p>
        </p:txBody>
      </p:sp>
    </p:spTree>
  </p:cSld>
  <p:clrMapOvr>
    <a:masterClrMapping/>
  </p:clrMapOvr>
  <p:transition>
    <p:whee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71604" y="142852"/>
            <a:ext cx="5500726" cy="369332"/>
          </a:xfrm>
          <a:prstGeom prst="rect">
            <a:avLst/>
          </a:prstGeom>
          <a:noFill/>
        </p:spPr>
        <p:txBody>
          <a:bodyPr wrap="square" rtlCol="0">
            <a:spAutoFit/>
          </a:bodyPr>
          <a:lstStyle/>
          <a:p>
            <a:pPr algn="ctr"/>
            <a:r>
              <a:rPr lang="ru-RU" b="1" dirty="0" smtClean="0">
                <a:latin typeface="Times New Roman" pitchFamily="18" charset="0"/>
                <a:cs typeface="Times New Roman" pitchFamily="18" charset="0"/>
              </a:rPr>
              <a:t>В презентации использовались:</a:t>
            </a:r>
            <a:endParaRPr lang="ru-RU" b="1" dirty="0">
              <a:latin typeface="Times New Roman" pitchFamily="18" charset="0"/>
              <a:cs typeface="Times New Roman" pitchFamily="18" charset="0"/>
            </a:endParaRPr>
          </a:p>
        </p:txBody>
      </p:sp>
      <p:sp>
        <p:nvSpPr>
          <p:cNvPr id="3" name="TextBox 2"/>
          <p:cNvSpPr txBox="1"/>
          <p:nvPr/>
        </p:nvSpPr>
        <p:spPr>
          <a:xfrm>
            <a:off x="214282" y="500042"/>
            <a:ext cx="8715436" cy="1754326"/>
          </a:xfrm>
          <a:prstGeom prst="rect">
            <a:avLst/>
          </a:prstGeom>
          <a:noFill/>
        </p:spPr>
        <p:txBody>
          <a:bodyPr wrap="square" rtlCol="0">
            <a:spAutoFit/>
          </a:bodyPr>
          <a:lstStyle/>
          <a:p>
            <a:r>
              <a:rPr lang="ru-RU" sz="1200" b="1" u="sng" dirty="0" smtClean="0">
                <a:latin typeface="Times New Roman" pitchFamily="18" charset="0"/>
                <a:cs typeface="Times New Roman" pitchFamily="18" charset="0"/>
              </a:rPr>
              <a:t>Литература:</a:t>
            </a:r>
            <a:endParaRPr lang="ru-RU" sz="1200" dirty="0" smtClean="0">
              <a:latin typeface="Times New Roman" pitchFamily="18" charset="0"/>
              <a:cs typeface="Times New Roman" pitchFamily="18" charset="0"/>
            </a:endParaRPr>
          </a:p>
          <a:p>
            <a:r>
              <a:rPr lang="ru-RU" sz="1200" dirty="0" smtClean="0">
                <a:latin typeface="Times New Roman" pitchFamily="18" charset="0"/>
                <a:cs typeface="Times New Roman" pitchFamily="18" charset="0"/>
              </a:rPr>
              <a:t>1. Г. </a:t>
            </a:r>
            <a:r>
              <a:rPr lang="ru-RU" sz="1200" dirty="0" err="1" smtClean="0">
                <a:latin typeface="Times New Roman" pitchFamily="18" charset="0"/>
                <a:cs typeface="Times New Roman" pitchFamily="18" charset="0"/>
              </a:rPr>
              <a:t>Вильчек</a:t>
            </a:r>
            <a:r>
              <a:rPr lang="ru-RU" sz="1200" dirty="0" smtClean="0">
                <a:latin typeface="Times New Roman" pitchFamily="18" charset="0"/>
                <a:cs typeface="Times New Roman" pitchFamily="18" charset="0"/>
              </a:rPr>
              <a:t>, «Большая детская энциклопедия. Биология» - Издательство </a:t>
            </a:r>
            <a:r>
              <a:rPr lang="ru-RU" sz="1200" dirty="0" err="1" smtClean="0">
                <a:latin typeface="Times New Roman" pitchFamily="18" charset="0"/>
                <a:cs typeface="Times New Roman" pitchFamily="18" charset="0"/>
              </a:rPr>
              <a:t>Аванта+</a:t>
            </a:r>
            <a:r>
              <a:rPr lang="ru-RU" sz="1200" dirty="0" smtClean="0">
                <a:latin typeface="Times New Roman" pitchFamily="18" charset="0"/>
                <a:cs typeface="Times New Roman" pitchFamily="18" charset="0"/>
              </a:rPr>
              <a:t>, Астрель,  2010г</a:t>
            </a:r>
            <a:r>
              <a:rPr lang="ru-RU" sz="1200" dirty="0" smtClean="0"/>
              <a:t>. </a:t>
            </a:r>
          </a:p>
          <a:p>
            <a:r>
              <a:rPr lang="ru-RU" sz="1200" dirty="0" smtClean="0">
                <a:latin typeface="Times New Roman" pitchFamily="18" charset="0"/>
                <a:cs typeface="Times New Roman" pitchFamily="18" charset="0"/>
              </a:rPr>
              <a:t>2. Г. Н. </a:t>
            </a:r>
            <a:r>
              <a:rPr lang="ru-RU" sz="1200" dirty="0" err="1" smtClean="0">
                <a:latin typeface="Times New Roman" pitchFamily="18" charset="0"/>
                <a:cs typeface="Times New Roman" pitchFamily="18" charset="0"/>
              </a:rPr>
              <a:t>Огуреева</a:t>
            </a:r>
            <a:r>
              <a:rPr lang="ru-RU" sz="1200" dirty="0" smtClean="0">
                <a:latin typeface="Times New Roman" pitchFamily="18" charset="0"/>
                <a:cs typeface="Times New Roman" pitchFamily="18" charset="0"/>
              </a:rPr>
              <a:t>, «Большая детская энциклопедия. Ботаника» - Издательство </a:t>
            </a:r>
            <a:r>
              <a:rPr lang="ru-RU" sz="1200" dirty="0" err="1" smtClean="0">
                <a:latin typeface="Times New Roman" pitchFamily="18" charset="0"/>
                <a:cs typeface="Times New Roman" pitchFamily="18" charset="0"/>
              </a:rPr>
              <a:t>Аванта+</a:t>
            </a:r>
            <a:r>
              <a:rPr lang="ru-RU" sz="1200" dirty="0" smtClean="0">
                <a:latin typeface="Times New Roman" pitchFamily="18" charset="0"/>
                <a:cs typeface="Times New Roman" pitchFamily="18" charset="0"/>
              </a:rPr>
              <a:t>, Астрель, 2010г</a:t>
            </a:r>
            <a:r>
              <a:rPr lang="ru-RU" sz="1200" dirty="0" smtClean="0"/>
              <a:t>.</a:t>
            </a:r>
          </a:p>
          <a:p>
            <a:r>
              <a:rPr lang="ru-RU" sz="1200" dirty="0" smtClean="0">
                <a:latin typeface="Times New Roman" pitchFamily="18" charset="0"/>
                <a:cs typeface="Times New Roman" pitchFamily="18" charset="0"/>
              </a:rPr>
              <a:t>3. В. М. </a:t>
            </a:r>
            <a:r>
              <a:rPr lang="ru-RU" sz="1200" dirty="0" err="1" smtClean="0">
                <a:latin typeface="Times New Roman" pitchFamily="18" charset="0"/>
                <a:cs typeface="Times New Roman" pitchFamily="18" charset="0"/>
              </a:rPr>
              <a:t>Варикаш</a:t>
            </a:r>
            <a:r>
              <a:rPr lang="ru-RU" sz="1200" dirty="0" smtClean="0">
                <a:latin typeface="Times New Roman" pitchFamily="18" charset="0"/>
                <a:cs typeface="Times New Roman" pitchFamily="18" charset="0"/>
              </a:rPr>
              <a:t>, Б. А. </a:t>
            </a:r>
            <a:r>
              <a:rPr lang="ru-RU" sz="1200" dirty="0" err="1" smtClean="0">
                <a:latin typeface="Times New Roman" pitchFamily="18" charset="0"/>
                <a:cs typeface="Times New Roman" pitchFamily="18" charset="0"/>
              </a:rPr>
              <a:t>Кимбар</a:t>
            </a:r>
            <a:r>
              <a:rPr lang="ru-RU" sz="1200" dirty="0" smtClean="0">
                <a:latin typeface="Times New Roman" pitchFamily="18" charset="0"/>
                <a:cs typeface="Times New Roman" pitchFamily="18" charset="0"/>
              </a:rPr>
              <a:t>, И. М. </a:t>
            </a:r>
            <a:r>
              <a:rPr lang="ru-RU" sz="1200" dirty="0" err="1" smtClean="0">
                <a:latin typeface="Times New Roman" pitchFamily="18" charset="0"/>
                <a:cs typeface="Times New Roman" pitchFamily="18" charset="0"/>
              </a:rPr>
              <a:t>Варикаш</a:t>
            </a:r>
            <a:r>
              <a:rPr lang="ru-RU" sz="1200" dirty="0" smtClean="0">
                <a:latin typeface="Times New Roman" pitchFamily="18" charset="0"/>
                <a:cs typeface="Times New Roman" pitchFamily="18" charset="0"/>
              </a:rPr>
              <a:t>, «Физика в живой природе» – Минск,  «Народная </a:t>
            </a:r>
            <a:r>
              <a:rPr lang="ru-RU" sz="1200" dirty="0" err="1" smtClean="0">
                <a:latin typeface="Times New Roman" pitchFamily="18" charset="0"/>
                <a:cs typeface="Times New Roman" pitchFamily="18" charset="0"/>
              </a:rPr>
              <a:t>асвета</a:t>
            </a:r>
            <a:r>
              <a:rPr lang="ru-RU" sz="1200" dirty="0" smtClean="0">
                <a:latin typeface="Times New Roman" pitchFamily="18" charset="0"/>
                <a:cs typeface="Times New Roman" pitchFamily="18" charset="0"/>
              </a:rPr>
              <a:t>», 1984г.</a:t>
            </a:r>
          </a:p>
          <a:p>
            <a:r>
              <a:rPr lang="ru-RU" sz="1200" dirty="0" smtClean="0">
                <a:latin typeface="Times New Roman" pitchFamily="18" charset="0"/>
                <a:cs typeface="Times New Roman" pitchFamily="18" charset="0"/>
              </a:rPr>
              <a:t>4. </a:t>
            </a:r>
            <a:r>
              <a:rPr lang="en-US" sz="1200" dirty="0" smtClean="0">
                <a:latin typeface="Times New Roman" pitchFamily="18" charset="0"/>
                <a:cs typeface="Times New Roman" pitchFamily="18" charset="0"/>
              </a:rPr>
              <a:t>http://class-fizika.narod.ru/tren11.htm</a:t>
            </a:r>
            <a:endParaRPr lang="ru-RU" sz="1200" dirty="0" smtClean="0">
              <a:latin typeface="Times New Roman" pitchFamily="18" charset="0"/>
              <a:cs typeface="Times New Roman" pitchFamily="18" charset="0"/>
            </a:endParaRPr>
          </a:p>
          <a:p>
            <a:r>
              <a:rPr lang="ru-RU" sz="1200" dirty="0" smtClean="0">
                <a:latin typeface="Times New Roman" pitchFamily="18" charset="0"/>
                <a:cs typeface="Times New Roman" pitchFamily="18" charset="0"/>
              </a:rPr>
              <a:t>5. </a:t>
            </a:r>
            <a:r>
              <a:rPr lang="en-US" sz="1200" dirty="0" smtClean="0">
                <a:latin typeface="Times New Roman" pitchFamily="18" charset="0"/>
                <a:cs typeface="Times New Roman" pitchFamily="18" charset="0"/>
              </a:rPr>
              <a:t>http://fizika-vnutri-nas.narod.ru/frame_c.html</a:t>
            </a:r>
            <a:r>
              <a:rPr lang="ru-RU" sz="1200" dirty="0" smtClean="0">
                <a:latin typeface="Times New Roman" pitchFamily="18" charset="0"/>
                <a:cs typeface="Times New Roman" pitchFamily="18" charset="0"/>
              </a:rPr>
              <a:t>    </a:t>
            </a:r>
          </a:p>
          <a:p>
            <a:r>
              <a:rPr lang="ru-RU" sz="1200" dirty="0" smtClean="0">
                <a:latin typeface="Times New Roman" pitchFamily="18" charset="0"/>
                <a:cs typeface="Times New Roman" pitchFamily="18" charset="0"/>
              </a:rPr>
              <a:t>6. </a:t>
            </a:r>
            <a:r>
              <a:rPr lang="en-US" sz="1200" dirty="0" smtClean="0">
                <a:latin typeface="Times New Roman" pitchFamily="18" charset="0"/>
                <a:cs typeface="Times New Roman" pitchFamily="18" charset="0"/>
              </a:rPr>
              <a:t>www. Afizika.ru</a:t>
            </a:r>
            <a:endParaRPr lang="ru-RU" sz="1200" dirty="0" smtClean="0">
              <a:latin typeface="Times New Roman" pitchFamily="18" charset="0"/>
              <a:cs typeface="Times New Roman" pitchFamily="18" charset="0"/>
            </a:endParaRPr>
          </a:p>
          <a:p>
            <a:endParaRPr lang="ru-RU" sz="1200" dirty="0" smtClean="0">
              <a:latin typeface="Times New Roman" pitchFamily="18" charset="0"/>
              <a:cs typeface="Times New Roman" pitchFamily="18" charset="0"/>
            </a:endParaRPr>
          </a:p>
          <a:p>
            <a:endParaRPr lang="ru-RU" sz="1200" dirty="0">
              <a:latin typeface="Times New Roman" pitchFamily="18" charset="0"/>
              <a:cs typeface="Times New Roman" pitchFamily="18" charset="0"/>
            </a:endParaRPr>
          </a:p>
        </p:txBody>
      </p:sp>
      <p:sp>
        <p:nvSpPr>
          <p:cNvPr id="4" name="TextBox 3"/>
          <p:cNvSpPr txBox="1"/>
          <p:nvPr/>
        </p:nvSpPr>
        <p:spPr>
          <a:xfrm>
            <a:off x="285720" y="2000240"/>
            <a:ext cx="6500858" cy="4524315"/>
          </a:xfrm>
          <a:prstGeom prst="rect">
            <a:avLst/>
          </a:prstGeom>
          <a:noFill/>
        </p:spPr>
        <p:txBody>
          <a:bodyPr wrap="square" rtlCol="0">
            <a:spAutoFit/>
          </a:bodyPr>
          <a:lstStyle/>
          <a:p>
            <a:r>
              <a:rPr lang="ru-RU" sz="1200" b="1" u="sng" dirty="0" smtClean="0">
                <a:latin typeface="Times New Roman" pitchFamily="18" charset="0"/>
                <a:cs typeface="Times New Roman" pitchFamily="18" charset="0"/>
              </a:rPr>
              <a:t>Картинки:</a:t>
            </a:r>
            <a:endParaRPr lang="en-US" sz="1200" b="1" u="sng"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zveri911.ru </a:t>
            </a:r>
          </a:p>
          <a:p>
            <a:r>
              <a:rPr lang="en-US" sz="1200" dirty="0" smtClean="0">
                <a:latin typeface="Times New Roman" pitchFamily="18" charset="0"/>
                <a:cs typeface="Times New Roman" pitchFamily="18" charset="0"/>
              </a:rPr>
              <a:t>warwarez.ru </a:t>
            </a:r>
          </a:p>
          <a:p>
            <a:r>
              <a:rPr lang="en-US" sz="1200" dirty="0" smtClean="0">
                <a:latin typeface="Times New Roman" pitchFamily="18" charset="0"/>
                <a:cs typeface="Times New Roman" pitchFamily="18" charset="0"/>
              </a:rPr>
              <a:t>pochemu-chka.ru </a:t>
            </a:r>
          </a:p>
          <a:p>
            <a:r>
              <a:rPr lang="en-US" sz="1200" dirty="0" smtClean="0">
                <a:latin typeface="Times New Roman" pitchFamily="18" charset="0"/>
                <a:cs typeface="Times New Roman" pitchFamily="18" charset="0"/>
              </a:rPr>
              <a:t>spynet.ru </a:t>
            </a:r>
          </a:p>
          <a:p>
            <a:r>
              <a:rPr lang="en-US" sz="1200" dirty="0" smtClean="0">
                <a:latin typeface="Times New Roman" pitchFamily="18" charset="0"/>
                <a:cs typeface="Times New Roman" pitchFamily="18" charset="0"/>
              </a:rPr>
              <a:t>givotnie.com </a:t>
            </a:r>
          </a:p>
          <a:p>
            <a:r>
              <a:rPr lang="en-US" sz="1200" dirty="0" smtClean="0">
                <a:latin typeface="Times New Roman" pitchFamily="18" charset="0"/>
                <a:cs typeface="Times New Roman" pitchFamily="18" charset="0"/>
              </a:rPr>
              <a:t>symbolsbook.ru </a:t>
            </a:r>
          </a:p>
          <a:p>
            <a:r>
              <a:rPr lang="en-US" sz="1200" dirty="0" smtClean="0">
                <a:latin typeface="Times New Roman" pitchFamily="18" charset="0"/>
                <a:cs typeface="Times New Roman" pitchFamily="18" charset="0"/>
              </a:rPr>
              <a:t>floranimal.ru </a:t>
            </a:r>
          </a:p>
          <a:p>
            <a:r>
              <a:rPr lang="en-US" sz="1200" dirty="0" smtClean="0">
                <a:latin typeface="Times New Roman" pitchFamily="18" charset="0"/>
                <a:cs typeface="Times New Roman" pitchFamily="18" charset="0"/>
              </a:rPr>
              <a:t>basik.ru </a:t>
            </a:r>
          </a:p>
          <a:p>
            <a:r>
              <a:rPr lang="en-US" sz="1200" dirty="0" smtClean="0">
                <a:latin typeface="Times New Roman" pitchFamily="18" charset="0"/>
                <a:cs typeface="Times New Roman" pitchFamily="18" charset="0"/>
              </a:rPr>
              <a:t>zateevo.ru </a:t>
            </a:r>
          </a:p>
          <a:p>
            <a:r>
              <a:rPr lang="en-US" sz="1200" dirty="0" smtClean="0">
                <a:latin typeface="Times New Roman" pitchFamily="18" charset="0"/>
                <a:cs typeface="Times New Roman" pitchFamily="18" charset="0"/>
              </a:rPr>
              <a:t>astromeridian.ru </a:t>
            </a:r>
          </a:p>
          <a:p>
            <a:r>
              <a:rPr lang="en-US" sz="1200" dirty="0" smtClean="0">
                <a:latin typeface="Times New Roman" pitchFamily="18" charset="0"/>
                <a:cs typeface="Times New Roman" pitchFamily="18" charset="0"/>
              </a:rPr>
              <a:t>evanmed.ru </a:t>
            </a:r>
          </a:p>
          <a:p>
            <a:r>
              <a:rPr lang="en-US" sz="1200" dirty="0" smtClean="0">
                <a:latin typeface="Times New Roman" pitchFamily="18" charset="0"/>
                <a:cs typeface="Times New Roman" pitchFamily="18" charset="0"/>
              </a:rPr>
              <a:t>ru.wikipedia.org </a:t>
            </a:r>
          </a:p>
          <a:p>
            <a:r>
              <a:rPr lang="en-US" sz="1200" dirty="0" smtClean="0">
                <a:latin typeface="Times New Roman" pitchFamily="18" charset="0"/>
                <a:cs typeface="Times New Roman" pitchFamily="18" charset="0"/>
              </a:rPr>
              <a:t>animals.wild.ru </a:t>
            </a:r>
          </a:p>
          <a:p>
            <a:r>
              <a:rPr lang="en-US" sz="1200" dirty="0" smtClean="0">
                <a:latin typeface="Times New Roman" pitchFamily="18" charset="0"/>
                <a:cs typeface="Times New Roman" pitchFamily="18" charset="0"/>
              </a:rPr>
              <a:t>bemiracle.at.ua </a:t>
            </a:r>
          </a:p>
          <a:p>
            <a:r>
              <a:rPr lang="en-US" sz="1200" dirty="0" smtClean="0">
                <a:latin typeface="Times New Roman" pitchFamily="18" charset="0"/>
                <a:cs typeface="Times New Roman" pitchFamily="18" charset="0"/>
              </a:rPr>
              <a:t>psy.tom.ru </a:t>
            </a:r>
          </a:p>
          <a:p>
            <a:r>
              <a:rPr lang="en-US" sz="1200" dirty="0" smtClean="0">
                <a:latin typeface="Times New Roman" pitchFamily="18" charset="0"/>
                <a:cs typeface="Times New Roman" pitchFamily="18" charset="0"/>
              </a:rPr>
              <a:t>cometasite.ru </a:t>
            </a:r>
          </a:p>
          <a:p>
            <a:r>
              <a:rPr lang="en-US" sz="1200" dirty="0" smtClean="0">
                <a:latin typeface="Times New Roman" pitchFamily="18" charset="0"/>
                <a:cs typeface="Times New Roman" pitchFamily="18" charset="0"/>
              </a:rPr>
              <a:t>botsad.ru </a:t>
            </a:r>
          </a:p>
          <a:p>
            <a:r>
              <a:rPr lang="en-US" sz="1200" dirty="0" smtClean="0">
                <a:latin typeface="Times New Roman" pitchFamily="18" charset="0"/>
                <a:cs typeface="Times New Roman" pitchFamily="18" charset="0"/>
              </a:rPr>
              <a:t>roi.lv </a:t>
            </a:r>
          </a:p>
          <a:p>
            <a:r>
              <a:rPr lang="en-US" sz="1200" dirty="0" smtClean="0">
                <a:latin typeface="Times New Roman" pitchFamily="18" charset="0"/>
                <a:cs typeface="Times New Roman" pitchFamily="18" charset="0"/>
              </a:rPr>
              <a:t>gooigr.net </a:t>
            </a:r>
          </a:p>
          <a:p>
            <a:r>
              <a:rPr lang="en-US" sz="1200" dirty="0" smtClean="0">
                <a:latin typeface="Times New Roman" pitchFamily="18" charset="0"/>
                <a:cs typeface="Times New Roman" pitchFamily="18" charset="0"/>
              </a:rPr>
              <a:t>1tv.ru </a:t>
            </a:r>
          </a:p>
          <a:p>
            <a:r>
              <a:rPr lang="en-US" sz="1200" dirty="0" smtClean="0">
                <a:latin typeface="Times New Roman" pitchFamily="18" charset="0"/>
                <a:cs typeface="Times New Roman" pitchFamily="18" charset="0"/>
              </a:rPr>
              <a:t>medicaly.ru </a:t>
            </a:r>
          </a:p>
          <a:p>
            <a:r>
              <a:rPr lang="en-US" sz="1200" dirty="0" smtClean="0">
                <a:latin typeface="Times New Roman" pitchFamily="18" charset="0"/>
                <a:cs typeface="Times New Roman" pitchFamily="18" charset="0"/>
              </a:rPr>
              <a:t>geo-plant.ru</a:t>
            </a:r>
            <a:r>
              <a:rPr lang="ru-RU" sz="1200" dirty="0" smtClean="0">
                <a:latin typeface="Times New Roman" pitchFamily="18" charset="0"/>
                <a:cs typeface="Times New Roman" pitchFamily="18" charset="0"/>
              </a:rPr>
              <a:t> </a:t>
            </a:r>
          </a:p>
          <a:p>
            <a:r>
              <a:rPr lang="en-US" sz="1200" dirty="0" smtClean="0">
                <a:latin typeface="Times New Roman" pitchFamily="18" charset="0"/>
                <a:cs typeface="Times New Roman" pitchFamily="18" charset="0"/>
              </a:rPr>
              <a:t>sumkiobuv.ru</a:t>
            </a:r>
            <a:endParaRPr lang="ru-RU" sz="1200" dirty="0" smtClean="0">
              <a:latin typeface="Times New Roman" pitchFamily="18" charset="0"/>
              <a:cs typeface="Times New Roman" pitchFamily="18" charset="0"/>
            </a:endParaRPr>
          </a:p>
        </p:txBody>
      </p:sp>
    </p:spTree>
  </p:cSld>
  <p:clrMapOvr>
    <a:masterClrMapping/>
  </p:clrMapOvr>
  <p:transition>
    <p:whee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85720" y="285729"/>
            <a:ext cx="857256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1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Давление твёрдых тел можно увеличить или уменьшить, изменяя площадь опоры. </a:t>
            </a:r>
            <a:r>
              <a:rPr lang="ru-RU" sz="2400" dirty="0" smtClean="0">
                <a:solidFill>
                  <a:srgbClr val="000000"/>
                </a:solidFill>
                <a:latin typeface="Times New Roman" pitchFamily="18" charset="0"/>
                <a:ea typeface="Times New Roman" pitchFamily="18" charset="0"/>
                <a:cs typeface="Times New Roman" pitchFamily="18" charset="0"/>
              </a:rPr>
              <a:t>Р</a:t>
            </a: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аньше человека это научилась делать  Природа. В сложном процессе эволюции выживают лишь те виды, которые лучше смогли приспособиться к окружающему миру. В животном и растительном мире встречаются как очень большие, так и очень маленькие значения давлений.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1027" name="Picture 3" descr="http://t1.gstatic.com/images?q=tbn:ANd9GcQMWnxtHJ6_AzfJAOc8NXIbMSZcgJa12IYrC2cjcF8gdw-21z7T"/>
          <p:cNvPicPr>
            <a:picLocks noChangeAspect="1" noChangeArrowheads="1"/>
          </p:cNvPicPr>
          <p:nvPr/>
        </p:nvPicPr>
        <p:blipFill>
          <a:blip r:embed="rId2"/>
          <a:srcRect/>
          <a:stretch>
            <a:fillRect/>
          </a:stretch>
        </p:blipFill>
        <p:spPr bwMode="auto">
          <a:xfrm>
            <a:off x="357158" y="2714620"/>
            <a:ext cx="4000528" cy="2928958"/>
          </a:xfrm>
          <a:prstGeom prst="rect">
            <a:avLst/>
          </a:prstGeom>
          <a:ln>
            <a:noFill/>
          </a:ln>
          <a:effectLst>
            <a:softEdge rad="112500"/>
          </a:effectLst>
        </p:spPr>
      </p:pic>
      <p:pic>
        <p:nvPicPr>
          <p:cNvPr id="1031" name="Picture 7" descr="http://t3.gstatic.com/images?q=tbn:ANd9GcRSaBVa-VIHSaMcX-whwPMz5D7LOG2M-ojwd7sxNB8AY3WUqs0U"/>
          <p:cNvPicPr>
            <a:picLocks noChangeAspect="1" noChangeArrowheads="1"/>
          </p:cNvPicPr>
          <p:nvPr/>
        </p:nvPicPr>
        <p:blipFill>
          <a:blip r:embed="rId3"/>
          <a:srcRect/>
          <a:stretch>
            <a:fillRect/>
          </a:stretch>
        </p:blipFill>
        <p:spPr bwMode="auto">
          <a:xfrm>
            <a:off x="4572000" y="3214686"/>
            <a:ext cx="4071966" cy="3043248"/>
          </a:xfrm>
          <a:prstGeom prst="rect">
            <a:avLst/>
          </a:prstGeom>
          <a:ln>
            <a:noFill/>
          </a:ln>
          <a:effectLst>
            <a:softEdge rad="112500"/>
          </a:effectLst>
        </p:spPr>
      </p:pic>
    </p:spTree>
  </p:cSld>
  <p:clrMapOvr>
    <a:masterClrMapping/>
  </p:clrMapOvr>
  <p:transition>
    <p:whee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214290"/>
            <a:ext cx="8572560" cy="3785652"/>
          </a:xfrm>
          <a:prstGeom prst="rect">
            <a:avLst/>
          </a:prstGeom>
        </p:spPr>
        <p:txBody>
          <a:bodyPr wrap="square">
            <a:spAutoFit/>
          </a:bodyPr>
          <a:lstStyle/>
          <a:p>
            <a:pPr lvl="0" algn="just" eaLnBrk="0" fontAlgn="base" hangingPunct="0">
              <a:spcBef>
                <a:spcPct val="0"/>
              </a:spcBef>
              <a:spcAft>
                <a:spcPct val="0"/>
              </a:spcAft>
            </a:pPr>
            <a:r>
              <a:rPr lang="ru-RU" sz="2400" dirty="0" smtClean="0">
                <a:solidFill>
                  <a:srgbClr val="000000"/>
                </a:solidFill>
                <a:latin typeface="Times New Roman" pitchFamily="18" charset="0"/>
                <a:ea typeface="Times New Roman" pitchFamily="18" charset="0"/>
                <a:cs typeface="Times New Roman" pitchFamily="18" charset="0"/>
              </a:rPr>
              <a:t>	Одна из основных задач – выжить, защитить себя от врагов. И здесь очень кстати и острые шипы роз и кактусов, и колючки ежа и дикобраза. Длина колючек у некоторых видов кактусов достигает 15 см, а прочность их такова, что с помощью этих колючек можно проигрывать пластинки. Рассмотрим эти приспособления с точки зрения физики. </a:t>
            </a:r>
          </a:p>
          <a:p>
            <a:pPr lvl="0" algn="just" eaLnBrk="0" fontAlgn="base" hangingPunct="0">
              <a:spcBef>
                <a:spcPct val="0"/>
              </a:spcBef>
              <a:spcAft>
                <a:spcPct val="0"/>
              </a:spcAft>
            </a:pPr>
            <a:r>
              <a:rPr lang="ru-RU" sz="2400" dirty="0" smtClean="0">
                <a:solidFill>
                  <a:srgbClr val="000000"/>
                </a:solidFill>
                <a:latin typeface="Times New Roman" pitchFamily="18" charset="0"/>
                <a:ea typeface="Times New Roman" pitchFamily="18" charset="0"/>
                <a:cs typeface="Times New Roman" pitchFamily="18" charset="0"/>
              </a:rPr>
              <a:t>	Очень малая площадь шипов и колючек обеспечивает огромное давление даже при незначительной силе. Попробуйте взять в руки ежа или веточку розы – и вы сами убедитесь в этом. </a:t>
            </a:r>
            <a:endParaRPr lang="ru-RU" sz="2400" dirty="0" smtClean="0">
              <a:latin typeface="Times New Roman" pitchFamily="18" charset="0"/>
              <a:cs typeface="Times New Roman" pitchFamily="18" charset="0"/>
            </a:endParaRPr>
          </a:p>
        </p:txBody>
      </p:sp>
      <p:pic>
        <p:nvPicPr>
          <p:cNvPr id="32770" name="Picture 2" descr="http://t3.gstatic.com/images?q=tbn:ANd9GcTt7e3_DSc64wgfRNK1MN8KHuxzhsZ_cJ0hOex_8G3FenppQSUT"/>
          <p:cNvPicPr>
            <a:picLocks noChangeAspect="1" noChangeArrowheads="1"/>
          </p:cNvPicPr>
          <p:nvPr/>
        </p:nvPicPr>
        <p:blipFill>
          <a:blip r:embed="rId2"/>
          <a:srcRect/>
          <a:stretch>
            <a:fillRect/>
          </a:stretch>
        </p:blipFill>
        <p:spPr bwMode="auto">
          <a:xfrm>
            <a:off x="214282" y="4429132"/>
            <a:ext cx="2857520" cy="2171704"/>
          </a:xfrm>
          <a:prstGeom prst="rect">
            <a:avLst/>
          </a:prstGeom>
          <a:ln>
            <a:noFill/>
          </a:ln>
          <a:effectLst>
            <a:softEdge rad="112500"/>
          </a:effectLst>
        </p:spPr>
      </p:pic>
      <p:pic>
        <p:nvPicPr>
          <p:cNvPr id="32772" name="Picture 4" descr="http://t3.gstatic.com/images?q=tbn:ANd9GcTJiWv9Nt8eWDv_nJygsOXkIZHEP4Rn-4VZealisg2JQ7G89C8l"/>
          <p:cNvPicPr>
            <a:picLocks noChangeAspect="1" noChangeArrowheads="1"/>
          </p:cNvPicPr>
          <p:nvPr/>
        </p:nvPicPr>
        <p:blipFill>
          <a:blip r:embed="rId3"/>
          <a:srcRect/>
          <a:stretch>
            <a:fillRect/>
          </a:stretch>
        </p:blipFill>
        <p:spPr bwMode="auto">
          <a:xfrm>
            <a:off x="5786446" y="3571876"/>
            <a:ext cx="3143272" cy="2071702"/>
          </a:xfrm>
          <a:prstGeom prst="rect">
            <a:avLst/>
          </a:prstGeom>
          <a:ln>
            <a:noFill/>
          </a:ln>
          <a:effectLst>
            <a:softEdge rad="112500"/>
          </a:effectLst>
        </p:spPr>
      </p:pic>
      <p:sp>
        <p:nvSpPr>
          <p:cNvPr id="32774" name="AutoShape 6" descr="data:image/jpeg;base64,/9j/4AAQSkZJRgABAQAAAQABAAD/2wCEAAkGBhMSERUTExMVFRUWGBoYGBgYFxwdHBkZHBoYHx0aHBgcHyYeHB0jHxwcHy8gIycpLCwsFx8xNTAqNSYrLCkBCQoKDgwOGg8PGiwlHyQvLywsKi0vLCwsLCwsLSw0LCwsKSwtLC8wLCwpLSwsLCwsLCwsLCwsLCwsLCksLSwsKf/AABEIAMIBAwMBIgACEQEDEQH/xAAcAAACAgMBAQAAAAAAAAAAAAAEBQMGAAECBwj/xABDEAACAQIEAwYDBgQEBQQDAQABAhEDIQAEEjEFQVEGEyJhcYEykaEjQlJiscEUcoLwkqLR4Qczc8LxJDRjspOjsxb/xAAbAQACAwEBAQAAAAAAAAAAAAADBAECBQAGB//EADURAAIBAwMCAgkDBAIDAAAAAAECAAMRIQQSMUFRYfAFEyIycYGRocGx0eEjM0LxFBU0UmL/2gAMAwEAAhEDEQA/APMM1miSVFotHLETMAY3xC6Embj98dusAYUtFNoAtJUzR0xuPrjhaY1XvjhEFvPHSJc+WOlgAAZPTcAw236Yiz1McjOOMy0NvPPHStzPPHDEqosQ0ygpgfLBD8geWIqd1O9tsSU6gFmvPPpjusq3OIFnEIvgZMszXwyzNIH4bjGqC6QDvi4awhw/sAwZaMWjENMH4Rhi2XBknAesBoj/AHxym8hGvedsYGM1CMcVqoPliXJQQw5jFSMQZFheDLOww44DSXvYY4BqgQBacc0axQgjcHEg5kN7QlszvFKdKeZ2AxX/AOJauxLNpUX3wBma5ZixMk4iKSMXLXlEpARrWooF1IJA3PLC4VJ5b4O4aruoWPAN8NOIdzSQqqCSOeKYvL3tiVl3vbFg4bmlp02bmFPzNh++K9oNziw5fgr/AMK7N4bB7jcTAUedycVcgDMs64xIOJPCUh1Gr3OAx8JjcY3xOt9pp/CAML6pa8T545BjMhVvCqeeFtW5wZTzojfCFTMYJVSBOJeiss9MSz5KoKiyMcZziRWUWIH64ASkUQMpILC+OCAIE33OFlQA3g0QX3R92dy1OoRqEtznnhb2o4WiZhgggQDiChVKGVJHpjp8w1V5ckjn6YKpsMSVUq+6+IGMvpS27fpiE5VhMc8HVqgY2EDl6Y5FOfbE77cwt7cwBcjjeD/bGYtuaTmbahqYxYY5zOVJACjbfzwZQQHxK0E+/wBMd16lQDcEfLFN2YmKhvaKky7LcjBGSyrM1h88dUqJUkzv1OCqWbiBG+LXhHZs7czlMoADIk4Hr0idhthjToTe98Q5pVS4IB6YoGzAq1zFlKuVJjbocDvmBOJKeQqvcLbzth3kuBU1ALDU3Ppgth1jDOiZPMTUnkGNzjqjUsQRvhvxHh9JRqQaSPrgbLcJDDU0gdBibYkiqhS8WmoTiDMOSQdoxYH4XTALEaR1n+/7GF+c4cdFTwvC6HBKkSDIm/Ig6p6Jiypc4EvRtUPsgxW9adxgpsu2oBV8W1ueDV4A2kMRaCb78oEdSTEeRxastlglIwLsAwMXB0pIn3w3T0jubWtNWl6Oq1TtAt8ZTlyJUeLfHFTJtJHT/wA/pfF/4llKTaSqBFYBmAMy4kxfl4mAHTGii6adMopfQ5BO9lJmZ+7FhtZjBJOC/wDWuOWEunoSucsQPJlFyvBKj7D3ODj2fcDkYxc0J8CADQVLx+bSoB89MyB5nrjWWykOzkAwFcg7FRe46Tjv+te1y0qfQlexJYDF5V6FFkTTEemB+PZUNTWoh+EhSD1PTFiz+VVKbMQwCKNbNzYzJFrCRA9POAry3DKqoFrKV8bWPPT1/vljMKVL4HExKaVCTi9u0W9msge87whiqCWAEz0gf3ti5islQNThrrILnZhtPnhbOm1MwYiw2mf9D8sB5esVJJkkCfcmB8yR7TgT3vkQq6l1plLWvAKzBKjErJLchgTiiq6nTY7n/TDUZ2d19MAcSoqysxtAscUAswMXpvnMRZOhJwc1Hw++IchthhQpNUIVbljhpjCO2Y4yWUHcKXAgrvhHm8lDCNjhxna8U1pi2mx9cLS5iDywtuubiCpE8zBUCqRHviHLtEmN7D0xt1JIWN/0xMAYj6eWI4ELeQ6jM9MdUGEnnjt0t54iGWO+JsLS9gRJGgmwtjMS08u8CBbGsU3GUzA8hTaSZjDVUDDxfLEhI5DHDAEdMELRRn3G8Az4YfCDp9MLFZi25BGHdNyDG+I6mXDNcQf7vgisOIzTqAYIgAzNXbWRjQpkvJM+fng1uFgydRx3V0KtMKDrBEzi9weIZWpn3ZylR6dOWaByBEk4NymY1C5v5fMH0IIPvgzsvSWua4rqrK8KARddJmVPKenPTiPi/ZJlp/YFi9NoCczTY2g/eAYne4BMzAw1/wAJzSFSNN6MqPR9cBCs1wSo1DvEILwGVD95TPPk1tj1FxOCOA8Cqs4bMArTU0zAEajYtTOxXoTvY9cPsrRNPRSVS7BAkc9a7gHptfbfE706qoobYszGGVgYB5qSLTjWTQUVAPWblL0JRVV3HMEzNKlTqd4KKNqGoKQCEIgOVBET4THISfTAuarGoKYYl4GkM25336+Kf8WJ3BNLUbHrtKksDHWIj+o9MKjxgk6WCjRUXTHJCfD77TNzOCu6Uha3kTYp0KdPCqMYhGaICFREhCfcER9UJxvN1RoRx8LQCOmoRPzAHvhdxGoVdTPOop/xVI/UYBbPTlCOaunyZXj6rhR9b2hWrKo3DvGrZkMKI/CXU+oSf3xJm8wpYTAbSp/l0AM3tBI/84VUK8unRQKjehDk/wCUYIyzKaLVyLGLHlpCF0JO4ZhTA5w97g4WbVk8RWtrAvu9/wA/tGuXzIRgG+4gn3Ww+kes4k4S5cNzLyT6BrD/APX8gcVk59m0mSWdUPqRUqT+k4b8MYjLtUB5rTA8wHckdSFLW8sXTW5F/Of2nNqkFPPP8mP8jmRLs8slV1DKSYIbUWWOViIPIqL7YX5x9Wqox1MGqFj+Irqv6k39ThRlM9UemKYksHQkDmSIgeeoH541ms3IeDK+ISNiXqTb+kA+4xNDVLT3KB3t88/aJ+jRTR6lPs2PgciNqeS8VJFsWlm/l6fWPfHGZ4QanhUS7sTblvbyhZ/xeWNZTiMwxiWED0tt6kx7eWCspnyjgKBqBsfMwD+49BhmolPVEAnAzGtZoU1ZCnAAJ+Z/aVpMgQCfb3/2H6jC7jFYdw4G4IBx6PluHpmnKKwPIJsHAYamU2OoqCQDuIA2wo4v2Uy9TJs9Ij/nkPAYaVOsUtRa50kNMCCXG8Yz39HkMNp89PPeeYq+h2WoAhv8emcX+WPjPNMkcWjheVNId6dwLeXnhhkOxiUqdNnOupULeGANKW0mQT4jMkDaQJkHHXFOCNZVYkGfLbf2Aueg3wlWpVEF2GJl6qjUS24WB/EFfKrUpBhZhdifPDJeyAq0NaGCFLEnCGpnDp0eY+Q54ZcS7Xk0jl6SwGABabxzjCtPbw0SAe4Aldpq4UsQYmJxovexwcWLIqQRyHnjHVacoy+IbziCb8CM7jINQ54kqVIt06YjWqCb88bqAzPIYrOv0nYzB6YzHAp4zF7+Etug1fNsrlRyxz/HDUBqO98RZ5iWJ64AGXYnBwARLKq7bWlnpVEj4l+eBs3nl1adM33wj7srjta1SLjUMQtMSEore95YDTHXT58vfy88dcKqMlUA00LBgCtRA3MXB+JSN/CR74VZXM/dadJ3E39Q3I+e3UEWx7H2b7DZRqFKq2XrvpWPtTBZfyqIkKdrCxsYjDNCixO4HiMaegd1/GVfN8DSlozGWfSrlRUpOZBnmjC4i5g/PkWORzQqBalNoqU2Ajr1APpy8pBxnGKyd+9IL3dORp5iYmQTzubHEYygkqGG8gj4ZInnBAnkQYvj0tNQuFwD0nvtPRSmuLgHNuQJnEapIM8yZ/q39pAPviLh2cc61BO5WOshfre3niR6TNK6WLwYESZF4/vywNk6TK5bk4keTKGB/wC04s/RR8/vaNMo2bRJ+L1QQQTMBlBBF4EQPe3lij592Vz1A0+sXU+9j749Cy3Axma6KDqcxppoY0kXZqtSGFNDaBBYwABeTXO2/Z0ZWv3asHZQusKGOnUSVUSSWK2v0qLYRjD1rMTjpMLUavYdo6cyHjrLUpa6WqQwZweRKhyR+WGU++EvC8uaoqUwCWKEqBzZXUgR53X3xbOFcErCdaFYRSVqhk1DSimxAO1NR5asQUeE0kqlkWpAUhkRwCGJkEuzAaIgCLyCCQcI+rYZM8++vZbo3xEBrZUrRICHWwp0drkjuwAPM/ar8sE5XKl6eaoqCyU00oAJLlKdRmZSJHjqFHG9mHTFnz/ASid69RVFMmqpaY1aGCaj5VCWnzA6wDwbJ1K4y9WoFy4GrwimVWorotFFkRDSbc/Ep88cFzF21TGVPKZIlKYFndDBYwoUVGa5Owaf8IG4bDDi+UdMondyCMy7iBcfZ0yjf0jVh5RyNSumXc06aKpepU0gmoxhJ8MEsCWKja2mJ52nL0qdHTTVQxVCPEATBC22mfDfrpU4qFN5DathzPOeHZUjTVpo0V3tAOmmsqKgJ6AhlU/hYneMJq2ZPdBvxO7W/lox7Xx6lQSlVLq1MLSXSFan91gNLQCJMAGSGMzMAi/n/G+DhmCZYFkNWoqCZYCKYGoHxCNBk7c5IxDA8w2m1exi3f8AE1lKhWGJtRoo39TXUf4mn0BxnD8yxpmr8IJ0qTtJLFjPksi3NlxvtVkXpO9HTBd1tvIMsRI5KBTHz64W8QrNTHcfdpiPVpufnPtg9OoV6zf0msNQXPEsuU4mdWlDpCqBIA1SIA8UTeDbzJwzyXET3U1CCKxVGkbkFpNucgMT5HmZxVOGCGQNMCKlSNyzyUpj82iTHLW8/DGLTkM0ECsyo8gASoKgux1R6CwO8XmScamnrvVJUeRiaIqir7oki0ia1NnlQb+iXBj0M++Is7Qes41kU1EeEFQe6EnQbyFkAnmTE3KwTnM0MwWqOSipT8IUgwgIKrqtusmd9uYjHKZFVUvVOlQJK/igwEB8tyeV9ycOYqL/AFAPhDtSpVU/qKL2tbnrewlU7R8JFBFdWd3q+Ny2kBQw8KhRfkb7AAADFRzVQ8pk/pj0LNZcZsszgKC2qYsgHQHmFm5284jFbr5b+I11aNJKVBPCrHwiPNiSz1G33JuBawxjarTKjb0HPSeV9I+j109Xcg5zb9YXwXhWYemKxpAoq28V7c8M6dOmfE+5EmcMOB8ZSnl9OoAqLA88JOHUzWrBG8KEkm+M4vwZ5d3Z+YtOULN4B1wTWyLd0rDZt/bFp4Z2b01m0+JQCQZ68sKc2dFEo1oY/rhYgqczt+RK0S2Mw6mgbwcZidw7iE9cvaVlqI5sRgkZRiBsCYv5YFFGRtja8SqA6SdsGIJ4lrE8GEZjJhfi54EbMj4dhgutnSykEYH4fw0V6gWH1eSlgY6hQWHqA3tvglIN1jNK4GYd2Z4c9Wui0gCSwuwOkHqY6bx1GL7k89HgbN5k5nWUXVVU0GWbwFUAAi0mRcdbVbKcNfLsQ1HSRuYuAYMxNxaZg7+eGuUoKqLEbSOYgEm369CCcbmjpDaL46589p6r0VohUp7mwb3sb47Y6gi8ueT4VTIUNSNS7BttMEGA0EMpWZG+w8UmSn4twbuxqTUUm4O6dJPMefmMXfg/EHNNWqCkqlRs2n30kFY25jfAXGsuq1NSyAbwbi+8TNuq7eQ5uKxD2/mNUdQ9Otb83EqlLP1AUdYL0jtsSOk+m025YjfMTUY2hmDWPNgZGI+N0u5ZaqfBs3QKf9Nx5W5DBdPsrmKlLvkKnXBVNXiMEyeg5GJnfYiCGrWp0X9Y5twM/UfmPNXp0zvY2vj8/vI+H585dqlZLM2hbcyLKP8AE30xcez5dkatTo97XiDUYgewY/CJ30iTuZ2xS83w9qdRabMhAd7hvw+EHTvHisfTBWf7RinSKq9ZVUHxU2CkQJmLza4npy5w67lLAeeZnavTmopdBC+0nA81UUVcw4dz4TTpXp00bUjQd5CuQWIvB2jFLy/DFZqeWLZj+JgpXpVKcAJofxqwM6RMydwJG12C5+l3y1ahVSdq1ZFFQKROligGpjAu2oiWEgWwmocRWhnicw5zOk6VYMVg2UEzfwXGnax64y6qlTmeU1NJkZd3Nr/WWLK8acpWylejevXqqAQBpbXTIkbme8JB95xbsj2RqRl175alOkACSpJLDvFdTJsGBUCD4IbrI67Aspp1XNOpUYOy66kO1tIEvEkCAsnfu8XnL5BVuJvHM8vLbEAC0RyTiVTN8GfvBU16WMg6FiSD4S876ZY+rTtC4C4vWWkmswBqEmd5+6DudoJ5wMXPP0ywZVEkRY7GebCbjf5c8IKnY3VqWo2rvHDAyZAAQFbGNgQItfpAxFpDKZWsrTQ95QUuXFlAIhlhAXmPiLMdztsIGKs7/wAOGpPlprU0qVTVZjNKGq6fCp0yWQXM/SMek8Z4UO5CGtUpRqTWBJUBhLBlA8cJFo3mNseX8ezNXLIFyGeWtSanpq6I1mXcyyxse8AkGTqPmcQRbAlkXpActlssppKlc12Ud476SoUllEXJLTCj+VGPO1e4fOYrFmug8bzYeSk7wxsTyBJ5Yd5dsrUolMtTrCqAdZJBDFg1MKqi9hUYj0M8oKzfCatPLU1/hhS7yFZwvwrZpdry7CwU9XsNzRELHE0tJvY7EvnyJ32bz9Fg3eip4idDlhpdnlmc0wsoxkHWrSsoJABOGuZqqqAFQNLhVCxBULaPQMPcfJJlaMOoVigWwItpExYCP7jFiq8ZTNIi1l+0Ro7wRqZQRc9TBuDabiNhtaamaWD9Z7LT6RtLYNnvbpF2dVmUqNnYL5KoEzHUzAHmOmDnXvgFJbTIAAuSJ2HmYA+XTHGTyhY2POBOxgQSTyAM38sYldg0LBI5/S2HAqm57+f3mpYW9nn9Idm8utFzTYACIUDxTIF7zMkgQbG454Q8cK1VWmlFVRDKszsqidyKaAAG5izQCdpu9ytdUqioWuoksb6IECBzOwj5b4qnFKrICxAdY0rMwRYESDNugPKNsLakAIQ3EytXSRqTGrwBc+Phm8U0shUaTKhFMd4TKnyUidRjkoJ6gXhlkeFiz6ySpmDaR6YQV+LO5ljJAgCwCj8KqICjyAAxp+MMBG048xtF+J85qISfZlw4Z20HfsCIXYAeWBeNVu8FQ9TOKfk6bd4vmcWbOZhUqENtpE4FVHaDdApxFyKY3xmMr5pdRgWxrAtpk28INOIMwknzx1VE+WNCp5YZvCgWzBSSDGGaHu3XxMjQCHXkfaGHqJ9MboZEGHJmCDGGuZpUaxDQqRYi4B/qE/UD1x2+xEIKiDmHZLtHWqwtYrViwqLv5SwEA/8AUCE+eLVw6olGmmvLgrUeWrzsskW0/CZkmYm++PPstlXy1enmKf3HDC8ix+HULGdrHnj0Je04amXSTPxAjxCeR6n13Eb43dHXNUbS2ex5notBrmdfV3vbgcH5GH5fjyZctTRnqKT8Ltr0iNkDWg9P1wZX7SUswAARYCzDTGKDnGk6lFp2H7dPQ4ifPwJn++YIw6WRDciby0EJ3HmWfieXGltTDSTpIJnkTsL8vLcYJPalqXdKSNdMAMQBBEQlgNNlI2A35Riq5OutdGRmIgXAN97EE8jt88TUuHNUWp3YGmksli2+9r7tY2HKDirJSr2LqCBxGhRot/dFwPz5/SRnNG5Jv/vv63+mB+H1tZKkcyp8yIhvef8AMcc8Ky7V6pphgoIJLGLctpE3IFus8scZzLGkiOHmZDA8mvYcyBH1HWwm1aGpt6jnwvxf6QtaqjOFHm/H6SPi/CXzKLTQCS4kkwFGlpJ+Yw043kKXD6n8RSzVKtVYMQjUdY1ML/EwVepkEiec3L4RRp1FZqjlZggDcyQDeDyBjzIwVW7E0axrV1qBZRBRpgSEqLBOrUTr1FdVry7WMCe1VHf7YGZ570vpA7GoAScDw4hGSf8Ah3GY102JrVW7rWQ2lmEEqp5BQZOxiBcx6DR7TDvMpT51hqbpBR4AO/xgD09ceQ5ngqUc0aupGZ6elgNlZrTEnSQBMTHiXocE5bijh0PeFWCwjG+iAIIHQEkx64HS026luPj/AB94ppfRBq0PWn/6+eMfQ3no/aPteKFcqniaFQDlNyzEdQGCj+rriws5HdSbkEmSOgPPz6Y8e4gKi1zUqeJnaQZBBkybjmSQYtsDsRi45jjNZqGZzKv40QtoBDJTsCVEypIW5j33GOq6cKotB6/0f6uiuzsST34xCs/WmlUfUdPjETLaQWnTMiQGJMzOxG8+YUuFnJsaemGV7+Y0HSfQi4H5vct/49hVRZsNTEAQASFBgWgW2gb7Y445ndde4knQD6hI/v0w3QoLtDkdJq+j/R6gI7D/AB8/b9Yj4Vwdhr7qqaVY1dSlWVdSJrVgpYiGJLQCYmx2xaOG9ozVy1SjmVmoZvMiQxlZ3OkgFW9R0wNS7E5hk719NMdXaNKzMkAHTsPig4UKgAdSwaDGoTBBESJAPLpgNGgqncJfS+jKSMWVrnw+PkSOisAt7/SZ+v1wTwfi7FCrqhBurBFDCJ3IEkHzv54Dh6sU0RjrJJCiTp3i3kB7TjgUKjVACrIqwdiCx+6FBuRy+flgpcBgB06d7/ibT7WO08+ftG2eUqAiMCkSxBuFsQCDcefLz6Q06lvwgcz+sYIySMHSox+zJIYHYjYjnO/S2GuezNLMGV7sAS2p6ZBdtzOkNLW5mJJxWozpUAVSRm56C0DUqVKTBQLjqe0hpcIWvTTTU7terAyT+MKPitIAkQTywZmeyFFF063ZUpuzatIMkDlBiwJ2Jgne2C+G1qNOGYknmzH6DniTi3bGilN9FKmgIIl1XxFgbaACSefiBtMjEVWX/KZOrqswKn3fG1p45xBaevWgGnlE3HuSZ9fpthZnKwarIUKOmHeczeXYMlLLnWZ0sGcGfKnqYEeUfLCWvw50u4Cn8JI1e6TqHuBjAK2Jzf4TxzJZjkH4TvKVD3gI3nB2dzXeOzHYAD3wCwanBAsRjqnVlCBzMnC5F8iAIubwZnJM4zBiIsbHGYnf4Sd0no5cWkeuDK2RQrqAjywrzebKMCDY8sF0OIE/cJGIIPMCQ3vSbJVqYEAgdQcSuBukEcwD+h/1nEuRywIBFNWY8iB/scT5hhTYB6VOmCPvd6nyltOKAXOJUZOIX2WNNa4nuzr8JRoDSdiAxAbpAY7+2LFn+DZUv9/LVPxUmj502tHtGKg/ckXVDtdMyisL7guTB9f9xfOzuYp1qQJqVCBYmqo0k9JUtSZvJTPljZ0O1l2sM/f95saDaRtYZ6d/P1iXNcPK7VFfqwXSSPNJgn0j2wfR4DldDVWFQqAVLONIJI2CRIMGQfFHIzGLBnuB0mQlRTBFwUZxf00jFMzvHKtNoLa2D6pZtf4YAUiBBBMgXkdMd6Qo1XUera3x/wBTfQ1Ki7VYi3cwGnkqdBybsxAVVJAUA7kxuQI8Nr+mCqWZsCkwSZ9SBbzwLxjL1e6WpUplWJLDebevPnG8HAWRz5KSl+ZUXIPpvh+hUFJQpxgGb1OoqixMY5WqtN3CxNTwyB+ZWgzsZG46c8GZjJ5cUgtVnZyZATSCokfeaZ/vcXwlyWcD1tXlJHQi0j2+uGFDKNmKkJEqbljCiQGBJ9yPb1wVSjAgAZ+9oQlSLcDr42k+WzmXBZCKpgAKfCCLCDEkH9/LkvWuNbAgH4YPkC1vriLjnDXy7Kx0w/MMDIHON4vvH6YX5nvKbIXBAdQ6/mU7EYo+oCMAeQfP2gzUpki56+f5jXKmJ9Z9WJk4J4fTD1FeoZVTJWY1CTAHXlI6TgXLalpeIXILL5htj9D8sT9n85NTu1Uu+jwpq0yd7mxI3MAiTF8EYqUCMbAj4eTGiUFLb/EY1IMxYRsDOkXiP5dh5Dzxzw/tI6L3JAKAOjIdiDIaY63v544zGdYMgqU9IbwmxBU+pJJH0wkzeaNOqwt/uLfpHyxZ2CqBfjEXrIjIFPEbpX1VGbyA/wBf0wVka81Gq/eYkj8q8j6xz5e+K/prUmqI9NwyRrsfCDpgkjYeJb/mHXD7I5lVQKLsYny53/Ye/PFaNdXxJpsu2w7WljFVMwgSprKrBsYkzMAbL5tBPnJxVePV6SVpppCEJADE6j1BJn67CeeI63FNZFKm3xGJmAx/m6b/AN7iZ6nNI1SPgjTPmdMfX6Ys7Dadp4g0TYSb47fHrGdPNrR11FDElfDeCASovbxQY6Y5zFZnOt7s0n5AAX9zgGhXcU/ECziBEc2aQI6i036YPripRp3pqxaLkksPIEGFPPY8sVppTZzWt7VvnaHQpu329r72g1WRqJ8TKotNhLLaPmfY4ZdnOGVKjKQVi7FZvfa3Tn7YW5rKijQYufHUYKBMws6pJ6wAIvEnqY4y+eYAGYiIvHLfefe58uWONT2s4gqte4Nsee09eyfCEpUtRp0iQJJ0gke5Un3xVu0/aLhiucvnqOl4lWbLnY7MlRVVotuDuI5Yj7OdsKsQ32ijn8Me9/r9MVvtvxyhmtVFyvdKdSEx3lM2nSAxYKdo0kEEbwDhSqoRbm3znldTT2AhrX5z+0pPHM5pqulCtqom40DQCOjBQuo+Zwto0tRiwH7YY1kyaL4Vr1TG+oKPY6Z+a4UVc2p+BNAH5ixPqdvkBjJb2jcTEYbrkR5UrU6lIIDDLYE88LRQKGTvgWlmLyROJEzHM3wAqRxF9hGBD1zK9DjMLP4w/hxrHerMn1Zk60u9ZQDh7VpaUCryxX+HuVcHDirn1HOcQ4PEFVBuAOJDVzdRFImwwPkuLVR8FWoh/K7LPyOIatZqhi0eZA+pIGC8vkIIINEdQa9EX93xZVsLjmEVbDxjPI9raqt9vFZYjxJTLf4ymo+hOHvDe1VOrWpUl746mVEHdoQJMBVAaFHouKzS4M7mQ9Akm4Famf8A6scWHsvwk5SuK9TR4QQvjWxMAmZgWkT+Y4d0zuGC8eMd01R1OxSBfn/c9Ed6SKyZnWHDQq6AZWLEAWM9TbpgfglTKtmNBphTpLITG4IMeTQDETthPm82M1mHq5msxpqiinTpMwUmBJ1LBuxbYiwUSeUmX4VTgMA553ZoHTdicbaXZTcWnpKZGw3G2/bz+pgfGO1VN6BovT1Tuwa87hoizDqD8wSMUNstUqPFNWckgC1yTsDHP/TFv41kFAsp/wA374zgjhqPdBTKNqKy17zqMgU1FyLtNjjM9IMyLe141UcIl1EqBqZlZ1K50iTKyVUWnVuBcc4viycNqxSKk+IkmoB+WBB8hafQ4k45m6eksGDsfiBNlGqdK3uZ5iRAwdwfsQawqVkZTJYoxawLHUAV5Ag7+c4nQbveP07Q2mbaN7cdjEdV9FanVJRyzbVBYBBbfwkGSI/KIiRh5xdaVXLlaaLDkPSUafs2iHDRdRExEcjHQSgCwClRH4WgEMGIYHzDWOA86Go0mYEgWZlkeC8R6D9zg1fRU3cViTYG+IappkZhVvjn5TjjnE6j00VFpoRTCs2oBEALSfKQf1jC7hlarQq1O7qS47sh1PhZWHMGQZBBv0OGeWyh0q7gAkTB5dLekGDgdM/oUu9MamZi3lcqoB6BQsYLUTcQ5NpdqF2U39n8fvn9ZYU4itYFKkwdid+UEH/XYjmMKMvw0tn0p1FDxczYMokzM2sOu4ieeLD2X4V/EZU5iqUVQW06jAVBOp2JtEyAPLCTMZSpXIrZXU1NJQM3h1+STcj1iPLkSq61EFsn7/SVd6bDYhl645w+lmcvV090G0lQz6h3e7DUZggESGAO/Sx8x4fSqVCaSESSdbzYX5HmT+hwfmuL1nQU/FK2gzaOUb2uPc9cNey/ZytqB0OQeYgKOpJJAj1/XGXo9N6u4LXH6eF4nQojTqbvjz1k2R7FUlUEu2sCAzsFQEgg2iTY4bvwXLChNSosU7tUGtfcam0GJsNJm3OMcV69bve6pUwSBJbVJAG7C3oNxcjFdzPBKuZq1Er1Cq0yG0ggTdQfiN2hjvPIcwMalUrQpmwx55hKhIS97DmIeOUyG7qjVV6RMiqv3h0jcN1nD7gPH6eWpd0UVSRAdR9oT1O8+Z/2GFWb7NlC3duXVRIgeI3AgBSbCfitiHJcO5hRf3P1OEdPWFRty5lU21Tc54yfwJccnUpOT9kKhMKD1BA1WNgsEzEbHnuBU4IiVSugxY6SWt7uqk+se+COAimjfaqW6Qbz8re2G1DgCl/A9S5JAbkJsJAv/cxhn/i7apq3Jvzfj5fCRVRablgTnziHcJyKlGTussbWUwfqwaPXHm/bTs2MvU7yqO6BNhRUOp/qLIAfYemPW17NHSIq1KR5Mp1CfNTv6KynHkvb2rm6TPQrVEqK2xiCwDAgq2xIIEqQGHTZsB1IRgeftPNanY5PP258esWZDNZRhAp1GP56ir/lVJ/zYB4rTp0mBWggDdWqH9HA+mE1MwwK7i+JqmaeoYJmNhjH22NxxMvYVNxxDW4VqXUnywAtIgwbEYb9ns4Ec06lgfocZ2l4f3VUXB1CcVF+IIMQ20wSmGjbGsQfxpFhOMx2wy2wzsC2OP4VmIi3nB/YE/TBnDcvq8R25Yc0gI8sde0C1TYYvy3Z+SNVZFPKRp+lY05w6o8KdbjMVWH/AMdKoB/io6h8sVDOsNbFbXxvKZ8IZKKTykG3nAI+sjBAYxki4lur5qiPC9SqT+atmp9kaif1xpuF5fT4taht5bTN/wD5VScLsrxnNuAVrvTUbeMovnCpBb+lWOCqHaLSdTOHYHd6SxPUAIXPqXTHHMixJh/fJRy+mi9Rj922sid4iBpAG20kknB2SocQzbgZOoVpKAGqW0aufiggkbaV1N5YGyHGBVBqVNTJTswEU0bzdUm14jXfy2Ny7M9pqtcomXAVSI7zTFOmg5KAAAdoVb3Atc4foIxW5e3heaFGi5Xcz2HQX/Elz/Ypiv2tap8wAbek38yfQYp2Z7NVdbU6IeG3uQCBNyCdt9+uPQe3HbPL5OlY99V0nzC23JFpJiw8+lx+BgZfId/VJeo699WdjuSNXdqbQEEJAsCDHPDQ2P7JE1tNX2eyBeUjh3ZtKNVTmGpkGVgmxqHYSbSL3NpthzxWgiIHy9Q06wtZoDDoy/C36fOcQ8d4536r/D0qyUdMhgkK03+I7xI9MVTiNZz96Nza1zcm1t5wfalJPZGPPWbdMCou4HHnmA53i9enUaSLkkg9W3g+Zv74DqcZqNJMwRDcwRbfGly5d9ixkW5m+3mcMM7lEjStyo8RiOfXGNU1L3tuMGWf3d1h2jPL5mpUBDC34idxaAB8/wDbCjjXEZXQsb39th++CMrxaoUFKB4RGocxsJHMxzxBnuCuqd4YKzuP3w9UqM9G6XPcx2pUapQ9jPebapXq0UpknulAhVNiY+Jo/fb3OLBk+2wo5ahl1phWRWFRyTuXe4tuQZJvvA54UcPzJ8MbAQZ6gcjyxLUz6VJkHy1CfqP788L6erubcGswxmLIiEgjkT0vs1wsVaVLMAAk6yWjeGYXtfbFkzFMUUU61RGcLJGwYE+nLn+0Y8mXjtalw96FGqiyCCNXiAc+KIuLc+WqRtit8X7W5s5CllWd/s6jOXDMTpvpUvM/eax8sP1axFt3xmdrmqI9248P0+M9R41QzP8AFsMtVIpNQBZhAdSXdSiECRLJJPyI50WjWfLvURpJBIMncybmx3B5+Rg4cf8AD+vnaWW1OQlNwD3jwWCAGIJ+HcmTfaBecFZ3sm1StUZJ5NfczuT5zf3wOpSNan+/aX09RSmbZ78/A/iQZ/iGqnSqROtWUsjsrqyxBMWMSOVx0kYD4SKerR3gDdG8J9tQv7TgjI5Radc0mYCosTTNmIIkMs/EI6bbHFrpcJyWdVsvVRSwAJXZwDs6R8Q/MvQggGVFNPpl063Xz4QFSqKC/wBPr5tBuB8HYVQDULhgSoYL4SsWBUAbSbibYtY4FRdKlNiVDRBViGptAgqwuDcfLzM+ZPw2tw/OJTWsalIqzUKjHcAGaZP4gJED6bCyUeJ1GXSWKmoAxLIwVSqrF/vSQNunvgrVlIsTbwP1ibVfWrtDWPY895Dlu19fJnRUc1FBKnvppTBi1Sqiow6eNpHXFU7cVKdcFiK5pk6ldKYqKkSNJfvACI2M7RuRjnjWaehXZi1OmX8U08yaLtYTqJXSx9DgI8UqE61cE9TSoVj/APlpP3v0xntWIuoOD1mW9Sol0+UqdDL5cT/6lln8VA/9rtgrgWQp/wASirVWoDJkKwv6MBhln661P+ZRydRuZFSrRqe/espPybAQ/hEYaFqhxf7OuGA93oCfYn1wuwuCIuxupEh7RZXu6p88Bgs4uSY63wTx37UBw1Q6d9aqPqrGfkMLMjmWQmOeBqvs8yir7HjCdJxrB0TjMVvKXMlo1IGxiTGIs1xIxpW2DVUcjgfP0AVJ2IxEXUgtkRVSSZ+eDstwiVDsoRD9+q+lT/KANb+iajgbJ1mDRTUFzt4dTf0gyAfMCfPB2YyLsxatURDzNRyzn1VdTj+oDBY7xmE5XP5SibI1Y7Hwqie2vvHYf4D6YaZGrUzFZBToZakq3ZhQUwPMvqknlthJksjQZ1Qd/VYmBAWks/zHvDH9IxdM1maeUphKaqDuxYljPMzaegtirNaN6XT+tbcRiR8arIwFHedwTAte8R6m8DzsMV5O2FRA1MGVS1MqImCYnoNoP5ffAuY7Q1WLRpCsGQKFUWaxuADznffEVHIU+8TxahYtBsbXAgExNtsXouaZ3CG1BNJw6gC0WZ/i1SrIe5O5+cfKcWr/AP3r1GbxlFKJpFoUqCCvTe4xVczRHeEuQoLbC5AnoNv18sNs5wdTUSZRbKiX1uRvY/COvTnFpYp12p5HWCo6lqLbhL7k89WzFPWKZFIALrZdTE8wJYi3mI5YR8RZNZTVLASVFz6sQNKD69AcI6qV87nEylFmJchAA0IObExbSoBJMGy2nneM52NTJUlpoCwLBQ0APXqtZQOkmQBsBPIEnTo1zWSx+ZP4E29HrmqLtNh3J/AlHakZnoeXL088EZviWoEKpAJkktJO2/LkDi18e4UmWoa6gAHwBvuljuBzJN4tsPLAHD+zXe2UEkPoNuYBMDywtV9H72wZqBUfN/vE/CctfVpOrcEmFA6sLW9/0xZsz2jy9RXyaKjlgYemwYHTBJNzB9LH5zL2H7pq9ehUgVaNSoAD9+mGNh5obehHnCrJ9lly/EKz0hqQ02ekl/DLLIbyXlzMr5kNURtVVXIPMENRuKrS4vnwifMZF1Y0xMWJHKY/3wRkcgpNyNJGoHlHrtjvtDxENry7wrU4aoRYuXCwDy8I/Xywm7LdoVp/YVoCT4SR8N7gncA/K9+oCFopX29POJb/AJ9JNR6vpnPjeNM3TyqFO/NRQ+rS9MBoiLhlafvDr5jFUzYq+P7RqiIY1SdJE2MHqLwb4K7UcMGWrEIZov46d9gd1Pmth5jSeYwsPEG7s0xZWifONsK1nJbba1p57W6qpWqHcALdvOZZ+w2afMZykczVqVKVDxhWYldQPhGkmN7xF9MY9fyfbWi+eFJIIVH7w9XLU7eiiZPVosVv8+5PNVUU6CQtyYtNjuwv9cNexmZK1jpmdDfqpn6YLTqA2XqTkwKMrEIOScmW3/jRxMHOUHpEXoLqBAKkipUgweccxewxrh2fbPURTYGjmqK66NS5FRV060M3nTDXJmAZEEmndpeKd9mJ3VVCKZ3AJmPcn2jBeW7QVKndppVSiFFaSraSukwdpgncH4jsb4Cz2qELxAvV2MQp9mWapxY1UZMy17QGBPjkAFWIuQDN5MA7gGe8tx0Zepc5hWgCqKbjSWFiQhgjbcNv5YH4K2p2WqwfVEIyeKRtpGoaidrMZ3wVWyuUqXFRQT+JmUz0JYBZ8r4V1FRqlt3IhdNWNV97i9hbH5lqo5+nmqOkVZLDws9FGv5g6wSOYIxROIcJ01DTr/wBIvP8NWpEjqDRRV/XDHh+V7hiVZihudMVNJH3tVOQI8+U4d8b4aucoWI71RII22mPRh/dsKqzLGNRRSol6fPw+3EomY4VQHw9yf5M0EI9q64G4ZwRkqSUJQ8wyvY+dMkYU8TcgldiDB9sQ0cwRE4Y6TG2NttLTnOE92TF0PLFarZM03I+7uMX7stWXM5Yqw8SW9uRwg7WZQJpI8xitiItTchipiinnQBffGYXaT0xmI9WIz6sQunnCp8P+2N186ziOWAxUx2G5csWtJ2C97SanmmC6QxCncAwD6xv7zjKW4EWBxCGGG/AsgatREFyxueg5/TEN4y1rm3eWfs7lFpUmrtuQQnkOZwg4zm2rVNAuTc+3L0A/fFn7RVVQBdSoiDY3MCw8KybnrGKpTzS/BSpGoTdmcSW5z3a2ibwxZeZE3wNRfJm4AKNMIkzKZVRfT3kWZi2mknkWEFj6FZm074eZXherK1KiVKYDeFQAVAvBM6SznyMny2wm71d67Gq4stNT4QeS+Gw/lUj32w5/jNNLRXphXqf8tADZOXLQg8gB6b4OoBiGqY7dsRUK1HLqzUyGqrABbe/MAHwC2wOraWAOki1aFbVTMk1q8aSOQNgoC/CPIbDlGJeM5eHLIqAEjTpBJjYRq/bGZt2yzIz+OrAIB2VRb11GPYeZtMTved8C7RDI1nqBS9QKUB23+K+4BiLXgsLTi19j+11bNcUo1c43gppUZEAhULLp1AdYO56WjFBy2XaowYiJbnzi59upNgNyMFZnjGiqHp3USOhcGbnnsbdMMU6xG1Tx1jNKoAVVuBzHHbTtp/FVXEDQhIpQLjxTqmdyd/KOmLZwH/iFTpZuorAKtenTdDGz+Mx5ag4+WPHzY4OzyrCkcxI9Nv2xda5VrnN5da7KxPeWHtT2gAzmZNMR3jqysCQR4VJjmJa+DOx3bN6FWq9d9bGiVp6rkmVYTzIheZ284xRalQsZYknqcbVScR60qxZeD0nCqVYlcXhWezzVaj1XYs7sWYxvJk+np/piZOHtVhkEyCTHLSPEfkQ3uemFow64ROllViC0aTyDXi/ndf6/LAGPWAYxdm6zR3ZM6Tby6xzxDSok7Dzxw++CKGZK8t8SSZJJhI4oVotRA+IgmfIEW+eIcjp1jUdKyNXpN8Y9DUdQ2JiOh6f6f7HBFXhRZytK5idM36xGK4g8CNW4fSJddX3NdMjbUNx8t/MeeIm4M/d0qtKXFQwVAMqwIEG3ORHr6YD4PS1BkIlQCxEiVj7yzzHMcx6Ah1w9WpVaazGqNDAyCGtcbFTzBBxHHWBbEb5YilUjQzSFK05iojjSWKFviIuNIlvK04kfjFGu7LWjz72m1Kqvn3tMOGP/UTDDiHBUzVJtlqgAMLsusXtHiiPvANz2GKnT/isuyjNU9dMWUt4gJ5JmFNv5dUdRjitxGNMwptf/cbZvs8khqOaouTEq1REeOTBiQpjrKz0GHvZ7v6B0VdIdOXe05NOd7PPhNwehxW2ytN0DU20G8JVNvzLrHL+YKB1vjinmMxldJIY0QbBoakVP4WukxIJUzhQgTeBbi/1GYf/AMQeyrajmqSqQf8AmqCtjyqC+x2PQx+K3nk3nHteUC16DKIBAgfeUgi0gmSpUwQSZBI548/zPZPRVgDwG+8leqzzjkeYg2MgFpvcTM1dPY1+8R5PPvTkoxU+XPDLiOZ7zLqSZYN746zXCU1BBYgTJ5jAo4Q+o2JUXtjri8y9oLXkCUUgXON4LTJtG2MxO+FtEBUgxBnnjcYsQ4CamX765qaoYYRjJnVAuZv5YvuE4MCJlKMXXsSjaalTUYHhUbCTuYFv/GKbmMqUMH1ti/ZCh3ORpjmQXPqf/OBsRa8e0KB33doi45mlLeLUZMhRYQLCT03MAe4wtGa1QreFLHSohffcsfM6jjWfaahHSF/1/fHeV4e76WIhCZnr5KACznyUHe8YhRiPVWFyxjvhaOCrUMudAYaqrAaoJAJGwC7zF978seicR4yulh3aEQZaeUdDaPcYovDH7lSpNQKJCz4qrtIsKanwAfmMi1xODKPGahn7E0UG9R28R87AHUfyg7xODEACYrncSYtzFVQRoQUxBCMwPeMDtoQ+JU56zFulxit5fhtR5aoSKSCWbeFFgF6k7CLedjiw16YDlKQvVJLM51MYu0z4UUCWJcmAJKmMB5vMypCtGXBAqMxOp/zNPiDNBCIIIUbDxHEC8GMcSDP0EeqqUgQHAgA/DS/bWbz0g314T53JzWZQQVU7jYKN79OWGNbVXbwKYY6oFy3JbDc3ACiyxA5kgcQYLFFCCARrYGdb+R/Auw63bmIkS45kPFu71+AiIHT9sR5saRSPVJ/zuP2xHmKGk3w2p8P7yll2b4R3ob+VB3pj1DMBi4wJccRXnokQIsPqJ/fHOVzGiZH99MFUKysajVB522BJAAH7emF7/THeEnwmO0nBWRpktp5N4T0BOx9jB9sDKs4Oy1UojgrJge14n6/XHHwnGBsIMNvz64NzIR1QU/iAuOu/9xiLPLqIqfjF/Jx8XzMN/WMapFkIMXF7/Q44ypmsq+h4K6gbMu0j15HmDyOGNBWy9RHUahMqWEbbgjkw2I8xuCCcP2xNRVAdbsnUD769fzDlvtOk2nxNaqVFqBQahUq14DKCJ3tM7xiCe8qxMJy9HUDUH2dSDrKi0NbUVEkqZjWt1JghpBwfw1x3iU3TVf7FigYENM3WQVncrsbxYghcIXR4Kj93VDA0yQCsEMGVhzRxYwGEct8XPIUkpqz0vs6hIPdsdS94R4QrzAVgCVYHxREnSQK4JgbmLshwqs1fuhUWmfENQ1SCbRBABg8tR3ONcYp1cs5FWt9oB4hdbR9yqt4P4X1LfbDjP5M0qT5x6DsSCX0uSZvAYCJjk0SoEbAHFR4xxoZwIaj906gqusFkkGfE4Gsf1K38wvi6/GE94yVMyjgMqI+qWVSuhwRbemVV/WCTaRhX/FNTYmkz0wejEGDyMRMNyIxGEzFOVK+FrhrGmY2K1BKn2J5c8c165YST6TvDDafIjAKq2NxNrRvvQqekt/ZfjZYLqC6rqSAFMrcfDA2MbcsFdoamnwxbkRbFT7O5qHPqrfsf1xdOKKGVSRO37j9hhbfsaX1yg6csBxmVjMcKViFYNqKzOJOD5NiCsMV2Zunph5l3UmTblOF1Sq9JmRSSkki25Png9OorzzK1t+LSar2YWTFUx/fljMDUsyIuTOMx3rF/9Z28+MF4L/yH9f2wi5n0xmMwNuYJODFeZN8ehcV/9vT/AOmP1GMxmCNxPQ+jeD8vzKfkKYbNKGAINWCCJBueWPROx2WRqNVmVWYu6EkAkqLBZP3QLRtjeMxZfP0gNb7plP7OKBWzUCNCQv5R0Xp7Yd5Izk2Y3ZkfUTuYUxJ5xjMZi1T3YtK/RMZKqRY+ATzg1EkehgW8hhP2hsuXUWHdBo5ajUqAtHUhVBP5R0xmMxcSo5jPs+YSqRYjKGI5TqwhpL41/mH64zGYqOZw6zOI/HhrkHIy9KCR/wCpXbzmfnjMZiR0kjiJs4gC1QBH20W6DvLY6qKO6W3M/tjMZix6S54g/D/j+eCqx8b/AMjf/Wf1vjMZjusg8zeTH2bfz0/qKmDuKoBVNh97G8ZiP8pRoNlHK1JUkEaSCLEHyOJ+0NILXqgAAalsBAut7Y3jMQeRO6QiNWQlrlXUKTcidcx02HyGLp2ZcnL1ZJMC08ppsxjpLKreqg8sZjMd3gzzGfFqp7tbmyuRfYgCD6jrip56ipz6AqCDUWQRY+Ntx7fTGYzFh7ssJYM9SH8atOBoek+pY8LaZ06l2Mcp2x56ux9//wCmMxmBH+2JpaL+6fhJuEf8w/y/9wx6FmP/AG49P+9cZjMKN78063/jN85X6xlhP4sHZ4xTpx5Y3jMWoe5PI9Iqr/EcZjMZi0tP/9k="/>
          <p:cNvSpPr>
            <a:spLocks noChangeAspect="1" noChangeArrowheads="1"/>
          </p:cNvSpPr>
          <p:nvPr/>
        </p:nvSpPr>
        <p:spPr bwMode="auto">
          <a:xfrm>
            <a:off x="0" y="-884238"/>
            <a:ext cx="2466975" cy="184785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32776" name="AutoShape 8" descr="data:image/jpeg;base64,/9j/4AAQSkZJRgABAQAAAQABAAD/2wCEAAkGBhMSERUTExMVFRUWGBoYGBgYFxwdHBkZHBoYHx0aHBgcHyYeHB0jHxwcHy8gIycpLCwsFx8xNTAqNSYrLCkBCQoKDgwOGg8PGiwlHyQvLywsKi0vLCwsLCwsLSw0LCwsKSwtLC8wLCwpLSwsLCwsLCwsLCwsLCwsLCksLSwsKf/AABEIAMIBAwMBIgACEQEDEQH/xAAcAAACAgMBAQAAAAAAAAAAAAAEBQMGAAECBwj/xABDEAACAQIEAwYDBgQEBQQDAQABAhEDIQAEEjEFQVEGEyJhcYEykaEjQlJiscEUcoLwkqLR4Qczc8LxJDRjspOjsxb/xAAbAQACAwEBAQAAAAAAAAAAAAADBAECBQAGB//EADURAAIBAwMCAgkDBAIDAAAAAAECAAMRIQQSMUFRYfAFEyIycYGRocGx0eEjM0LxFBU0UmL/2gAMAwEAAhEDEQA/APMM1miSVFotHLETMAY3xC6Embj98dusAYUtFNoAtJUzR0xuPrjhaY1XvjhEFvPHSJc+WOlgAAZPTcAw236Yiz1McjOOMy0NvPPHStzPPHDEqosQ0ygpgfLBD8geWIqd1O9tsSU6gFmvPPpjusq3OIFnEIvgZMszXwyzNIH4bjGqC6QDvi4awhw/sAwZaMWjENMH4Rhi2XBknAesBoj/AHxym8hGvedsYGM1CMcVqoPliXJQQw5jFSMQZFheDLOww44DSXvYY4BqgQBacc0axQgjcHEg5kN7QlszvFKdKeZ2AxX/AOJauxLNpUX3wBma5ZixMk4iKSMXLXlEpARrWooF1IJA3PLC4VJ5b4O4aruoWPAN8NOIdzSQqqCSOeKYvL3tiVl3vbFg4bmlp02bmFPzNh++K9oNziw5fgr/AMK7N4bB7jcTAUedycVcgDMs64xIOJPCUh1Gr3OAx8JjcY3xOt9pp/CAML6pa8T545BjMhVvCqeeFtW5wZTzojfCFTMYJVSBOJeiss9MSz5KoKiyMcZziRWUWIH64ASkUQMpILC+OCAIE33OFlQA3g0QX3R92dy1OoRqEtznnhb2o4WiZhgggQDiChVKGVJHpjp8w1V5ckjn6YKpsMSVUq+6+IGMvpS27fpiE5VhMc8HVqgY2EDl6Y5FOfbE77cwt7cwBcjjeD/bGYtuaTmbahqYxYY5zOVJACjbfzwZQQHxK0E+/wBMd16lQDcEfLFN2YmKhvaKky7LcjBGSyrM1h88dUqJUkzv1OCqWbiBG+LXhHZs7czlMoADIk4Hr0idhthjToTe98Q5pVS4IB6YoGzAq1zFlKuVJjbocDvmBOJKeQqvcLbzth3kuBU1ALDU3Ppgth1jDOiZPMTUnkGNzjqjUsQRvhvxHh9JRqQaSPrgbLcJDDU0gdBibYkiqhS8WmoTiDMOSQdoxYH4XTALEaR1n+/7GF+c4cdFTwvC6HBKkSDIm/Ig6p6Jiypc4EvRtUPsgxW9adxgpsu2oBV8W1ueDV4A2kMRaCb78oEdSTEeRxastlglIwLsAwMXB0pIn3w3T0jubWtNWl6Oq1TtAt8ZTlyJUeLfHFTJtJHT/wA/pfF/4llKTaSqBFYBmAMy4kxfl4mAHTGii6adMopfQ5BO9lJmZ+7FhtZjBJOC/wDWuOWEunoSucsQPJlFyvBKj7D3ODj2fcDkYxc0J8CADQVLx+bSoB89MyB5nrjWWykOzkAwFcg7FRe46Tjv+te1y0qfQlexJYDF5V6FFkTTEemB+PZUNTWoh+EhSD1PTFiz+VVKbMQwCKNbNzYzJFrCRA9POAry3DKqoFrKV8bWPPT1/vljMKVL4HExKaVCTi9u0W9msge87whiqCWAEz0gf3ti5islQNThrrILnZhtPnhbOm1MwYiw2mf9D8sB5esVJJkkCfcmB8yR7TgT3vkQq6l1plLWvAKzBKjErJLchgTiiq6nTY7n/TDUZ2d19MAcSoqysxtAscUAswMXpvnMRZOhJwc1Hw++IchthhQpNUIVbljhpjCO2Y4yWUHcKXAgrvhHm8lDCNjhxna8U1pi2mx9cLS5iDywtuubiCpE8zBUCqRHviHLtEmN7D0xt1JIWN/0xMAYj6eWI4ELeQ6jM9MdUGEnnjt0t54iGWO+JsLS9gRJGgmwtjMS08u8CBbGsU3GUzA8hTaSZjDVUDDxfLEhI5DHDAEdMELRRn3G8Az4YfCDp9MLFZi25BGHdNyDG+I6mXDNcQf7vgisOIzTqAYIgAzNXbWRjQpkvJM+fng1uFgydRx3V0KtMKDrBEzi9weIZWpn3ZylR6dOWaByBEk4NymY1C5v5fMH0IIPvgzsvSWua4rqrK8KARddJmVPKenPTiPi/ZJlp/YFi9NoCczTY2g/eAYne4BMzAw1/wAJzSFSNN6MqPR9cBCs1wSo1DvEILwGVD95TPPk1tj1FxOCOA8Cqs4bMArTU0zAEajYtTOxXoTvY9cPsrRNPRSVS7BAkc9a7gHptfbfE706qoobYszGGVgYB5qSLTjWTQUVAPWblL0JRVV3HMEzNKlTqd4KKNqGoKQCEIgOVBET4THISfTAuarGoKYYl4GkM25336+Kf8WJ3BNLUbHrtKksDHWIj+o9MKjxgk6WCjRUXTHJCfD77TNzOCu6Uha3kTYp0KdPCqMYhGaICFREhCfcER9UJxvN1RoRx8LQCOmoRPzAHvhdxGoVdTPOop/xVI/UYBbPTlCOaunyZXj6rhR9b2hWrKo3DvGrZkMKI/CXU+oSf3xJm8wpYTAbSp/l0AM3tBI/84VUK8unRQKjehDk/wCUYIyzKaLVyLGLHlpCF0JO4ZhTA5w97g4WbVk8RWtrAvu9/wA/tGuXzIRgG+4gn3Ww+kes4k4S5cNzLyT6BrD/APX8gcVk59m0mSWdUPqRUqT+k4b8MYjLtUB5rTA8wHckdSFLW8sXTW5F/Of2nNqkFPPP8mP8jmRLs8slV1DKSYIbUWWOViIPIqL7YX5x9Wqox1MGqFj+Irqv6k39ThRlM9UemKYksHQkDmSIgeeoH541ms3IeDK+ISNiXqTb+kA+4xNDVLT3KB3t88/aJ+jRTR6lPs2PgciNqeS8VJFsWlm/l6fWPfHGZ4QanhUS7sTblvbyhZ/xeWNZTiMwxiWED0tt6kx7eWCspnyjgKBqBsfMwD+49BhmolPVEAnAzGtZoU1ZCnAAJ+Z/aVpMgQCfb3/2H6jC7jFYdw4G4IBx6PluHpmnKKwPIJsHAYamU2OoqCQDuIA2wo4v2Uy9TJs9Ij/nkPAYaVOsUtRa50kNMCCXG8Yz39HkMNp89PPeeYq+h2WoAhv8emcX+WPjPNMkcWjheVNId6dwLeXnhhkOxiUqdNnOupULeGANKW0mQT4jMkDaQJkHHXFOCNZVYkGfLbf2Aueg3wlWpVEF2GJl6qjUS24WB/EFfKrUpBhZhdifPDJeyAq0NaGCFLEnCGpnDp0eY+Q54ZcS7Xk0jl6SwGABabxzjCtPbw0SAe4Aldpq4UsQYmJxovexwcWLIqQRyHnjHVacoy+IbziCb8CM7jINQ54kqVIt06YjWqCb88bqAzPIYrOv0nYzB6YzHAp4zF7+Etug1fNsrlRyxz/HDUBqO98RZ5iWJ64AGXYnBwARLKq7bWlnpVEj4l+eBs3nl1adM33wj7srjta1SLjUMQtMSEore95YDTHXT58vfy88dcKqMlUA00LBgCtRA3MXB+JSN/CR74VZXM/dadJ3E39Q3I+e3UEWx7H2b7DZRqFKq2XrvpWPtTBZfyqIkKdrCxsYjDNCixO4HiMaegd1/GVfN8DSlozGWfSrlRUpOZBnmjC4i5g/PkWORzQqBalNoqU2Ajr1APpy8pBxnGKyd+9IL3dORp5iYmQTzubHEYygkqGG8gj4ZInnBAnkQYvj0tNQuFwD0nvtPRSmuLgHNuQJnEapIM8yZ/q39pAPviLh2cc61BO5WOshfre3niR6TNK6WLwYESZF4/vywNk6TK5bk4keTKGB/wC04s/RR8/vaNMo2bRJ+L1QQQTMBlBBF4EQPe3lij592Vz1A0+sXU+9j749Cy3Axma6KDqcxppoY0kXZqtSGFNDaBBYwABeTXO2/Z0ZWv3asHZQusKGOnUSVUSSWK2v0qLYRjD1rMTjpMLUavYdo6cyHjrLUpa6WqQwZweRKhyR+WGU++EvC8uaoqUwCWKEqBzZXUgR53X3xbOFcErCdaFYRSVqhk1DSimxAO1NR5asQUeE0kqlkWpAUhkRwCGJkEuzAaIgCLyCCQcI+rYZM8++vZbo3xEBrZUrRICHWwp0drkjuwAPM/ar8sE5XKl6eaoqCyU00oAJLlKdRmZSJHjqFHG9mHTFnz/ASid69RVFMmqpaY1aGCaj5VCWnzA6wDwbJ1K4y9WoFy4GrwimVWorotFFkRDSbc/Ep88cFzF21TGVPKZIlKYFndDBYwoUVGa5Owaf8IG4bDDi+UdMondyCMy7iBcfZ0yjf0jVh5RyNSumXc06aKpepU0gmoxhJ8MEsCWKja2mJ52nL0qdHTTVQxVCPEATBC22mfDfrpU4qFN5DathzPOeHZUjTVpo0V3tAOmmsqKgJ6AhlU/hYneMJq2ZPdBvxO7W/lox7Xx6lQSlVLq1MLSXSFan91gNLQCJMAGSGMzMAi/n/G+DhmCZYFkNWoqCZYCKYGoHxCNBk7c5IxDA8w2m1exi3f8AE1lKhWGJtRoo39TXUf4mn0BxnD8yxpmr8IJ0qTtJLFjPksi3NlxvtVkXpO9HTBd1tvIMsRI5KBTHz64W8QrNTHcfdpiPVpufnPtg9OoV6zf0msNQXPEsuU4mdWlDpCqBIA1SIA8UTeDbzJwzyXET3U1CCKxVGkbkFpNucgMT5HmZxVOGCGQNMCKlSNyzyUpj82iTHLW8/DGLTkM0ECsyo8gASoKgux1R6CwO8XmScamnrvVJUeRiaIqir7oki0ia1NnlQb+iXBj0M++Is7Qes41kU1EeEFQe6EnQbyFkAnmTE3KwTnM0MwWqOSipT8IUgwgIKrqtusmd9uYjHKZFVUvVOlQJK/igwEB8tyeV9ycOYqL/AFAPhDtSpVU/qKL2tbnrewlU7R8JFBFdWd3q+Ny2kBQw8KhRfkb7AAADFRzVQ8pk/pj0LNZcZsszgKC2qYsgHQHmFm5284jFbr5b+I11aNJKVBPCrHwiPNiSz1G33JuBawxjarTKjb0HPSeV9I+j109Xcg5zb9YXwXhWYemKxpAoq28V7c8M6dOmfE+5EmcMOB8ZSnl9OoAqLA88JOHUzWrBG8KEkm+M4vwZ5d3Z+YtOULN4B1wTWyLd0rDZt/bFp4Z2b01m0+JQCQZ68sKc2dFEo1oY/rhYgqczt+RK0S2Mw6mgbwcZidw7iE9cvaVlqI5sRgkZRiBsCYv5YFFGRtja8SqA6SdsGIJ4lrE8GEZjJhfi54EbMj4dhgutnSykEYH4fw0V6gWH1eSlgY6hQWHqA3tvglIN1jNK4GYd2Z4c9Wui0gCSwuwOkHqY6bx1GL7k89HgbN5k5nWUXVVU0GWbwFUAAi0mRcdbVbKcNfLsQ1HSRuYuAYMxNxaZg7+eGuUoKqLEbSOYgEm369CCcbmjpDaL46589p6r0VohUp7mwb3sb47Y6gi8ueT4VTIUNSNS7BttMEGA0EMpWZG+w8UmSn4twbuxqTUUm4O6dJPMefmMXfg/EHNNWqCkqlRs2n30kFY25jfAXGsuq1NSyAbwbi+8TNuq7eQ5uKxD2/mNUdQ9Otb83EqlLP1AUdYL0jtsSOk+m025YjfMTUY2hmDWPNgZGI+N0u5ZaqfBs3QKf9Nx5W5DBdPsrmKlLvkKnXBVNXiMEyeg5GJnfYiCGrWp0X9Y5twM/UfmPNXp0zvY2vj8/vI+H585dqlZLM2hbcyLKP8AE30xcez5dkatTo97XiDUYgewY/CJ30iTuZ2xS83w9qdRabMhAd7hvw+EHTvHisfTBWf7RinSKq9ZVUHxU2CkQJmLza4npy5w67lLAeeZnavTmopdBC+0nA81UUVcw4dz4TTpXp00bUjQd5CuQWIvB2jFLy/DFZqeWLZj+JgpXpVKcAJofxqwM6RMydwJG12C5+l3y1ahVSdq1ZFFQKROligGpjAu2oiWEgWwmocRWhnicw5zOk6VYMVg2UEzfwXGnax64y6qlTmeU1NJkZd3Nr/WWLK8acpWylejevXqqAQBpbXTIkbme8JB95xbsj2RqRl175alOkACSpJLDvFdTJsGBUCD4IbrI67Aspp1XNOpUYOy66kO1tIEvEkCAsnfu8XnL5BVuJvHM8vLbEAC0RyTiVTN8GfvBU16WMg6FiSD4S876ZY+rTtC4C4vWWkmswBqEmd5+6DudoJ5wMXPP0ywZVEkRY7GebCbjf5c8IKnY3VqWo2rvHDAyZAAQFbGNgQItfpAxFpDKZWsrTQ95QUuXFlAIhlhAXmPiLMdztsIGKs7/wAOGpPlprU0qVTVZjNKGq6fCp0yWQXM/SMek8Z4UO5CGtUpRqTWBJUBhLBlA8cJFo3mNseX8ezNXLIFyGeWtSanpq6I1mXcyyxse8AkGTqPmcQRbAlkXpActlssppKlc12Ud476SoUllEXJLTCj+VGPO1e4fOYrFmug8bzYeSk7wxsTyBJ5Yd5dsrUolMtTrCqAdZJBDFg1MKqi9hUYj0M8oKzfCatPLU1/hhS7yFZwvwrZpdry7CwU9XsNzRELHE0tJvY7EvnyJ32bz9Fg3eip4idDlhpdnlmc0wsoxkHWrSsoJABOGuZqqqAFQNLhVCxBULaPQMPcfJJlaMOoVigWwItpExYCP7jFiq8ZTNIi1l+0Ro7wRqZQRc9TBuDabiNhtaamaWD9Z7LT6RtLYNnvbpF2dVmUqNnYL5KoEzHUzAHmOmDnXvgFJbTIAAuSJ2HmYA+XTHGTyhY2POBOxgQSTyAM38sYldg0LBI5/S2HAqm57+f3mpYW9nn9Idm8utFzTYACIUDxTIF7zMkgQbG454Q8cK1VWmlFVRDKszsqidyKaAAG5izQCdpu9ytdUqioWuoksb6IECBzOwj5b4qnFKrICxAdY0rMwRYESDNugPKNsLakAIQ3EytXSRqTGrwBc+Phm8U0shUaTKhFMd4TKnyUidRjkoJ6gXhlkeFiz6ySpmDaR6YQV+LO5ljJAgCwCj8KqICjyAAxp+MMBG048xtF+J85qISfZlw4Z20HfsCIXYAeWBeNVu8FQ9TOKfk6bd4vmcWbOZhUqENtpE4FVHaDdApxFyKY3xmMr5pdRgWxrAtpk28INOIMwknzx1VE+WNCp5YZvCgWzBSSDGGaHu3XxMjQCHXkfaGHqJ9MboZEGHJmCDGGuZpUaxDQqRYi4B/qE/UD1x2+xEIKiDmHZLtHWqwtYrViwqLv5SwEA/8AUCE+eLVw6olGmmvLgrUeWrzsskW0/CZkmYm++PPstlXy1enmKf3HDC8ix+HULGdrHnj0Je04amXSTPxAjxCeR6n13Eb43dHXNUbS2ex5notBrmdfV3vbgcH5GH5fjyZctTRnqKT8Ltr0iNkDWg9P1wZX7SUswAARYCzDTGKDnGk6lFp2H7dPQ4ifPwJn++YIw6WRDciby0EJ3HmWfieXGltTDSTpIJnkTsL8vLcYJPalqXdKSNdMAMQBBEQlgNNlI2A35Riq5OutdGRmIgXAN97EE8jt88TUuHNUWp3YGmksli2+9r7tY2HKDirJSr2LqCBxGhRot/dFwPz5/SRnNG5Jv/vv63+mB+H1tZKkcyp8yIhvef8AMcc8Ky7V6pphgoIJLGLctpE3IFus8scZzLGkiOHmZDA8mvYcyBH1HWwm1aGpt6jnwvxf6QtaqjOFHm/H6SPi/CXzKLTQCS4kkwFGlpJ+Yw043kKXD6n8RSzVKtVYMQjUdY1ML/EwVepkEiec3L4RRp1FZqjlZggDcyQDeDyBjzIwVW7E0axrV1qBZRBRpgSEqLBOrUTr1FdVry7WMCe1VHf7YGZ570vpA7GoAScDw4hGSf8Ah3GY102JrVW7rWQ2lmEEqp5BQZOxiBcx6DR7TDvMpT51hqbpBR4AO/xgD09ceQ5ngqUc0aupGZ6elgNlZrTEnSQBMTHiXocE5bijh0PeFWCwjG+iAIIHQEkx64HS026luPj/AB94ppfRBq0PWn/6+eMfQ3no/aPteKFcqniaFQDlNyzEdQGCj+rriws5HdSbkEmSOgPPz6Y8e4gKi1zUqeJnaQZBBkybjmSQYtsDsRi45jjNZqGZzKv40QtoBDJTsCVEypIW5j33GOq6cKotB6/0f6uiuzsST34xCs/WmlUfUdPjETLaQWnTMiQGJMzOxG8+YUuFnJsaemGV7+Y0HSfQi4H5vct/49hVRZsNTEAQASFBgWgW2gb7Y445ndde4knQD6hI/v0w3QoLtDkdJq+j/R6gI7D/AB8/b9Yj4Vwdhr7qqaVY1dSlWVdSJrVgpYiGJLQCYmx2xaOG9ozVy1SjmVmoZvMiQxlZ3OkgFW9R0wNS7E5hk719NMdXaNKzMkAHTsPig4UKgAdSwaDGoTBBESJAPLpgNGgqncJfS+jKSMWVrnw+PkSOisAt7/SZ+v1wTwfi7FCrqhBurBFDCJ3IEkHzv54Dh6sU0RjrJJCiTp3i3kB7TjgUKjVACrIqwdiCx+6FBuRy+flgpcBgB06d7/ibT7WO08+ftG2eUqAiMCkSxBuFsQCDcefLz6Q06lvwgcz+sYIySMHSox+zJIYHYjYjnO/S2GuezNLMGV7sAS2p6ZBdtzOkNLW5mJJxWozpUAVSRm56C0DUqVKTBQLjqe0hpcIWvTTTU7terAyT+MKPitIAkQTywZmeyFFF063ZUpuzatIMkDlBiwJ2Jgne2C+G1qNOGYknmzH6DniTi3bGilN9FKmgIIl1XxFgbaACSefiBtMjEVWX/KZOrqswKn3fG1p45xBaevWgGnlE3HuSZ9fpthZnKwarIUKOmHeczeXYMlLLnWZ0sGcGfKnqYEeUfLCWvw50u4Cn8JI1e6TqHuBjAK2Jzf4TxzJZjkH4TvKVD3gI3nB2dzXeOzHYAD3wCwanBAsRjqnVlCBzMnC5F8iAIubwZnJM4zBiIsbHGYnf4Sd0no5cWkeuDK2RQrqAjywrzebKMCDY8sF0OIE/cJGIIPMCQ3vSbJVqYEAgdQcSuBukEcwD+h/1nEuRywIBFNWY8iB/scT5hhTYB6VOmCPvd6nyltOKAXOJUZOIX2WNNa4nuzr8JRoDSdiAxAbpAY7+2LFn+DZUv9/LVPxUmj502tHtGKg/ckXVDtdMyisL7guTB9f9xfOzuYp1qQJqVCBYmqo0k9JUtSZvJTPljZ0O1l2sM/f95saDaRtYZ6d/P1iXNcPK7VFfqwXSSPNJgn0j2wfR4DldDVWFQqAVLONIJI2CRIMGQfFHIzGLBnuB0mQlRTBFwUZxf00jFMzvHKtNoLa2D6pZtf4YAUiBBBMgXkdMd6Qo1XUera3x/wBTfQ1Ki7VYi3cwGnkqdBybsxAVVJAUA7kxuQI8Nr+mCqWZsCkwSZ9SBbzwLxjL1e6WpUplWJLDebevPnG8HAWRz5KSl+ZUXIPpvh+hUFJQpxgGb1OoqixMY5WqtN3CxNTwyB+ZWgzsZG46c8GZjJ5cUgtVnZyZATSCokfeaZ/vcXwlyWcD1tXlJHQi0j2+uGFDKNmKkJEqbljCiQGBJ9yPb1wVSjAgAZ+9oQlSLcDr42k+WzmXBZCKpgAKfCCLCDEkH9/LkvWuNbAgH4YPkC1vriLjnDXy7Kx0w/MMDIHON4vvH6YX5nvKbIXBAdQ6/mU7EYo+oCMAeQfP2gzUpki56+f5jXKmJ9Z9WJk4J4fTD1FeoZVTJWY1CTAHXlI6TgXLalpeIXILL5htj9D8sT9n85NTu1Uu+jwpq0yd7mxI3MAiTF8EYqUCMbAj4eTGiUFLb/EY1IMxYRsDOkXiP5dh5Dzxzw/tI6L3JAKAOjIdiDIaY63v544zGdYMgqU9IbwmxBU+pJJH0wkzeaNOqwt/uLfpHyxZ2CqBfjEXrIjIFPEbpX1VGbyA/wBf0wVka81Gq/eYkj8q8j6xz5e+K/prUmqI9NwyRrsfCDpgkjYeJb/mHXD7I5lVQKLsYny53/Ye/PFaNdXxJpsu2w7WljFVMwgSprKrBsYkzMAbL5tBPnJxVePV6SVpppCEJADE6j1BJn67CeeI63FNZFKm3xGJmAx/m6b/AN7iZ6nNI1SPgjTPmdMfX6Ys7Dadp4g0TYSb47fHrGdPNrR11FDElfDeCASovbxQY6Y5zFZnOt7s0n5AAX9zgGhXcU/ECziBEc2aQI6i036YPripRp3pqxaLkksPIEGFPPY8sVppTZzWt7VvnaHQpu329r72g1WRqJ8TKotNhLLaPmfY4ZdnOGVKjKQVi7FZvfa3Tn7YW5rKijQYufHUYKBMws6pJ6wAIvEnqY4y+eYAGYiIvHLfefe58uWONT2s4gqte4Nsee09eyfCEpUtRp0iQJJ0gke5Un3xVu0/aLhiucvnqOl4lWbLnY7MlRVVotuDuI5Yj7OdsKsQ32ijn8Me9/r9MVvtvxyhmtVFyvdKdSEx3lM2nSAxYKdo0kEEbwDhSqoRbm3znldTT2AhrX5z+0pPHM5pqulCtqom40DQCOjBQuo+Zwto0tRiwH7YY1kyaL4Vr1TG+oKPY6Z+a4UVc2p+BNAH5ixPqdvkBjJb2jcTEYbrkR5UrU6lIIDDLYE88LRQKGTvgWlmLyROJEzHM3wAqRxF9hGBD1zK9DjMLP4w/hxrHerMn1Zk60u9ZQDh7VpaUCryxX+HuVcHDirn1HOcQ4PEFVBuAOJDVzdRFImwwPkuLVR8FWoh/K7LPyOIatZqhi0eZA+pIGC8vkIIINEdQa9EX93xZVsLjmEVbDxjPI9raqt9vFZYjxJTLf4ymo+hOHvDe1VOrWpUl746mVEHdoQJMBVAaFHouKzS4M7mQ9Akm4Famf8A6scWHsvwk5SuK9TR4QQvjWxMAmZgWkT+Y4d0zuGC8eMd01R1OxSBfn/c9Ed6SKyZnWHDQq6AZWLEAWM9TbpgfglTKtmNBphTpLITG4IMeTQDETthPm82M1mHq5msxpqiinTpMwUmBJ1LBuxbYiwUSeUmX4VTgMA553ZoHTdicbaXZTcWnpKZGw3G2/bz+pgfGO1VN6BovT1Tuwa87hoizDqD8wSMUNstUqPFNWckgC1yTsDHP/TFv41kFAsp/wA374zgjhqPdBTKNqKy17zqMgU1FyLtNjjM9IMyLe141UcIl1EqBqZlZ1K50iTKyVUWnVuBcc4viycNqxSKk+IkmoB+WBB8hafQ4k45m6eksGDsfiBNlGqdK3uZ5iRAwdwfsQawqVkZTJYoxawLHUAV5Ag7+c4nQbveP07Q2mbaN7cdjEdV9FanVJRyzbVBYBBbfwkGSI/KIiRh5xdaVXLlaaLDkPSUafs2iHDRdRExEcjHQSgCwClRH4WgEMGIYHzDWOA86Go0mYEgWZlkeC8R6D9zg1fRU3cViTYG+IappkZhVvjn5TjjnE6j00VFpoRTCs2oBEALSfKQf1jC7hlarQq1O7qS47sh1PhZWHMGQZBBv0OGeWyh0q7gAkTB5dLekGDgdM/oUu9MamZi3lcqoB6BQsYLUTcQ5NpdqF2U39n8fvn9ZYU4itYFKkwdid+UEH/XYjmMKMvw0tn0p1FDxczYMokzM2sOu4ieeLD2X4V/EZU5iqUVQW06jAVBOp2JtEyAPLCTMZSpXIrZXU1NJQM3h1+STcj1iPLkSq61EFsn7/SVd6bDYhl645w+lmcvV090G0lQz6h3e7DUZggESGAO/Sx8x4fSqVCaSESSdbzYX5HmT+hwfmuL1nQU/FK2gzaOUb2uPc9cNey/ZytqB0OQeYgKOpJJAj1/XGXo9N6u4LXH6eF4nQojTqbvjz1k2R7FUlUEu2sCAzsFQEgg2iTY4bvwXLChNSosU7tUGtfcam0GJsNJm3OMcV69bve6pUwSBJbVJAG7C3oNxcjFdzPBKuZq1Er1Cq0yG0ggTdQfiN2hjvPIcwMalUrQpmwx55hKhIS97DmIeOUyG7qjVV6RMiqv3h0jcN1nD7gPH6eWpd0UVSRAdR9oT1O8+Z/2GFWb7NlC3duXVRIgeI3AgBSbCfitiHJcO5hRf3P1OEdPWFRty5lU21Tc54yfwJccnUpOT9kKhMKD1BA1WNgsEzEbHnuBU4IiVSugxY6SWt7uqk+se+COAimjfaqW6Qbz8re2G1DgCl/A9S5JAbkJsJAv/cxhn/i7apq3Jvzfj5fCRVRablgTnziHcJyKlGTussbWUwfqwaPXHm/bTs2MvU7yqO6BNhRUOp/qLIAfYemPW17NHSIq1KR5Mp1CfNTv6KynHkvb2rm6TPQrVEqK2xiCwDAgq2xIIEqQGHTZsB1IRgeftPNanY5PP258esWZDNZRhAp1GP56ir/lVJ/zYB4rTp0mBWggDdWqH9HA+mE1MwwK7i+JqmaeoYJmNhjH22NxxMvYVNxxDW4VqXUnywAtIgwbEYb9ns4Ec06lgfocZ2l4f3VUXB1CcVF+IIMQ20wSmGjbGsQfxpFhOMx2wy2wzsC2OP4VmIi3nB/YE/TBnDcvq8R25Yc0gI8sde0C1TYYvy3Z+SNVZFPKRp+lY05w6o8KdbjMVWH/AMdKoB/io6h8sVDOsNbFbXxvKZ8IZKKTykG3nAI+sjBAYxki4lur5qiPC9SqT+atmp9kaif1xpuF5fT4taht5bTN/wD5VScLsrxnNuAVrvTUbeMovnCpBb+lWOCqHaLSdTOHYHd6SxPUAIXPqXTHHMixJh/fJRy+mi9Rj922sid4iBpAG20kknB2SocQzbgZOoVpKAGqW0aufiggkbaV1N5YGyHGBVBqVNTJTswEU0bzdUm14jXfy2Ny7M9pqtcomXAVSI7zTFOmg5KAAAdoVb3Atc4foIxW5e3heaFGi5Xcz2HQX/Elz/Ypiv2tap8wAbek38yfQYp2Z7NVdbU6IeG3uQCBNyCdt9+uPQe3HbPL5OlY99V0nzC23JFpJiw8+lx+BgZfId/VJeo699WdjuSNXdqbQEEJAsCDHPDQ2P7JE1tNX2eyBeUjh3ZtKNVTmGpkGVgmxqHYSbSL3NpthzxWgiIHy9Q06wtZoDDoy/C36fOcQ8d4536r/D0qyUdMhgkK03+I7xI9MVTiNZz96Nza1zcm1t5wfalJPZGPPWbdMCou4HHnmA53i9enUaSLkkg9W3g+Zv74DqcZqNJMwRDcwRbfGly5d9ixkW5m+3mcMM7lEjStyo8RiOfXGNU1L3tuMGWf3d1h2jPL5mpUBDC34idxaAB8/wDbCjjXEZXQsb39th++CMrxaoUFKB4RGocxsJHMxzxBnuCuqd4YKzuP3w9UqM9G6XPcx2pUapQ9jPebapXq0UpknulAhVNiY+Jo/fb3OLBk+2wo5ahl1phWRWFRyTuXe4tuQZJvvA54UcPzJ8MbAQZ6gcjyxLUz6VJkHy1CfqP788L6erubcGswxmLIiEgjkT0vs1wsVaVLMAAk6yWjeGYXtfbFkzFMUUU61RGcLJGwYE+nLn+0Y8mXjtalw96FGqiyCCNXiAc+KIuLc+WqRtit8X7W5s5CllWd/s6jOXDMTpvpUvM/eax8sP1axFt3xmdrmqI9248P0+M9R41QzP8AFsMtVIpNQBZhAdSXdSiECRLJJPyI50WjWfLvURpJBIMncybmx3B5+Rg4cf8AD+vnaWW1OQlNwD3jwWCAGIJ+HcmTfaBecFZ3sm1StUZJ5NfczuT5zf3wOpSNan+/aX09RSmbZ78/A/iQZ/iGqnSqROtWUsjsrqyxBMWMSOVx0kYD4SKerR3gDdG8J9tQv7TgjI5Radc0mYCosTTNmIIkMs/EI6bbHFrpcJyWdVsvVRSwAJXZwDs6R8Q/MvQggGVFNPpl063Xz4QFSqKC/wBPr5tBuB8HYVQDULhgSoYL4SsWBUAbSbibYtY4FRdKlNiVDRBViGptAgqwuDcfLzM+ZPw2tw/OJTWsalIqzUKjHcAGaZP4gJED6bCyUeJ1GXSWKmoAxLIwVSqrF/vSQNunvgrVlIsTbwP1ibVfWrtDWPY895Dlu19fJnRUc1FBKnvppTBi1Sqiow6eNpHXFU7cVKdcFiK5pk6ldKYqKkSNJfvACI2M7RuRjnjWaehXZi1OmX8U08yaLtYTqJXSx9DgI8UqE61cE9TSoVj/APlpP3v0xntWIuoOD1mW9Sol0+UqdDL5cT/6lln8VA/9rtgrgWQp/wASirVWoDJkKwv6MBhln661P+ZRydRuZFSrRqe/espPybAQ/hEYaFqhxf7OuGA93oCfYn1wuwuCIuxupEh7RZXu6p88Bgs4uSY63wTx37UBw1Q6d9aqPqrGfkMLMjmWQmOeBqvs8yir7HjCdJxrB0TjMVvKXMlo1IGxiTGIs1xIxpW2DVUcjgfP0AVJ2IxEXUgtkRVSSZ+eDstwiVDsoRD9+q+lT/KANb+iajgbJ1mDRTUFzt4dTf0gyAfMCfPB2YyLsxatURDzNRyzn1VdTj+oDBY7xmE5XP5SibI1Y7Hwqie2vvHYf4D6YaZGrUzFZBToZakq3ZhQUwPMvqknlthJksjQZ1Qd/VYmBAWks/zHvDH9IxdM1maeUphKaqDuxYljPMzaegtirNaN6XT+tbcRiR8arIwFHedwTAte8R6m8DzsMV5O2FRA1MGVS1MqImCYnoNoP5ffAuY7Q1WLRpCsGQKFUWaxuADznffEVHIU+8TxahYtBsbXAgExNtsXouaZ3CG1BNJw6gC0WZ/i1SrIe5O5+cfKcWr/AP3r1GbxlFKJpFoUqCCvTe4xVczRHeEuQoLbC5AnoNv18sNs5wdTUSZRbKiX1uRvY/COvTnFpYp12p5HWCo6lqLbhL7k89WzFPWKZFIALrZdTE8wJYi3mI5YR8RZNZTVLASVFz6sQNKD69AcI6qV87nEylFmJchAA0IObExbSoBJMGy2nneM52NTJUlpoCwLBQ0APXqtZQOkmQBsBPIEnTo1zWSx+ZP4E29HrmqLtNh3J/AlHakZnoeXL088EZviWoEKpAJkktJO2/LkDi18e4UmWoa6gAHwBvuljuBzJN4tsPLAHD+zXe2UEkPoNuYBMDywtV9H72wZqBUfN/vE/CctfVpOrcEmFA6sLW9/0xZsz2jy9RXyaKjlgYemwYHTBJNzB9LH5zL2H7pq9ehUgVaNSoAD9+mGNh5obehHnCrJ9lly/EKz0hqQ02ekl/DLLIbyXlzMr5kNURtVVXIPMENRuKrS4vnwifMZF1Y0xMWJHKY/3wRkcgpNyNJGoHlHrtjvtDxENry7wrU4aoRYuXCwDy8I/Xywm7LdoVp/YVoCT4SR8N7gncA/K9+oCFopX29POJb/AJ9JNR6vpnPjeNM3TyqFO/NRQ+rS9MBoiLhlafvDr5jFUzYq+P7RqiIY1SdJE2MHqLwb4K7UcMGWrEIZov46d9gd1Pmth5jSeYwsPEG7s0xZWifONsK1nJbba1p57W6qpWqHcALdvOZZ+w2afMZykczVqVKVDxhWYldQPhGkmN7xF9MY9fyfbWi+eFJIIVH7w9XLU7eiiZPVosVv8+5PNVUU6CQtyYtNjuwv9cNexmZK1jpmdDfqpn6YLTqA2XqTkwKMrEIOScmW3/jRxMHOUHpEXoLqBAKkipUgweccxewxrh2fbPURTYGjmqK66NS5FRV060M3nTDXJmAZEEmndpeKd9mJ3VVCKZ3AJmPcn2jBeW7QVKndppVSiFFaSraSukwdpgncH4jsb4Cz2qELxAvV2MQp9mWapxY1UZMy17QGBPjkAFWIuQDN5MA7gGe8tx0Zepc5hWgCqKbjSWFiQhgjbcNv5YH4K2p2WqwfVEIyeKRtpGoaidrMZ3wVWyuUqXFRQT+JmUz0JYBZ8r4V1FRqlt3IhdNWNV97i9hbH5lqo5+nmqOkVZLDws9FGv5g6wSOYIxROIcJ01DTr/wBIvP8NWpEjqDRRV/XDHh+V7hiVZihudMVNJH3tVOQI8+U4d8b4aucoWI71RII22mPRh/dsKqzLGNRRSol6fPw+3EomY4VQHw9yf5M0EI9q64G4ZwRkqSUJQ8wyvY+dMkYU8TcgldiDB9sQ0cwRE4Y6TG2NttLTnOE92TF0PLFarZM03I+7uMX7stWXM5Yqw8SW9uRwg7WZQJpI8xitiItTchipiinnQBffGYXaT0xmI9WIz6sQunnCp8P+2N186ziOWAxUx2G5csWtJ2C97SanmmC6QxCncAwD6xv7zjKW4EWBxCGGG/AsgatREFyxueg5/TEN4y1rm3eWfs7lFpUmrtuQQnkOZwg4zm2rVNAuTc+3L0A/fFn7RVVQBdSoiDY3MCw8KybnrGKpTzS/BSpGoTdmcSW5z3a2ibwxZeZE3wNRfJm4AKNMIkzKZVRfT3kWZi2mknkWEFj6FZm074eZXherK1KiVKYDeFQAVAvBM6SznyMny2wm71d67Gq4stNT4QeS+Gw/lUj32w5/jNNLRXphXqf8tADZOXLQg8gB6b4OoBiGqY7dsRUK1HLqzUyGqrABbe/MAHwC2wOraWAOki1aFbVTMk1q8aSOQNgoC/CPIbDlGJeM5eHLIqAEjTpBJjYRq/bGZt2yzIz+OrAIB2VRb11GPYeZtMTved8C7RDI1nqBS9QKUB23+K+4BiLXgsLTi19j+11bNcUo1c43gppUZEAhULLp1AdYO56WjFBy2XaowYiJbnzi59upNgNyMFZnjGiqHp3USOhcGbnnsbdMMU6xG1Tx1jNKoAVVuBzHHbTtp/FVXEDQhIpQLjxTqmdyd/KOmLZwH/iFTpZuorAKtenTdDGz+Mx5ag4+WPHzY4OzyrCkcxI9Nv2xda5VrnN5da7KxPeWHtT2gAzmZNMR3jqysCQR4VJjmJa+DOx3bN6FWq9d9bGiVp6rkmVYTzIheZ284xRalQsZYknqcbVScR60qxZeD0nCqVYlcXhWezzVaj1XYs7sWYxvJk+np/piZOHtVhkEyCTHLSPEfkQ3uemFow64ROllViC0aTyDXi/ndf6/LAGPWAYxdm6zR3ZM6Tby6xzxDSok7Dzxw++CKGZK8t8SSZJJhI4oVotRA+IgmfIEW+eIcjp1jUdKyNXpN8Y9DUdQ2JiOh6f6f7HBFXhRZytK5idM36xGK4g8CNW4fSJddX3NdMjbUNx8t/MeeIm4M/d0qtKXFQwVAMqwIEG3ORHr6YD4PS1BkIlQCxEiVj7yzzHMcx6Ah1w9WpVaazGqNDAyCGtcbFTzBBxHHWBbEb5YilUjQzSFK05iojjSWKFviIuNIlvK04kfjFGu7LWjz72m1Kqvn3tMOGP/UTDDiHBUzVJtlqgAMLsusXtHiiPvANz2GKnT/isuyjNU9dMWUt4gJ5JmFNv5dUdRjitxGNMwptf/cbZvs8khqOaouTEq1REeOTBiQpjrKz0GHvZ7v6B0VdIdOXe05NOd7PPhNwehxW2ytN0DU20G8JVNvzLrHL+YKB1vjinmMxldJIY0QbBoakVP4WukxIJUzhQgTeBbi/1GYf/AMQeyrajmqSqQf8AmqCtjyqC+x2PQx+K3nk3nHteUC16DKIBAgfeUgi0gmSpUwQSZBI548/zPZPRVgDwG+8leqzzjkeYg2MgFpvcTM1dPY1+8R5PPvTkoxU+XPDLiOZ7zLqSZYN746zXCU1BBYgTJ5jAo4Q+o2JUXtjri8y9oLXkCUUgXON4LTJtG2MxO+FtEBUgxBnnjcYsQ4CamX765qaoYYRjJnVAuZv5YvuE4MCJlKMXXsSjaalTUYHhUbCTuYFv/GKbmMqUMH1ti/ZCh3ORpjmQXPqf/OBsRa8e0KB33doi45mlLeLUZMhRYQLCT03MAe4wtGa1QreFLHSohffcsfM6jjWfaahHSF/1/fHeV4e76WIhCZnr5KACznyUHe8YhRiPVWFyxjvhaOCrUMudAYaqrAaoJAJGwC7zF978seicR4yulh3aEQZaeUdDaPcYovDH7lSpNQKJCz4qrtIsKanwAfmMi1xODKPGahn7E0UG9R28R87AHUfyg7xODEACYrncSYtzFVQRoQUxBCMwPeMDtoQ+JU56zFulxit5fhtR5aoSKSCWbeFFgF6k7CLedjiw16YDlKQvVJLM51MYu0z4UUCWJcmAJKmMB5vMypCtGXBAqMxOp/zNPiDNBCIIIUbDxHEC8GMcSDP0EeqqUgQHAgA/DS/bWbz0g314T53JzWZQQVU7jYKN79OWGNbVXbwKYY6oFy3JbDc3ACiyxA5kgcQYLFFCCARrYGdb+R/Auw63bmIkS45kPFu71+AiIHT9sR5saRSPVJ/zuP2xHmKGk3w2p8P7yll2b4R3ob+VB3pj1DMBi4wJccRXnokQIsPqJ/fHOVzGiZH99MFUKysajVB522BJAAH7emF7/THeEnwmO0nBWRpktp5N4T0BOx9jB9sDKs4Oy1UojgrJge14n6/XHHwnGBsIMNvz64NzIR1QU/iAuOu/9xiLPLqIqfjF/Jx8XzMN/WMapFkIMXF7/Q44ypmsq+h4K6gbMu0j15HmDyOGNBWy9RHUahMqWEbbgjkw2I8xuCCcP2xNRVAdbsnUD769fzDlvtOk2nxNaqVFqBQahUq14DKCJ3tM7xiCe8qxMJy9HUDUH2dSDrKi0NbUVEkqZjWt1JghpBwfw1x3iU3TVf7FigYENM3WQVncrsbxYghcIXR4Kj93VDA0yQCsEMGVhzRxYwGEct8XPIUkpqz0vs6hIPdsdS94R4QrzAVgCVYHxREnSQK4JgbmLshwqs1fuhUWmfENQ1SCbRBABg8tR3ONcYp1cs5FWt9oB4hdbR9yqt4P4X1LfbDjP5M0qT5x6DsSCX0uSZvAYCJjk0SoEbAHFR4xxoZwIaj906gqusFkkGfE4Gsf1K38wvi6/GE94yVMyjgMqI+qWVSuhwRbemVV/WCTaRhX/FNTYmkz0wejEGDyMRMNyIxGEzFOVK+FrhrGmY2K1BKn2J5c8c165YST6TvDDafIjAKq2NxNrRvvQqekt/ZfjZYLqC6rqSAFMrcfDA2MbcsFdoamnwxbkRbFT7O5qHPqrfsf1xdOKKGVSRO37j9hhbfsaX1yg6csBxmVjMcKViFYNqKzOJOD5NiCsMV2Zunph5l3UmTblOF1Sq9JmRSSkki25Png9OorzzK1t+LSar2YWTFUx/fljMDUsyIuTOMx3rF/9Z28+MF4L/yH9f2wi5n0xmMwNuYJODFeZN8ehcV/9vT/AOmP1GMxmCNxPQ+jeD8vzKfkKYbNKGAINWCCJBueWPROx2WRqNVmVWYu6EkAkqLBZP3QLRtjeMxZfP0gNb7plP7OKBWzUCNCQv5R0Xp7Yd5Izk2Y3ZkfUTuYUxJ5xjMZi1T3YtK/RMZKqRY+ATzg1EkehgW8hhP2hsuXUWHdBo5ajUqAtHUhVBP5R0xmMxcSo5jPs+YSqRYjKGI5TqwhpL41/mH64zGYqOZw6zOI/HhrkHIy9KCR/wCpXbzmfnjMZiR0kjiJs4gC1QBH20W6DvLY6qKO6W3M/tjMZix6S54g/D/j+eCqx8b/AMjf/Wf1vjMZjusg8zeTH2bfz0/qKmDuKoBVNh97G8ZiP8pRoNlHK1JUkEaSCLEHyOJ+0NILXqgAAalsBAut7Y3jMQeRO6QiNWQlrlXUKTcidcx02HyGLp2ZcnL1ZJMC08ppsxjpLKreqg8sZjMd3gzzGfFqp7tbmyuRfYgCD6jrip56ipz6AqCDUWQRY+Ntx7fTGYzFh7ssJYM9SH8atOBoek+pY8LaZ06l2Mcp2x56ux9//wCmMxmBH+2JpaL+6fhJuEf8w/y/9wx6FmP/AG49P+9cZjMKN78063/jN85X6xlhP4sHZ4xTpx5Y3jMWoe5PI9Iqr/EcZjMZi0tP/9k="/>
          <p:cNvSpPr>
            <a:spLocks noChangeAspect="1" noChangeArrowheads="1"/>
          </p:cNvSpPr>
          <p:nvPr/>
        </p:nvSpPr>
        <p:spPr bwMode="auto">
          <a:xfrm>
            <a:off x="0" y="-884238"/>
            <a:ext cx="2466975" cy="184785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32778" name="Picture 10" descr="http://onlycactus.ru/wp-content/uploads/2008/05/13.jpg"/>
          <p:cNvPicPr>
            <a:picLocks noChangeAspect="1" noChangeArrowheads="1"/>
          </p:cNvPicPr>
          <p:nvPr/>
        </p:nvPicPr>
        <p:blipFill>
          <a:blip r:embed="rId4"/>
          <a:srcRect/>
          <a:stretch>
            <a:fillRect/>
          </a:stretch>
        </p:blipFill>
        <p:spPr bwMode="auto">
          <a:xfrm>
            <a:off x="3000364" y="3929066"/>
            <a:ext cx="2857520" cy="2071703"/>
          </a:xfrm>
          <a:prstGeom prst="rect">
            <a:avLst/>
          </a:prstGeom>
          <a:ln>
            <a:noFill/>
          </a:ln>
          <a:effectLst>
            <a:softEdge rad="112500"/>
          </a:effectLst>
        </p:spPr>
      </p:pic>
    </p:spTree>
  </p:cSld>
  <p:clrMapOvr>
    <a:masterClrMapping/>
  </p:clrMapOvr>
  <p:transition>
    <p:whee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285720" y="285728"/>
            <a:ext cx="8643997"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ru-RU" sz="2400" dirty="0" smtClean="0">
                <a:solidFill>
                  <a:srgbClr val="000000"/>
                </a:solidFill>
                <a:latin typeface="Times New Roman" pitchFamily="18" charset="0"/>
                <a:ea typeface="Times New Roman" pitchFamily="18" charset="0"/>
                <a:cs typeface="Times New Roman" pitchFamily="18" charset="0"/>
              </a:rPr>
              <a:t>С</a:t>
            </a: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вои колючки ёж использует не только для защиты. Очень любопытное зрелище представляет собой ёжик, несущий на колючках яблоки. Наблюдения показывают, что для этого он катается по куче яблок, пока не наколет хотя бы несколько. </a:t>
            </a:r>
            <a:endParaRPr kumimoji="0" lang="ru-RU"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3795" name="Picture 3" descr="http://t2.gstatic.com/images?q=tbn:ANd9GcS_3tpc4Jwe0UOj1N8kkmasU0DVWCJV0a_FamopJccmmCnKME0V1w"/>
          <p:cNvPicPr>
            <a:picLocks noChangeAspect="1" noChangeArrowheads="1"/>
          </p:cNvPicPr>
          <p:nvPr/>
        </p:nvPicPr>
        <p:blipFill>
          <a:blip r:embed="rId2"/>
          <a:srcRect/>
          <a:stretch>
            <a:fillRect/>
          </a:stretch>
        </p:blipFill>
        <p:spPr bwMode="auto">
          <a:xfrm>
            <a:off x="285720" y="4000504"/>
            <a:ext cx="3643338" cy="2571755"/>
          </a:xfrm>
          <a:prstGeom prst="rect">
            <a:avLst/>
          </a:prstGeom>
          <a:ln>
            <a:noFill/>
          </a:ln>
          <a:effectLst>
            <a:softEdge rad="112500"/>
          </a:effectLst>
        </p:spPr>
      </p:pic>
      <p:pic>
        <p:nvPicPr>
          <p:cNvPr id="33797" name="Picture 5" descr="http://t2.gstatic.com/images?q=tbn:ANd9GcTsRUAtYHVNQA0Y9x2nAy0bqXkGe9QBYGgkTzXHdHiz8hEDNZVfhg"/>
          <p:cNvPicPr>
            <a:picLocks noChangeAspect="1" noChangeArrowheads="1"/>
          </p:cNvPicPr>
          <p:nvPr/>
        </p:nvPicPr>
        <p:blipFill>
          <a:blip r:embed="rId3"/>
          <a:srcRect/>
          <a:stretch>
            <a:fillRect/>
          </a:stretch>
        </p:blipFill>
        <p:spPr bwMode="auto">
          <a:xfrm>
            <a:off x="5286380" y="3786190"/>
            <a:ext cx="3643338" cy="2671770"/>
          </a:xfrm>
          <a:prstGeom prst="rect">
            <a:avLst/>
          </a:prstGeom>
          <a:ln>
            <a:noFill/>
          </a:ln>
          <a:effectLst>
            <a:softEdge rad="112500"/>
          </a:effectLst>
        </p:spPr>
      </p:pic>
      <p:pic>
        <p:nvPicPr>
          <p:cNvPr id="33799" name="Picture 7" descr="http://t3.gstatic.com/images?q=tbn:ANd9GcQFVj75qK9gYGwWziFomFiyuHOZ_vv7bY9rm9YTriuQ6kjOu75_"/>
          <p:cNvPicPr>
            <a:picLocks noChangeAspect="1" noChangeArrowheads="1"/>
          </p:cNvPicPr>
          <p:nvPr/>
        </p:nvPicPr>
        <p:blipFill>
          <a:blip r:embed="rId4"/>
          <a:srcRect/>
          <a:stretch>
            <a:fillRect/>
          </a:stretch>
        </p:blipFill>
        <p:spPr bwMode="auto">
          <a:xfrm>
            <a:off x="2786050" y="1928802"/>
            <a:ext cx="3467107" cy="2500330"/>
          </a:xfrm>
          <a:prstGeom prst="rect">
            <a:avLst/>
          </a:prstGeom>
          <a:ln>
            <a:noFill/>
          </a:ln>
          <a:effectLst>
            <a:softEdge rad="112500"/>
          </a:effectLst>
        </p:spPr>
      </p:pic>
    </p:spTree>
  </p:cSld>
  <p:clrMapOvr>
    <a:masterClrMapping/>
  </p:clrMapOvr>
  <p:transition>
    <p:whee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285728"/>
            <a:ext cx="8643998" cy="2677656"/>
          </a:xfrm>
          <a:prstGeom prst="rect">
            <a:avLst/>
          </a:prstGeom>
        </p:spPr>
        <p:txBody>
          <a:bodyPr wrap="square">
            <a:spAutoFit/>
          </a:bodyPr>
          <a:lstStyle/>
          <a:p>
            <a:pPr algn="just"/>
            <a:r>
              <a:rPr lang="ru-RU" sz="2400" dirty="0" smtClean="0">
                <a:latin typeface="Times New Roman" pitchFamily="18" charset="0"/>
                <a:cs typeface="Times New Roman" pitchFamily="18" charset="0"/>
              </a:rPr>
              <a:t>	По такому же принципу устроены острые зубы и клыки хищников, клювы и лапы птиц. Эти приспособления не только врага устрашат, но и пищу добывать помогают. Моржи, например, своими огромными бивнями раскапывают на морском дне моллюсков. Львица острыми клыками способна мгновенно умертвить свою жертву, а остальные зубы выполняют роль острых ножниц, отрезающих куски мяса. </a:t>
            </a:r>
            <a:endParaRPr lang="ru-RU" sz="2400" dirty="0">
              <a:latin typeface="Times New Roman" pitchFamily="18" charset="0"/>
              <a:cs typeface="Times New Roman" pitchFamily="18" charset="0"/>
            </a:endParaRPr>
          </a:p>
        </p:txBody>
      </p:sp>
      <p:pic>
        <p:nvPicPr>
          <p:cNvPr id="34818" name="Picture 2" descr="http://t2.gstatic.com/images?q=tbn:ANd9GcQxB5kMPQsyMwksfvUZOs11vyuHGgQJAb7AyUeROE1TAKxD7yn6vw"/>
          <p:cNvPicPr>
            <a:picLocks noChangeAspect="1" noChangeArrowheads="1"/>
          </p:cNvPicPr>
          <p:nvPr/>
        </p:nvPicPr>
        <p:blipFill>
          <a:blip r:embed="rId2"/>
          <a:srcRect/>
          <a:stretch>
            <a:fillRect/>
          </a:stretch>
        </p:blipFill>
        <p:spPr bwMode="auto">
          <a:xfrm>
            <a:off x="285720" y="2928934"/>
            <a:ext cx="2714644" cy="1919289"/>
          </a:xfrm>
          <a:prstGeom prst="rect">
            <a:avLst/>
          </a:prstGeom>
          <a:ln>
            <a:noFill/>
          </a:ln>
          <a:effectLst>
            <a:softEdge rad="112500"/>
          </a:effectLst>
        </p:spPr>
      </p:pic>
      <p:pic>
        <p:nvPicPr>
          <p:cNvPr id="34820" name="Picture 4" descr="http://t3.gstatic.com/images?q=tbn:ANd9GcQxwJWoRK-tgVft_BIXS1avnvAw1xnfDN-A0WRQfpCN6H4gLC5ZdA"/>
          <p:cNvPicPr>
            <a:picLocks noChangeAspect="1" noChangeArrowheads="1"/>
          </p:cNvPicPr>
          <p:nvPr/>
        </p:nvPicPr>
        <p:blipFill>
          <a:blip r:embed="rId3"/>
          <a:srcRect/>
          <a:stretch>
            <a:fillRect/>
          </a:stretch>
        </p:blipFill>
        <p:spPr bwMode="auto">
          <a:xfrm>
            <a:off x="285720" y="5000636"/>
            <a:ext cx="2847976" cy="1685926"/>
          </a:xfrm>
          <a:prstGeom prst="rect">
            <a:avLst/>
          </a:prstGeom>
          <a:ln>
            <a:noFill/>
          </a:ln>
          <a:effectLst>
            <a:softEdge rad="112500"/>
          </a:effectLst>
        </p:spPr>
      </p:pic>
      <p:pic>
        <p:nvPicPr>
          <p:cNvPr id="34822" name="Picture 6" descr="http://t0.gstatic.com/images?q=tbn:ANd9GcSCePiBoIJlcE4ubfueh_ZQMSqfWgMEoXDlMaGEaUZ8dm9WMppb"/>
          <p:cNvPicPr>
            <a:picLocks noChangeAspect="1" noChangeArrowheads="1"/>
          </p:cNvPicPr>
          <p:nvPr/>
        </p:nvPicPr>
        <p:blipFill>
          <a:blip r:embed="rId4"/>
          <a:srcRect/>
          <a:stretch>
            <a:fillRect/>
          </a:stretch>
        </p:blipFill>
        <p:spPr bwMode="auto">
          <a:xfrm>
            <a:off x="5357818" y="2928934"/>
            <a:ext cx="2786082" cy="1847851"/>
          </a:xfrm>
          <a:prstGeom prst="rect">
            <a:avLst/>
          </a:prstGeom>
          <a:ln>
            <a:noFill/>
          </a:ln>
          <a:effectLst>
            <a:softEdge rad="112500"/>
          </a:effectLst>
        </p:spPr>
      </p:pic>
      <p:pic>
        <p:nvPicPr>
          <p:cNvPr id="34824" name="Picture 8" descr="http://t2.gstatic.com/images?q=tbn:ANd9GcTgy9iHWxLWGyccuZDo9aU7mkRwLaJiBAQLmF3MuVFbHVIrGJxs"/>
          <p:cNvPicPr>
            <a:picLocks noChangeAspect="1" noChangeArrowheads="1"/>
          </p:cNvPicPr>
          <p:nvPr/>
        </p:nvPicPr>
        <p:blipFill>
          <a:blip r:embed="rId5"/>
          <a:srcRect/>
          <a:stretch>
            <a:fillRect/>
          </a:stretch>
        </p:blipFill>
        <p:spPr bwMode="auto">
          <a:xfrm>
            <a:off x="3143240" y="3214686"/>
            <a:ext cx="2000264" cy="2709864"/>
          </a:xfrm>
          <a:prstGeom prst="rect">
            <a:avLst/>
          </a:prstGeom>
          <a:ln>
            <a:noFill/>
          </a:ln>
          <a:effectLst>
            <a:softEdge rad="112500"/>
          </a:effectLst>
        </p:spPr>
      </p:pic>
      <p:pic>
        <p:nvPicPr>
          <p:cNvPr id="34826" name="Picture 10" descr="http://t3.gstatic.com/images?q=tbn:ANd9GcScAsrWV076kioqlzOMPbMKAeIdRnRMdP3joJ5c8UARL7ma3i4iMQ"/>
          <p:cNvPicPr>
            <a:picLocks noChangeAspect="1" noChangeArrowheads="1"/>
          </p:cNvPicPr>
          <p:nvPr/>
        </p:nvPicPr>
        <p:blipFill>
          <a:blip r:embed="rId6"/>
          <a:srcRect/>
          <a:stretch>
            <a:fillRect/>
          </a:stretch>
        </p:blipFill>
        <p:spPr bwMode="auto">
          <a:xfrm>
            <a:off x="6072198" y="4714884"/>
            <a:ext cx="2752727" cy="2000264"/>
          </a:xfrm>
          <a:prstGeom prst="rect">
            <a:avLst/>
          </a:prstGeom>
          <a:ln>
            <a:noFill/>
          </a:ln>
          <a:effectLst>
            <a:softEdge rad="112500"/>
          </a:effectLst>
        </p:spPr>
      </p:pic>
    </p:spTree>
  </p:cSld>
  <p:clrMapOvr>
    <a:masterClrMapping/>
  </p:clrMapOvr>
  <p:transition>
    <p:whee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357166"/>
            <a:ext cx="8358246" cy="1569660"/>
          </a:xfrm>
          <a:prstGeom prst="rect">
            <a:avLst/>
          </a:prstGeom>
        </p:spPr>
        <p:txBody>
          <a:bodyPr wrap="square">
            <a:spAutoFit/>
          </a:bodyPr>
          <a:lstStyle/>
          <a:p>
            <a:pPr algn="just"/>
            <a:r>
              <a:rPr lang="ru-RU" sz="2400" dirty="0" smtClean="0">
                <a:latin typeface="Times New Roman" pitchFamily="18" charset="0"/>
                <a:cs typeface="Times New Roman" pitchFamily="18" charset="0"/>
              </a:rPr>
              <a:t>Насекомые отлично «знают» физику: тонкие жала комаров, ос, пчёл создают огромное давление, прокалывая кожу. Рекордсменом является комар – при укусе он создает давление до100 000 000 000 кПа! </a:t>
            </a:r>
            <a:endParaRPr lang="ru-RU" sz="2400" dirty="0">
              <a:latin typeface="Times New Roman" pitchFamily="18" charset="0"/>
              <a:cs typeface="Times New Roman" pitchFamily="18" charset="0"/>
            </a:endParaRPr>
          </a:p>
        </p:txBody>
      </p:sp>
      <p:pic>
        <p:nvPicPr>
          <p:cNvPr id="35842" name="Picture 2" descr="http://t0.gstatic.com/images?q=tbn:ANd9GcSTILbtH5NPsrEvOUo5o8_7EoTNC1NJMDNICB8ZPxSYgb7AoP-h7Q"/>
          <p:cNvPicPr>
            <a:picLocks noChangeAspect="1" noChangeArrowheads="1"/>
          </p:cNvPicPr>
          <p:nvPr/>
        </p:nvPicPr>
        <p:blipFill>
          <a:blip r:embed="rId2"/>
          <a:srcRect/>
          <a:stretch>
            <a:fillRect/>
          </a:stretch>
        </p:blipFill>
        <p:spPr bwMode="auto">
          <a:xfrm>
            <a:off x="214282" y="1928802"/>
            <a:ext cx="3571900" cy="2357454"/>
          </a:xfrm>
          <a:prstGeom prst="rect">
            <a:avLst/>
          </a:prstGeom>
          <a:ln>
            <a:noFill/>
          </a:ln>
          <a:effectLst>
            <a:softEdge rad="112500"/>
          </a:effectLst>
        </p:spPr>
      </p:pic>
      <p:pic>
        <p:nvPicPr>
          <p:cNvPr id="35844" name="Picture 4" descr="http://t0.gstatic.com/images?q=tbn:ANd9GcTDzCwXCV93-8A_KhnvEk11gBlMRyxNDQzc_DiqsC5teAbcvDxb"/>
          <p:cNvPicPr>
            <a:picLocks noChangeAspect="1" noChangeArrowheads="1"/>
          </p:cNvPicPr>
          <p:nvPr/>
        </p:nvPicPr>
        <p:blipFill>
          <a:blip r:embed="rId3"/>
          <a:srcRect/>
          <a:stretch>
            <a:fillRect/>
          </a:stretch>
        </p:blipFill>
        <p:spPr bwMode="auto">
          <a:xfrm>
            <a:off x="4929190" y="1643050"/>
            <a:ext cx="4000528" cy="2571768"/>
          </a:xfrm>
          <a:prstGeom prst="rect">
            <a:avLst/>
          </a:prstGeom>
          <a:ln>
            <a:noFill/>
          </a:ln>
          <a:effectLst>
            <a:softEdge rad="112500"/>
          </a:effectLst>
        </p:spPr>
      </p:pic>
      <p:pic>
        <p:nvPicPr>
          <p:cNvPr id="35846" name="Picture 6" descr="http://t3.gstatic.com/images?q=tbn:ANd9GcR2Jw18QI2rEPG7xyqKpi_i_hw2DOtyeErnQ5n0VSWP2YIRTEcb"/>
          <p:cNvPicPr>
            <a:picLocks noChangeAspect="1" noChangeArrowheads="1"/>
          </p:cNvPicPr>
          <p:nvPr/>
        </p:nvPicPr>
        <p:blipFill>
          <a:blip r:embed="rId4"/>
          <a:srcRect/>
          <a:stretch>
            <a:fillRect/>
          </a:stretch>
        </p:blipFill>
        <p:spPr bwMode="auto">
          <a:xfrm>
            <a:off x="2714612" y="4214818"/>
            <a:ext cx="3786214" cy="2428892"/>
          </a:xfrm>
          <a:prstGeom prst="rect">
            <a:avLst/>
          </a:prstGeom>
          <a:ln>
            <a:noFill/>
          </a:ln>
          <a:effectLst>
            <a:softEdge rad="112500"/>
          </a:effectLst>
        </p:spPr>
      </p:pic>
    </p:spTree>
  </p:cSld>
  <p:clrMapOvr>
    <a:masterClrMapping/>
  </p:clrMapOvr>
  <p:transition>
    <p:whee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142844" y="214290"/>
            <a:ext cx="8643998"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Однако иногда высокое давление только мешает. Например, при движении. Вспомним верблюдов, их называют кораблями пустынь. Масса взрослого верблюда составляет 500-600 кг, а его скорость – от 5 до 15 км/ч. По сыпучим пескам пустыни без специальных приспособлений далеко не уйдёшь. Посмотрите на фото – ноги верблюда заканчиваются широкими ступнями, а сама подошва толстая, без роговых копыт. Именно это позволяет значительно уменьшить давление на почву. Похожее строение имеет нога страуса, что позволяет ему развивать скорость до 70 км/ч. </a:t>
            </a:r>
            <a:endParaRPr kumimoji="0" lang="ru-RU"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6866" name="Рисунок 2" descr="Здесь должен быть рисунок"/>
          <p:cNvPicPr>
            <a:picLocks noChangeAspect="1" noChangeArrowheads="1"/>
          </p:cNvPicPr>
          <p:nvPr/>
        </p:nvPicPr>
        <p:blipFill>
          <a:blip r:embed="rId2"/>
          <a:srcRect l="77134"/>
          <a:stretch>
            <a:fillRect/>
          </a:stretch>
        </p:blipFill>
        <p:spPr bwMode="auto">
          <a:xfrm>
            <a:off x="142844" y="3929066"/>
            <a:ext cx="2000264" cy="2571768"/>
          </a:xfrm>
          <a:prstGeom prst="rect">
            <a:avLst/>
          </a:prstGeom>
          <a:ln>
            <a:noFill/>
          </a:ln>
          <a:effectLst>
            <a:softEdge rad="112500"/>
          </a:effectLst>
        </p:spPr>
      </p:pic>
      <p:sp>
        <p:nvSpPr>
          <p:cNvPr id="36868" name="AutoShape 4" descr="data:image/jpeg;base64,/9j/4AAQSkZJRgABAQAAAQABAAD/2wCEAAkGBhQSEBUUExQUFRQWFRUWFhQWFRcUFRgUFBgVFxQYGBUXHCYeFxkjGhgYHy8gJCcpLCwsFR4xNTAqNSYrLCkBCQoKDgwOGg8PGikkHSQsKS4sKSwsKSwpLCksLCkpLCkpKSwsLCwpKSkpLCksLCksLCwpKSkpLCksLCwsLCwsLP/AABEIAN0A5AMBIgACEQEDEQH/xAAbAAABBQEBAAAAAAAAAAAAAAADAAECBAUGB//EAD8QAAEDAgQDBgQFAgQFBQAAAAEAAhEDIQQSMUEFUWEGInGBkaETMrHwFEJSwdFy4SMzYvEHFRZTgpKissLy/8QAGgEAAgMBAQAAAAAAAAAAAAAAAAECAwQFBv/EACURAAICAQMEAwEBAQAAAAAAAAABAhEDBBIhEyIxQQVRYXEyFP/aAAwDAQACEQMRAD8A5sJwkApL0Z4dsZJSShMVkQEoUoShAWRhKFKEoQFkYSUoShILIpQpQkmFkSEoUoShAWRhKFKE6AsHlTwpQlCAshlSyqaSAsiAkQpJkBZHKllUkkBZGEoUoShILIwmhThKEwsjlSUkkBY8JAKQCUJCGhJShPCBEElPKllQBABPCllShAEYShTDU+VFjBgJ8qmGpZEWBDKllRMifIlY6BZUsqLkTFidioFCUIuRItRYUChKEXImyosKBwlCJlSyosKBwmhFypi1FgQhNCJlTZUAQATwpZU8JiIQkpQkgQ4apBiIGJw1V2WbQXw0+RGDU+RG4lsABilkRgxPkSsewBlThqLkT5EbhqAHIn+GjZE+RKx7AIYnyowYnyIsewAWJ20idpRcnpueiwcVxB7jIBDNBDhBg3KzajULDG/Zu0ehepm1dJG0aZ3CbIsfCcXew65uhvK6BsOaHAQCNOR3VeDWRyvb4Zfq/i5aeO+7RWyJZEcsTZFss5WwDkWbi+KhpIaJjfX28Ve4piBTpOceRXM8GqZwZGuh2mQfp9Vh1ueUIpRZ2Pi9JDJJymr+jYw3GtMzZHofVafwwWhzbtPt0WRWweVgJsCB9dvqtHgc/DdP6rLHpNTNzUW7TOr8loMSwuaVNBPhpnMVktUS1dpSPJ7CuaabIrBYmyp7iOwr5Ei1HDEzmKW4i4FfKkjmmkpWQ2BAxLIjBifIqNxq2gcqkGIgaphiTkNRA5E+RWsBTpVHBvxWhxMDuuIJ5ZtJRsZw40wSTIG4B9xErK9ZhTpyN0fjs7VqJQ+GkGKlV4kwvAa6o7d1g0eQmQB4LRwtZtQWnMBcHcc1Tj18Zz2tUa83xM8WPqJp/aXohkT5Ef4SQprbuOXsoDkSyI+RLKjcG0rupTI5hc1wNjjmY/vBpuDBkzBub+nJdaGrkRLKzagLYe4ujkHEugjw+hXP19OK+zs/E3Gba8HScX7PGq0VKLe8ACWA3cObQbHwlNw6pmpAOEOaILf3WjhMeHjMxwItBAIEjqgYygXPLwe+NYFiPLf6riafUvDO2em1WkWpxOIItTFistZmEj+L7rP4ljcoys71R0gAXjmTyAXqFmg47r4PDS0uRT2VzdHP9pqnxKjaUECRmP8Ap8I1Wvw7h4ziM0NjLJiGkCBYyNFU4Xwee+/vkzMEkEX1PgNIW0aeXLkG0HvToIHiZhef1Wp6s3R7DQ6Po41ZVxmHDnFrYhpuCYJMDwGkeqLw+kGyy4zGRrAMm9ybKgcHUplxc0EEySIBH8mJPmtLh9TuidxMa+HVZ1OWNqUX4Nsscc0XCa4YR1OFDIr9elYHfQ+I0P3yVYsXp8OZZYKa9nhNTpngyvG/QAsUcisZFEtVyZlcQJamyo2RPkTsjtK5Ykj5E6e4jsJhqWVFDU+VUbjTtAhip8ZcG0wSDGYAkSA0Xu4tuG6TqtLIk6kCCCJBEEHcKM+6LRZieyakZ/DsLTzNz1mud3SzJUzn+mG7LUqcUDy5gJzAkHNbmFVw1arhgMg+JSEy0NAqNG2VwN/qszFYprn56c3k/Dqd2oROz/zrzefDKE+49lpc8csbiZOI4b8KqA1rjlLjIOX5uuharfEKRbSBZIuA6CSY3IJurI4i1wiC0/6tR4HxVKlixm+HcgPiDe3jySbb5fouiknS9mn2bqVC65Pw9wbA8gJuStgsWNQrfDPc7rQDAgm2t73W5h6gqMDhuPQ7hdHQZU017OJ8vp5JqXrwQypZEXIg47EilTL3aDQcydAF091cs4ag5OkVOJ1CGZWxnfLWyYABsXfsOZVH8M1j2k/MAGh7dzyuN/2Wc3iLn53kwcwzW8SMpmwAHjfoUfB8SdmdOaG90bBxECdYPmuJqcsssrXhHqNDgjghT8vydBQgWtpG37K0zF06cXknbnO07rnK/EzHiDfNBO0dLxoVTp1CSQTNhN5HkY1Jlc/pXyzsdX0jcxXEKHy5GiZJDjHjuqTuIsYyKbQBFsoABB+9Ss2tTkmJmddfvUDyUjgRcQNJg/UcvRTUUlVkG23dGjh+ImSAOdxe3gDc7LWoYm0l0kazZv0sucpU3B3c6WG4GhmY6rcwrAQTUa0ncmDyGW4+4UJpFkJPwy1VxbSMp6xp4WlAhkywTrO1/wCxUK+EbEhpgTDc0wd55eSWDq96522O/wCyqfCtFqd8M06MFjhaYn0mPP8AuqjmK3ScCLGPC190LGOyjMQTzy38yup8fq4wThM4Py2gnlayY1fplcsUSxHYAQCNCJHgmLV3VK+UeWlBrhgcibKj5U2VSUivaByJ0bKknYbRw1LKihqWVU2aHEHlUgxTyqQalYKINrVgcSOR+SSIkiwIOa+8xoukDVxPaNoONfJdamy0mNOiyatKWO2dH46UoZaXsrcUpzU7sSImCYJ/vYo+BobncWj6qzQwrQ06TbynWfvZCbUBdHX2XHcrVHqowUXuZaxr8rJEWt1vaVr9lKmfD2vDj7rB4i//AAp6gSNRFzPnCsdlsZVYHBrczXEGXDuyJFvJW6bIsT3My63BLPHZE6ms4MaXOIAAkk8hquP45xT4kuvlaP8ADGhObdzeuyodocc6riHBzpDIt+WdojodVVpgPlzRZsNaCSYvqTFyZMXC25c++PHg5Wn0axTuXLA1OJFgyNeM4cSXbD5YiNlawOLL2NmJEw4mb6a+C53iLf8AEdaBoAp4SqWQQdDr12+ireNNGmORqRu4nExrGovrzm58vRXMPW7wIuPWZ++uq5ulxAucRMCbCPO5WxQcIkTt5a/v9VVOFIvx5Ldm6KgMmBMn+BfbRHY4F0QSL76DxWFTxUSNfD+/1WphAHOgF1hqd51mNIKyzhXJsjkt0bNDDg92150F45HrohVcHlpZ3yMue5kOibjW48ei0cCA2LbanXVYnb7iHw8PA/O4NaJ65nfv6rNjuU1FGjK1GDkVMI81ANQBe/Pfy/lbGDAi146zquX4Xie7qQ2ff6K/g8dldldPLa4vuNtlpnjZnx5eEdVSZ16yicQblouqfoaXX6TayFw+oHjygiJ5/fmtZmCFSi+mTAe1zTMEiQRp7rC+HybLe3g5nCccYcrTbMYjcOJ+i1HUl52zDvw9d2Hqg5mEtzAfMIlpAJ0IXf8ACKhfQY51zcTzAJA9l6LS5Guz16PK/IYYyXVXnwyRYolisliiWLoKRxnADlSVjImT3C2CypZEbInDFRuNDiCDE+VEyKWRG4FEEGLiu19PLjGk/mpCLawSDHhAK7trVy3bvAnLSqiYaS10cnXb7qrK7i0aNP25EzIZUOQAXmADHLmZuP3CejQJg3BI+/HwUcAQ7XyPhEfuj0qdoDjv/sYXH90eou0i22kCwTcEAGdOs6KxiMQ1lMlxhrRpt3iMunnfoqL6jtJ9PYG/NYva3iILjRYQWtguI3dHdHkFCONylROeZRhfsz6ry7QS58ugWudPIBaNBwDAIENJE3AyxcQTM3gxCyaVUZ5OwnaJWzhYdcT+8DUEAiR/K2z4RzYcuzB482KggatmRve3mBbyVDMYjYq3xqoDWdGgsB9fdUmvkQtEP8ozzfcxUrGy1sBUggkicny6EtmdxdZgCs4OrlcHE6W5wI/3RNWgg6ZtNqRAIjnoSDaI2F7+fRdDwt9vGdbchPOf5XMYetnaTeCSCY0gAHwt7lb/AA2v8k3uRPIDntqsWaPB0NPLk6WhUHPePPTzC4f/AIk8QLqrKW1Nod4vfBPlAHqV1lOu0BzzbLmJP+kEHfaP3XmnGcSatR9Q6ucXeRNh5CFXpId9/RZrclQr7NPgmJzU4kjfYj0+9FcY6Dm5yNDYb6Wg9eRWFwTEkOjy/cSteq8NIEAgmOUg/qAuI/dapx5MOOXB1/AcQbA/KfHY7z8pXU0ahDx93XGdnDL+mU+NvH0XX0qUxbkuRmXcdrE+05LthhgeIh4AP+BTcZ/0vcz9/ZbnZ4D8M2P1VB6OP7Qm49gg+vUOhGEAB653OH0Cq9jMYXtqMOjcj2+DwQR6tnzXS0c+V/Dja+HY/wC2bOVNkVgsUcq6tnB2ggxOiZUk7DaclW4vVd+ct/pACH+PqT/mvHgdVXFMfZUmQNPrKx9Q6nTX0WxxOr/3Heo/hF/6gePzX6wqQd9wnEKPUH0l9GpR4+88v/SqfF+LGrTdSeQGu6RcGR7gITQN/qUiAIUeoS6SMDC1svdNnDWPT0utgsy3gEETbaBf76oeOwAfBb3XD3EzB80DB4ssJBm1iNDc9VmyL2jo4J2tsi1i6+UO72jZ0ta4k+K4CpWJcSdTfzK6rtLjMtMQfmERyE36aQuRe5X6ePFlGqnztHqPv42K6LhzjDYuBGgvJkEdLRyXNky4aa76LosI0guERcQQY9gbyrci4KMT5MPin+YbzN/rqqTXQtTjInKYvf8Ab958FmFsBWwfCKp/6YZjlMOuq7HQiygSL+Bx7mkC5F5A91u4R8GIOV0mZiIOhiYEGJXO4bHZdRbeLEwQRflsVsYDjFN5InJrZ4kw7UBwIHSCqMsfw04pV7NTjfFXNwxGjqhy3MuDAJMHqIHrzXIVXyFa41jM9TUmABck3/NbxWfTTxQ2xFnnvkNRfDwr+L4gS8GTYBtyrPCOy9TEGWjK39bhaeQ/V5SqnG+GVKD8lQXiQQZBbzH3sp3FuvZTykdp2ax81GA6xPsRHtK7PA8QYSWyQRz0t1XkfAeIw8azLZjkLAfX1Xf4fGj4jXWhwFzvP7wFy9Rh7js6fMnA0+LVo+M46miGzzzS3/7LjeC8Scyo9rCRDWgkWm5I+q6zi9E1AY3I9p9phchhMCW4kgmzg0DpbfzHup6dqKsz6iDk3E3m8cq/rPnBUn9o6wE2d4NCH/y1v6ikME0blbOsvs5rw/gv+rX7lo6ZUyl+DHNJS66I/wDP+FcYU8lNuEK0hHL3T25LF1WbNiM9mEKn+DV/OEi9ReVj2lMYROcIrYqJZ0uqx0ioMNZDrcLa/UX2cLH1WjmTZlHqMaRyfFuxr3wab7CYDrG/XdcvieAV2Oymm4noCfdeqynJVsNTKPBCWNS5PHxg3sILmOaNpBG61qNadrx1uTEH6r0Di2CFei+mT8wseR1BXmlFzqVR1OoCHNt6GR/ZaYZeqv0qcdjDcXwsskA92I2senkpdkcDTxFZ9OqJJpksuQcw5R0Vl7gTA9D6DVZGY4eu2oyRlc0g9d/Iq1XtaFLzZRr0C1xa4QQYIOshO11lq9sMMW4pzoIbUAqNn/UBMeaxQVbF2kypqmGLkwubDyFylhn99s3AIt0lew0MPTaBkY1vg0DUc1TmzdP0WQhvPK8FwavVMMpPdtMFo9TZdZwTsNkOauWuP/baZHQucNfBdW9zSQSJI0m8HmOSRrdCsc9TKSpcF6xJEfw8co2hVOKcHbXplhInVronK7n4bHxVs1eib4x5KhSldk6R5dUwj6OJyFpDgYI5jmDuCLyujw1dwGpAF2u2I6/e6udt6M0WVPlcx4AI5PBkewPmVkcPrBzQLyACQAPBonS/Jbt3UgpFcOyVHb4Wv8Sm0ztFjaBohP4e3OHAX5/RUeB4wwWCOgjSIGhutMvcsEk06NMsnduGqNAEx4wkabZiFF7nEFI1HIKnRP4TeSSH8R3JJKx8E2nxT3Tta/kPVS+E6dvVHBHu+iJBSbM6KQpO/wBPuVNtB25HojcgqX0DEqTQeQRPwp/VHkiNwvNx9knNBtkADD0+qRaeQVluGHVSGHb9lR3oeyTKmQ2TiiTuFc/Dt+ynZTaNglvJKD+ymKfVcr2w4HE4lozWio28nYOHh+y7gNb0SyN6R62UoZnB2hPHfs8io12vbf5jA9Ad9hda2C7NOxVpytmS8iRaLAD81/BWuN8Ao0sZSayWMqNMg3AeDlBHS8+K6fs3hXUmvY6JGU2uLrblz1G4ix4d136MDtvwKcLTcwEmhDdJ7kQT7BeegL3cvGlo05+y8p7ZcGbQxLgyzHQ9o5B0yPAEH2T0efd2MqzY67kF7GdnRXqF7rtpwS3cuM5fKy9GNDouF/4bY0NrVGH87LeLTP0lehOrBZ9XKXUosxKO2yr+HJ2H35Jfh/AKwX9Oib4oWXcy2kC/CdfZIYTqURladvqEsw5J3INsTmu3dKMO0A/NWYL/ANLyFyuCp5HEXaC4TIzCDz2EG0rte11Mfh9JIq0y0czJbE+BK4XijC3K1ts2d1uViAuhpncEijJFJ2jXw3EhSrNnRwm3MEggTfTku4YxpAIghwBB6arzPi7iaNCqBGW3rB18R7rsuzWKcaZbeBDm2uM1yD0m/qqs8O3ciyDttG2aQ5JfC6JnNOxukVj5LBFo5H0CSQf0STpgM0x7KYrHkQgMqd658NERpI3jyt7oYwhq+SQqkc/VDbUHj980mYj0H39UAGDzH7JjUPTzVZ2IA8fPZM7E+enprZFAWw9PnEeWyrtr7x/PopVDE89ilQUHJ8U4PnE+iqfGMwATofLdOyvJk6f7oodFo1ByKQqdIVQ1uVuY1UnVbevqhoKMLtThga+HqyRBA5iQc2nNbVI3B1J3nYc1U45TFSgdCWua8bEZHAmP/EOHmrfDqUUyZtmMTqBEwrpSuCJY005FtsDdcV/xC4e4mnV/KQKZ6OkkeoJ9F1r6xBuP2nwKjiqQrNcx4lpABG8Hcci0gFRxTeOaZVOCkqPPuxVMtxtM/wBQ8RlK9JrVRpGvRcH2bo5cYGnVvxALbtBn6FdrVqzOukg7K/Vd00/wrxKohTWsbJvi6f7oQqOkWNvT12TZzExA9wL8vIrKXcBW1APoT/ZRfiBGhiNUP4hMRy25WulUq7evKEAYfbDFENotmJqOd5tYQP8A5LkcQHPrtAa4xTgDnMzH3st3tqcz6DZgnM6NYbIAPWYPotHs9w3LmquIEghpgWEa9FuhJY4JlDW5tejncLTa/DhjyRLssbEi7fDSJXW9nMMKVEQCSZMzqLgC943WPheGh1OkG2lrS+TIDi6dP6T4Lp2vhsAdAPC2v3cqvNO+EWRjS5CGrN4/n1UHv0mwNp6DVRzmRaAR5g320SaANvK+pO3VZqCwdTFQYyOd1AMJKRqHYuI9PZJOgIU6ehv4e6OKPPS1zy/hYjOJEHvgssSNyARMxyVSt2gLqjb2aAHNE3defFaOlJ+CHVSOoYyNItF/DYqOfW2kAwL9D6ysKrx4gS0CLXkkwY05iSPUqVLtIGy5ze6RImNr38z7KPQkPrRNzIImCNragSi/DadGkeOtt1zTe1bSO6x+4sDd2tjuYurg7SiILT3gYJ8DYnaw9ih4JB1omuco1iTJN4toYKF8TlmtraTAuufd2ipthxk2tImHHbkZ9k3Ee1jRSzfPmdADbaD83kpdCX0ReZfZrYbixdmd8M5WkiTYnwb5q2ar2tzvpyTDRBF5iXXiL2PiuNwfHWvqZ6je6IytiJ7wkW2iStuj2tBmA6xhoOs6ZY2EDXx5Kc8FeERjlXtm6ytpIgkCxAzAkb+iJTDdRFo6yqX/ADWcpOQOMm5uAYUK/GGDK3MBmJ21OwkKnp/hZv8A0tcVtSfcXhotfvkNIv8A1KWFMUjpDXnwi4P30WPxXigPwmAm8vLjfvM/ywY070n/AMFrYakPgQ4g3Bvof7bKLjUVZdjdqRMUhMyCQbbDzMpyNiRoRlFha5tPIoIZM3EEX1Jt7HRMcSDcCTfnz56Rv5JUVWYDYZxgG3eIcQNO/TuPqfNdI2kWOymSZiToQdwPRcBg8Zk4pLjEVpJ17oMCObYsF2Q4sKr3ZdQQDeDl2InrI5rRmg01/BQacX92X6jdYcAbz6iD6SoUquxBi7SfAWP091XpNh9hNoAJ/TfSLm3ujVX5WjmRdpIF/Px9lnaofI3xZOUHKQSHAOmbeen7qVCoRdxyyNDBAnfoFWcQKmUzMAjUSYvfcrK4nxIEijmAc5svcNhaGkbEweXurOmmCfNFCk38TjKr3d1rTlbvDGxsOcl1ua6Cu6mGVGh0hrCCTcWBg9NVU4TQpmQ0iZaZ9+WojRB7RVwMrJEvJnUDK2M0jkT9Cp8Tf8HJbe0DwemJ+G4yGkzbQRAaeYzEHyWlTq1CSZDI89Tqeetgsvs5ifiVqkn5WA2I1za/VbopCWwIBB+aJBIvbxjXYJS4ZGTsBVrOaJJMjN525+qbCYtzoqGcoALQPO/jurFelLcxEicsRqDuOt/Qo9Ki0Ny6ACDfWf7KPCRHyBbjzr3b3Eg6JJ6lSmyGkHQbSkocfQ+fsz8e8F0iIABbABkHTxGhsgf8vpUyCGkOI03JGjhBjUC1iE+KplzzIsBoLQG6tnbTZGpuBOYm14O0GQbb+BWjwuCtq3yUnkOdOpsIvJMh199RKtfh2VB3hBYJDcoBMuzTB6203mybEUzmmO7FhA6+ZEaTzClgC3NOUWb1F9Ndzt5HZNu1aIpU6GZwKl38stJuWkSDI9QTO1rKVThgzNzu70lwJgC4yEzJExpzhaFNt5kCABHMgWvyTCCQD3gQ6S68zF+mp8klJ+2S2oy8Twak5wgycpBEaZr952n/AOo5IPDOAsBc1zBmmGQQSALk7SZM8/BbdCHNkiMsT1yzfbaNUhiiTIaCZuSO/Fr38vKEt8qaBRXkot7K03wS02vDZ1kk93YkJxwSmPiENy5okgaQb7WJvfkdlrOOujbd0iLGI1GmqpYWqGtvmdBEuJmTa2mllFSk15HKK8GWOAlhzhrnFxsGgmBIGtra2nZWDwZzgwtgRJlohxMXs/Qkg89VtANc0ERGU6jMCNLj+LqqHuBLTfunLqYsTvtEdVJZWxPGkZNThWcZgCCZDpkak6kxpMDTTornDKOQwTpYEFxFyLToRv0VzD0wMxBIDodaxBMXcDroVE8OcTmgGzrguFp0M7c2pSe7hlke1cBm0HEmS2xhoJsROhIMAkn3WTjaFV7mtc1uTPOVrswOnejXLYiPCy3X0gSJidTvaRYR4KtWt8s6wBzGYZpJvoPBVxlTG+UZA4KGvzOYYaWtcAAS0NFnSJMQOeoWs3CMjQAu1MTc625KL2l4ALmiWxZ3OANb6X6qVBoYC0ky3ewBB3EKc7auyMeGQLSx85s0EAzaHGBMTp/fomqUABGapYXgN2iWg+Y5GyssxTAJgQAenyjbeRH/ALkKubWdBIbznuyQeegj0UFJkijiaD3tOb4ltMxgHaxBBmfsqrQ4CWFtRuQzBdFr3AkiztdbbK5icTYZnDNBOXmG3mOU2WbRxtZ1VxOYMECA6GNDsve5TmOukQrkpNcEN9Mv0sO5rnEh2jMtxElrc0c+d+azsVwl1Ws63ea0iXPMubHKbCbQFrUcU5w70hpiTF7/ADtJ/q+qfiA+J8pgGDmuxwAdcEiCB0UI2nyScijwjhzmNeXNAzCBIk2Op5HwmVdxbrjYhsBxH6TsBzuPCyqYfFuY/ICXtBylpDiHAwBDptdWGcXaWlwGaZBsSZbMnT7EqTi7si3YTEVswAIykkNzQ4tbpmmNL2B0RGtOV0mTlIt81rNsbcvXqqNLirXOOWPzDQgmw1bvqQjvrQIILgHAAbaGZ6Ty5IceaEmGw9NhbcHfn7wxOqRxmUw5lQmxljiAbDXrsfBJRoVheIV4YSBBF5F8rtZ0uCDMdYVFuPvvl+aNASRq0nrJVzEVyWtbsQCOQgDbRTfWDWsOW7mCTN+W9h6KSaSG1bKDaxMEydhtyi46eqtYYCSQLgEi5tESfb1lUMHUGbQDvgeRIC269VzXug/LYCBvAE84BSl+AufJE1XB0hru9f1iNNOaFTJeZu2RBa60X9P5hWqNYwJOgDrWmQbFOMC2pIIJ8TPUj2ChZZtTAVMGSS3Uaa2IJ+X0nwhEo0wyWBoywRMzETF9xoh1A8OAzm9zYfMQ0l3oY8FAkty6FpOWIAjQEgqVNkVXoL8cNbOjrd0m5J01/cboBw9EiCDJ3zOaZvNxbr5IzOCh+rj8waOfeJF735rPq0CGtp5obnDO6IucxDrzpGnXVTUV6YN16NHEcYYwXzWDoYLuMnUch1Kx3cVqGLhjTPdFzGwJ3t9VZocKaBWIiRSc4EtlwdTdrM7ixWXh3B7nWgMDbXvm97fsrIRiit2zbwdV72S1gytADu9JPWDsBdWcPiqrmkOYcv6uhuJA0Onqp4XGmgS+m0T8N4IMuaYDYlpN7oFDjTqkyADcnLIBiTGXl6rPN3ykXJJeWO+jkMtiYk/mEm2Ycz0VFrXw2p3y/MSLaFlwQOU/VXm1C5k6EDMPLb6o9CrLZFtDzuBqDtZKMq9C4bpFrHspmj8ZoayoAC5kXNhIAJkDNMRoD4LGFXNUBcLAd2NQbW66ovELlpMyA7Uz8wkoDMOGszDXISJ7wgCwv1TT45G/PBfMTcCDfpy15dFWq4mC5rGHQOa7McxJJBjeQfqoUsWSyYEipTbcT81pjSRKNiKtsnNwaDJJENDjE84hEVT5Fd+AZxbXMGYuaRd0utrpMSRI2QGY7NmloyuaGOILYk7QBt12RW0swMxcmNTEGBvJQsFSGkNiP0iZP131nVWcUyHLLeIpAtAgd67nES4ADQD1HkEKpSpw2BFQZs2Zxu0ju2013CCWnMBNjaNAIDrj0Gqd1c5m8ySOmpA6x0lQS/SVgqdGCZjPbNmIaCDeI3NyNdrK63GNae4wWAh3yXAix2Oo81jcSLoYXFpnEZfliBLRzOh7w5K/jaOVwYTmAcGkECCCXNNot8ojXeZ2ucfFkFL0h6DA50uElrXOuZMkEeF9Y2siV3NImxlv6t2jQfVYNHHGrWkS1sBobOYd/NebExFvEqzhaMUqjif8qpkgWJnJcG8a9dEOH6Lcb9eiJkOiQDGu22qSwsTx51LK3KD3Rck8zzTKl42T3I//2Q=="/>
          <p:cNvSpPr>
            <a:spLocks noChangeAspect="1" noChangeArrowheads="1"/>
          </p:cNvSpPr>
          <p:nvPr/>
        </p:nvSpPr>
        <p:spPr bwMode="auto">
          <a:xfrm>
            <a:off x="0" y="-1004888"/>
            <a:ext cx="2171700" cy="2105026"/>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36870" name="AutoShape 6" descr="data:image/jpeg;base64,/9j/4AAQSkZJRgABAQAAAQABAAD/2wCEAAkGBhQSEBUUExQUFRQWFRUWFhQWFRcUFRgUFBgVFxQYGBUXHCYeFxkjGhgYHy8gJCcpLCwsFR4xNTAqNSYrLCkBCQoKDgwOGg8PGikkHSQsKS4sKSwsKSwpLCksLCkpLCkpKSwsLCwpKSkpLCksLCksLCwpKSkpLCksLCwsLCwsLP/AABEIAN0A5AMBIgACEQEDEQH/xAAbAAABBQEBAAAAAAAAAAAAAAADAAECBAUGB//EAD8QAAEDAgQDBgQFAgQFBQAAAAEAAhEDIQQSMUEFUWEGInGBkaETMrHwFEJSwdFy4SMzYvEHFRZTgpKissLy/8QAGgEAAgMBAQAAAAAAAAAAAAAAAAECAwQFBv/EACURAAICAQMEAwEBAQAAAAAAAAABAhEDBBIhEyIxQQVRYXEyFP/aAAwDAQACEQMRAD8A5sJwkApL0Z4dsZJSShMVkQEoUoShAWRhKFKEoQFkYSUoShILIpQpQkmFkSEoUoShAWRhKFKE6AsHlTwpQlCAshlSyqaSAsiAkQpJkBZHKllUkkBZGEoUoShILIwmhThKEwsjlSUkkBY8JAKQCUJCGhJShPCBEElPKllQBABPCllShAEYShTDU+VFjBgJ8qmGpZEWBDKllRMifIlY6BZUsqLkTFidioFCUIuRItRYUChKEXImyosKBwlCJlSyosKBwmhFypi1FgQhNCJlTZUAQATwpZU8JiIQkpQkgQ4apBiIGJw1V2WbQXw0+RGDU+RG4lsABilkRgxPkSsewBlThqLkT5EbhqAHIn+GjZE+RKx7AIYnyowYnyIsewAWJ20idpRcnpueiwcVxB7jIBDNBDhBg3KzajULDG/Zu0ehepm1dJG0aZ3CbIsfCcXew65uhvK6BsOaHAQCNOR3VeDWRyvb4Zfq/i5aeO+7RWyJZEcsTZFss5WwDkWbi+KhpIaJjfX28Ve4piBTpOceRXM8GqZwZGuh2mQfp9Vh1ueUIpRZ2Pi9JDJJymr+jYw3GtMzZHofVafwwWhzbtPt0WRWweVgJsCB9dvqtHgc/DdP6rLHpNTNzUW7TOr8loMSwuaVNBPhpnMVktUS1dpSPJ7CuaabIrBYmyp7iOwr5Ei1HDEzmKW4i4FfKkjmmkpWQ2BAxLIjBifIqNxq2gcqkGIgaphiTkNRA5E+RWsBTpVHBvxWhxMDuuIJ5ZtJRsZw40wSTIG4B9xErK9ZhTpyN0fjs7VqJQ+GkGKlV4kwvAa6o7d1g0eQmQB4LRwtZtQWnMBcHcc1Tj18Zz2tUa83xM8WPqJp/aXohkT5Ef4SQprbuOXsoDkSyI+RLKjcG0rupTI5hc1wNjjmY/vBpuDBkzBub+nJdaGrkRLKzagLYe4ujkHEugjw+hXP19OK+zs/E3Gba8HScX7PGq0VKLe8ACWA3cObQbHwlNw6pmpAOEOaILf3WjhMeHjMxwItBAIEjqgYygXPLwe+NYFiPLf6riafUvDO2em1WkWpxOIItTFistZmEj+L7rP4ljcoys71R0gAXjmTyAXqFmg47r4PDS0uRT2VzdHP9pqnxKjaUECRmP8Ap8I1Wvw7h4ziM0NjLJiGkCBYyNFU4Xwee+/vkzMEkEX1PgNIW0aeXLkG0HvToIHiZhef1Wp6s3R7DQ6Po41ZVxmHDnFrYhpuCYJMDwGkeqLw+kGyy4zGRrAMm9ybKgcHUplxc0EEySIBH8mJPmtLh9TuidxMa+HVZ1OWNqUX4Nsscc0XCa4YR1OFDIr9elYHfQ+I0P3yVYsXp8OZZYKa9nhNTpngyvG/QAsUcisZFEtVyZlcQJamyo2RPkTsjtK5Ykj5E6e4jsJhqWVFDU+VUbjTtAhip8ZcG0wSDGYAkSA0Xu4tuG6TqtLIk6kCCCJBEEHcKM+6LRZieyakZ/DsLTzNz1mud3SzJUzn+mG7LUqcUDy5gJzAkHNbmFVw1arhgMg+JSEy0NAqNG2VwN/qszFYprn56c3k/Dqd2oROz/zrzefDKE+49lpc8csbiZOI4b8KqA1rjlLjIOX5uuharfEKRbSBZIuA6CSY3IJurI4i1wiC0/6tR4HxVKlixm+HcgPiDe3jySbb5fouiknS9mn2bqVC65Pw9wbA8gJuStgsWNQrfDPc7rQDAgm2t73W5h6gqMDhuPQ7hdHQZU017OJ8vp5JqXrwQypZEXIg47EilTL3aDQcydAF091cs4ag5OkVOJ1CGZWxnfLWyYABsXfsOZVH8M1j2k/MAGh7dzyuN/2Wc3iLn53kwcwzW8SMpmwAHjfoUfB8SdmdOaG90bBxECdYPmuJqcsssrXhHqNDgjghT8vydBQgWtpG37K0zF06cXknbnO07rnK/EzHiDfNBO0dLxoVTp1CSQTNhN5HkY1Jlc/pXyzsdX0jcxXEKHy5GiZJDjHjuqTuIsYyKbQBFsoABB+9Ss2tTkmJmddfvUDyUjgRcQNJg/UcvRTUUlVkG23dGjh+ImSAOdxe3gDc7LWoYm0l0kazZv0sucpU3B3c6WG4GhmY6rcwrAQTUa0ncmDyGW4+4UJpFkJPwy1VxbSMp6xp4WlAhkywTrO1/wCxUK+EbEhpgTDc0wd55eSWDq96522O/wCyqfCtFqd8M06MFjhaYn0mPP8AuqjmK3ScCLGPC190LGOyjMQTzy38yup8fq4wThM4Py2gnlayY1fplcsUSxHYAQCNCJHgmLV3VK+UeWlBrhgcibKj5U2VSUivaByJ0bKknYbRw1LKihqWVU2aHEHlUgxTyqQalYKINrVgcSOR+SSIkiwIOa+8xoukDVxPaNoONfJdamy0mNOiyatKWO2dH46UoZaXsrcUpzU7sSImCYJ/vYo+BobncWj6qzQwrQ06TbynWfvZCbUBdHX2XHcrVHqowUXuZaxr8rJEWt1vaVr9lKmfD2vDj7rB4i//AAp6gSNRFzPnCsdlsZVYHBrczXEGXDuyJFvJW6bIsT3My63BLPHZE6ms4MaXOIAAkk8hquP45xT4kuvlaP8ADGhObdzeuyodocc6riHBzpDIt+WdojodVVpgPlzRZsNaCSYvqTFyZMXC25c++PHg5Wn0axTuXLA1OJFgyNeM4cSXbD5YiNlawOLL2NmJEw4mb6a+C53iLf8AEdaBoAp4SqWQQdDr12+ireNNGmORqRu4nExrGovrzm58vRXMPW7wIuPWZ++uq5ulxAucRMCbCPO5WxQcIkTt5a/v9VVOFIvx5Ldm6KgMmBMn+BfbRHY4F0QSL76DxWFTxUSNfD+/1WphAHOgF1hqd51mNIKyzhXJsjkt0bNDDg92150F45HrohVcHlpZ3yMue5kOibjW48ei0cCA2LbanXVYnb7iHw8PA/O4NaJ65nfv6rNjuU1FGjK1GDkVMI81ANQBe/Pfy/lbGDAi146zquX4Xie7qQ2ff6K/g8dldldPLa4vuNtlpnjZnx5eEdVSZ16yicQblouqfoaXX6TayFw+oHjygiJ5/fmtZmCFSi+mTAe1zTMEiQRp7rC+HybLe3g5nCccYcrTbMYjcOJ+i1HUl52zDvw9d2Hqg5mEtzAfMIlpAJ0IXf8ACKhfQY51zcTzAJA9l6LS5Guz16PK/IYYyXVXnwyRYolisliiWLoKRxnADlSVjImT3C2CypZEbInDFRuNDiCDE+VEyKWRG4FEEGLiu19PLjGk/mpCLawSDHhAK7trVy3bvAnLSqiYaS10cnXb7qrK7i0aNP25EzIZUOQAXmADHLmZuP3CejQJg3BI+/HwUcAQ7XyPhEfuj0qdoDjv/sYXH90eou0i22kCwTcEAGdOs6KxiMQ1lMlxhrRpt3iMunnfoqL6jtJ9PYG/NYva3iILjRYQWtguI3dHdHkFCONylROeZRhfsz6ry7QS58ugWudPIBaNBwDAIENJE3AyxcQTM3gxCyaVUZ5OwnaJWzhYdcT+8DUEAiR/K2z4RzYcuzB482KggatmRve3mBbyVDMYjYq3xqoDWdGgsB9fdUmvkQtEP8ozzfcxUrGy1sBUggkicny6EtmdxdZgCs4OrlcHE6W5wI/3RNWgg6ZtNqRAIjnoSDaI2F7+fRdDwt9vGdbchPOf5XMYetnaTeCSCY0gAHwt7lb/AA2v8k3uRPIDntqsWaPB0NPLk6WhUHPePPTzC4f/AIk8QLqrKW1Nod4vfBPlAHqV1lOu0BzzbLmJP+kEHfaP3XmnGcSatR9Q6ucXeRNh5CFXpId9/RZrclQr7NPgmJzU4kjfYj0+9FcY6Dm5yNDYb6Wg9eRWFwTEkOjy/cSteq8NIEAgmOUg/qAuI/dapx5MOOXB1/AcQbA/KfHY7z8pXU0ahDx93XGdnDL+mU+NvH0XX0qUxbkuRmXcdrE+05LthhgeIh4AP+BTcZ/0vcz9/ZbnZ4D8M2P1VB6OP7Qm49gg+vUOhGEAB653OH0Cq9jMYXtqMOjcj2+DwQR6tnzXS0c+V/Dja+HY/wC2bOVNkVgsUcq6tnB2ggxOiZUk7DaclW4vVd+ct/pACH+PqT/mvHgdVXFMfZUmQNPrKx9Q6nTX0WxxOr/3Heo/hF/6gePzX6wqQd9wnEKPUH0l9GpR4+88v/SqfF+LGrTdSeQGu6RcGR7gITQN/qUiAIUeoS6SMDC1svdNnDWPT0utgsy3gEETbaBf76oeOwAfBb3XD3EzB80DB4ssJBm1iNDc9VmyL2jo4J2tsi1i6+UO72jZ0ta4k+K4CpWJcSdTfzK6rtLjMtMQfmERyE36aQuRe5X6ePFlGqnztHqPv42K6LhzjDYuBGgvJkEdLRyXNky4aa76LosI0guERcQQY9gbyrci4KMT5MPin+YbzN/rqqTXQtTjInKYvf8Ab958FmFsBWwfCKp/6YZjlMOuq7HQiygSL+Bx7mkC5F5A91u4R8GIOV0mZiIOhiYEGJXO4bHZdRbeLEwQRflsVsYDjFN5InJrZ4kw7UBwIHSCqMsfw04pV7NTjfFXNwxGjqhy3MuDAJMHqIHrzXIVXyFa41jM9TUmABck3/NbxWfTTxQ2xFnnvkNRfDwr+L4gS8GTYBtyrPCOy9TEGWjK39bhaeQ/V5SqnG+GVKD8lQXiQQZBbzH3sp3FuvZTykdp2ax81GA6xPsRHtK7PA8QYSWyQRz0t1XkfAeIw8azLZjkLAfX1Xf4fGj4jXWhwFzvP7wFy9Rh7js6fMnA0+LVo+M46miGzzzS3/7LjeC8Scyo9rCRDWgkWm5I+q6zi9E1AY3I9p9phchhMCW4kgmzg0DpbfzHup6dqKsz6iDk3E3m8cq/rPnBUn9o6wE2d4NCH/y1v6ikME0blbOsvs5rw/gv+rX7lo6ZUyl+DHNJS66I/wDP+FcYU8lNuEK0hHL3T25LF1WbNiM9mEKn+DV/OEi9ReVj2lMYROcIrYqJZ0uqx0ioMNZDrcLa/UX2cLH1WjmTZlHqMaRyfFuxr3wab7CYDrG/XdcvieAV2Oymm4noCfdeqynJVsNTKPBCWNS5PHxg3sILmOaNpBG61qNadrx1uTEH6r0Di2CFei+mT8wseR1BXmlFzqVR1OoCHNt6GR/ZaYZeqv0qcdjDcXwsskA92I2senkpdkcDTxFZ9OqJJpksuQcw5R0Vl7gTA9D6DVZGY4eu2oyRlc0g9d/Iq1XtaFLzZRr0C1xa4QQYIOshO11lq9sMMW4pzoIbUAqNn/UBMeaxQVbF2kypqmGLkwubDyFylhn99s3AIt0lew0MPTaBkY1vg0DUc1TmzdP0WQhvPK8FwavVMMpPdtMFo9TZdZwTsNkOauWuP/baZHQucNfBdW9zSQSJI0m8HmOSRrdCsc9TKSpcF6xJEfw8co2hVOKcHbXplhInVronK7n4bHxVs1eib4x5KhSldk6R5dUwj6OJyFpDgYI5jmDuCLyujw1dwGpAF2u2I6/e6udt6M0WVPlcx4AI5PBkewPmVkcPrBzQLyACQAPBonS/Jbt3UgpFcOyVHb4Wv8Sm0ztFjaBohP4e3OHAX5/RUeB4wwWCOgjSIGhutMvcsEk06NMsnduGqNAEx4wkabZiFF7nEFI1HIKnRP4TeSSH8R3JJKx8E2nxT3Tta/kPVS+E6dvVHBHu+iJBSbM6KQpO/wBPuVNtB25HojcgqX0DEqTQeQRPwp/VHkiNwvNx9knNBtkADD0+qRaeQVluGHVSGHb9lR3oeyTKmQ2TiiTuFc/Dt+ynZTaNglvJKD+ymKfVcr2w4HE4lozWio28nYOHh+y7gNb0SyN6R62UoZnB2hPHfs8io12vbf5jA9Ad9hda2C7NOxVpytmS8iRaLAD81/BWuN8Ao0sZSayWMqNMg3AeDlBHS8+K6fs3hXUmvY6JGU2uLrblz1G4ix4d136MDtvwKcLTcwEmhDdJ7kQT7BeegL3cvGlo05+y8p7ZcGbQxLgyzHQ9o5B0yPAEH2T0efd2MqzY67kF7GdnRXqF7rtpwS3cuM5fKy9GNDouF/4bY0NrVGH87LeLTP0lehOrBZ9XKXUosxKO2yr+HJ2H35Jfh/AKwX9Oib4oWXcy2kC/CdfZIYTqURladvqEsw5J3INsTmu3dKMO0A/NWYL/ANLyFyuCp5HEXaC4TIzCDz2EG0rte11Mfh9JIq0y0czJbE+BK4XijC3K1ts2d1uViAuhpncEijJFJ2jXw3EhSrNnRwm3MEggTfTku4YxpAIghwBB6arzPi7iaNCqBGW3rB18R7rsuzWKcaZbeBDm2uM1yD0m/qqs8O3ciyDttG2aQ5JfC6JnNOxukVj5LBFo5H0CSQf0STpgM0x7KYrHkQgMqd658NERpI3jyt7oYwhq+SQqkc/VDbUHj980mYj0H39UAGDzH7JjUPTzVZ2IA8fPZM7E+enprZFAWw9PnEeWyrtr7x/PopVDE89ilQUHJ8U4PnE+iqfGMwATofLdOyvJk6f7oodFo1ByKQqdIVQ1uVuY1UnVbevqhoKMLtThga+HqyRBA5iQc2nNbVI3B1J3nYc1U45TFSgdCWua8bEZHAmP/EOHmrfDqUUyZtmMTqBEwrpSuCJY005FtsDdcV/xC4e4mnV/KQKZ6OkkeoJ9F1r6xBuP2nwKjiqQrNcx4lpABG8Hcci0gFRxTeOaZVOCkqPPuxVMtxtM/wBQ8RlK9JrVRpGvRcH2bo5cYGnVvxALbtBn6FdrVqzOukg7K/Vd00/wrxKohTWsbJvi6f7oQqOkWNvT12TZzExA9wL8vIrKXcBW1APoT/ZRfiBGhiNUP4hMRy25WulUq7evKEAYfbDFENotmJqOd5tYQP8A5LkcQHPrtAa4xTgDnMzH3st3tqcz6DZgnM6NYbIAPWYPotHs9w3LmquIEghpgWEa9FuhJY4JlDW5tejncLTa/DhjyRLssbEi7fDSJXW9nMMKVEQCSZMzqLgC943WPheGh1OkG2lrS+TIDi6dP6T4Lp2vhsAdAPC2v3cqvNO+EWRjS5CGrN4/n1UHv0mwNp6DVRzmRaAR5g320SaANvK+pO3VZqCwdTFQYyOd1AMJKRqHYuI9PZJOgIU6ehv4e6OKPPS1zy/hYjOJEHvgssSNyARMxyVSt2gLqjb2aAHNE3defFaOlJ+CHVSOoYyNItF/DYqOfW2kAwL9D6ysKrx4gS0CLXkkwY05iSPUqVLtIGy5ze6RImNr38z7KPQkPrRNzIImCNragSi/DadGkeOtt1zTe1bSO6x+4sDd2tjuYurg7SiILT3gYJ8DYnaw9ih4JB1omuco1iTJN4toYKF8TlmtraTAuufd2ipthxk2tImHHbkZ9k3Ee1jRSzfPmdADbaD83kpdCX0ReZfZrYbixdmd8M5WkiTYnwb5q2ar2tzvpyTDRBF5iXXiL2PiuNwfHWvqZ6je6IytiJ7wkW2iStuj2tBmA6xhoOs6ZY2EDXx5Kc8FeERjlXtm6ytpIgkCxAzAkb+iJTDdRFo6yqX/ADWcpOQOMm5uAYUK/GGDK3MBmJ21OwkKnp/hZv8A0tcVtSfcXhotfvkNIv8A1KWFMUjpDXnwi4P30WPxXigPwmAm8vLjfvM/ywY070n/AMFrYakPgQ4g3Bvof7bKLjUVZdjdqRMUhMyCQbbDzMpyNiRoRlFha5tPIoIZM3EEX1Jt7HRMcSDcCTfnz56Rv5JUVWYDYZxgG3eIcQNO/TuPqfNdI2kWOymSZiToQdwPRcBg8Zk4pLjEVpJ17oMCObYsF2Q4sKr3ZdQQDeDl2InrI5rRmg01/BQacX92X6jdYcAbz6iD6SoUquxBi7SfAWP091XpNh9hNoAJ/TfSLm3ujVX5WjmRdpIF/Px9lnaofI3xZOUHKQSHAOmbeen7qVCoRdxyyNDBAnfoFWcQKmUzMAjUSYvfcrK4nxIEijmAc5svcNhaGkbEweXurOmmCfNFCk38TjKr3d1rTlbvDGxsOcl1ua6Cu6mGVGh0hrCCTcWBg9NVU4TQpmQ0iZaZ9+WojRB7RVwMrJEvJnUDK2M0jkT9Cp8Tf8HJbe0DwemJ+G4yGkzbQRAaeYzEHyWlTq1CSZDI89Tqeetgsvs5ifiVqkn5WA2I1za/VbopCWwIBB+aJBIvbxjXYJS4ZGTsBVrOaJJMjN525+qbCYtzoqGcoALQPO/jurFelLcxEicsRqDuOt/Qo9Ki0Ny6ACDfWf7KPCRHyBbjzr3b3Eg6JJ6lSmyGkHQbSkocfQ+fsz8e8F0iIABbABkHTxGhsgf8vpUyCGkOI03JGjhBjUC1iE+KplzzIsBoLQG6tnbTZGpuBOYm14O0GQbb+BWjwuCtq3yUnkOdOpsIvJMh199RKtfh2VB3hBYJDcoBMuzTB6203mybEUzmmO7FhA6+ZEaTzClgC3NOUWb1F9Ndzt5HZNu1aIpU6GZwKl38stJuWkSDI9QTO1rKVThgzNzu70lwJgC4yEzJExpzhaFNt5kCABHMgWvyTCCQD3gQ6S68zF+mp8klJ+2S2oy8Twak5wgycpBEaZr952n/AOo5IPDOAsBc1zBmmGQQSALk7SZM8/BbdCHNkiMsT1yzfbaNUhiiTIaCZuSO/Fr38vKEt8qaBRXkot7K03wS02vDZ1kk93YkJxwSmPiENy5okgaQb7WJvfkdlrOOujbd0iLGI1GmqpYWqGtvmdBEuJmTa2mllFSk15HKK8GWOAlhzhrnFxsGgmBIGtra2nZWDwZzgwtgRJlohxMXs/Qkg89VtANc0ERGU6jMCNLj+LqqHuBLTfunLqYsTvtEdVJZWxPGkZNThWcZgCCZDpkak6kxpMDTTornDKOQwTpYEFxFyLToRv0VzD0wMxBIDodaxBMXcDroVE8OcTmgGzrguFp0M7c2pSe7hlke1cBm0HEmS2xhoJsROhIMAkn3WTjaFV7mtc1uTPOVrswOnejXLYiPCy3X0gSJidTvaRYR4KtWt8s6wBzGYZpJvoPBVxlTG+UZA4KGvzOYYaWtcAAS0NFnSJMQOeoWs3CMjQAu1MTc625KL2l4ALmiWxZ3OANb6X6qVBoYC0ky3ewBB3EKc7auyMeGQLSx85s0EAzaHGBMTp/fomqUABGapYXgN2iWg+Y5GyssxTAJgQAenyjbeRH/ALkKubWdBIbznuyQeegj0UFJkijiaD3tOb4ltMxgHaxBBmfsqrQ4CWFtRuQzBdFr3AkiztdbbK5icTYZnDNBOXmG3mOU2WbRxtZ1VxOYMECA6GNDsve5TmOukQrkpNcEN9Mv0sO5rnEh2jMtxElrc0c+d+azsVwl1Ws63ea0iXPMubHKbCbQFrUcU5w70hpiTF7/ADtJ/q+qfiA+J8pgGDmuxwAdcEiCB0UI2nyScijwjhzmNeXNAzCBIk2Op5HwmVdxbrjYhsBxH6TsBzuPCyqYfFuY/ICXtBylpDiHAwBDptdWGcXaWlwGaZBsSZbMnT7EqTi7si3YTEVswAIykkNzQ4tbpmmNL2B0RGtOV0mTlIt81rNsbcvXqqNLirXOOWPzDQgmw1bvqQjvrQIILgHAAbaGZ6Ty5IceaEmGw9NhbcHfn7wxOqRxmUw5lQmxljiAbDXrsfBJRoVheIV4YSBBF5F8rtZ0uCDMdYVFuPvvl+aNASRq0nrJVzEVyWtbsQCOQgDbRTfWDWsOW7mCTN+W9h6KSaSG1bKDaxMEydhtyi46eqtYYCSQLgEi5tESfb1lUMHUGbQDvgeRIC269VzXug/LYCBvAE84BSl+AufJE1XB0hru9f1iNNOaFTJeZu2RBa60X9P5hWqNYwJOgDrWmQbFOMC2pIIJ8TPUj2ChZZtTAVMGSS3Uaa2IJ+X0nwhEo0wyWBoywRMzETF9xoh1A8OAzm9zYfMQ0l3oY8FAkty6FpOWIAjQEgqVNkVXoL8cNbOjrd0m5J01/cboBw9EiCDJ3zOaZvNxbr5IzOCh+rj8waOfeJF735rPq0CGtp5obnDO6IucxDrzpGnXVTUV6YN16NHEcYYwXzWDoYLuMnUch1Kx3cVqGLhjTPdFzGwJ3t9VZocKaBWIiRSc4EtlwdTdrM7ixWXh3B7nWgMDbXvm97fsrIRiit2zbwdV72S1gytADu9JPWDsBdWcPiqrmkOYcv6uhuJA0Onqp4XGmgS+m0T8N4IMuaYDYlpN7oFDjTqkyADcnLIBiTGXl6rPN3ykXJJeWO+jkMtiYk/mEm2Ycz0VFrXw2p3y/MSLaFlwQOU/VXm1C5k6EDMPLb6o9CrLZFtDzuBqDtZKMq9C4bpFrHspmj8ZoayoAC5kXNhIAJkDNMRoD4LGFXNUBcLAd2NQbW66ovELlpMyA7Uz8wkoDMOGszDXISJ7wgCwv1TT45G/PBfMTcCDfpy15dFWq4mC5rGHQOa7McxJJBjeQfqoUsWSyYEipTbcT81pjSRKNiKtsnNwaDJJENDjE84hEVT5Fd+AZxbXMGYuaRd0utrpMSRI2QGY7NmloyuaGOILYk7QBt12RW0swMxcmNTEGBvJQsFSGkNiP0iZP131nVWcUyHLLeIpAtAgd67nES4ADQD1HkEKpSpw2BFQZs2Zxu0ju2013CCWnMBNjaNAIDrj0Gqd1c5m8ySOmpA6x0lQS/SVgqdGCZjPbNmIaCDeI3NyNdrK63GNae4wWAh3yXAix2Oo81jcSLoYXFpnEZfliBLRzOh7w5K/jaOVwYTmAcGkECCCXNNot8ojXeZ2ucfFkFL0h6DA50uElrXOuZMkEeF9Y2siV3NImxlv6t2jQfVYNHHGrWkS1sBobOYd/NebExFvEqzhaMUqjif8qpkgWJnJcG8a9dEOH6Lcb9eiJkOiQDGu22qSwsTx51LK3KD3Rck8zzTKl42T3I//2Q=="/>
          <p:cNvSpPr>
            <a:spLocks noChangeAspect="1" noChangeArrowheads="1"/>
          </p:cNvSpPr>
          <p:nvPr/>
        </p:nvSpPr>
        <p:spPr bwMode="auto">
          <a:xfrm>
            <a:off x="0" y="-1004888"/>
            <a:ext cx="2171700" cy="2105026"/>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36872" name="AutoShape 8" descr="data:image/jpeg;base64,/9j/4AAQSkZJRgABAQAAAQABAAD/2wCEAAkGBhQSERUUExQUFRUVFRcVGBgXGBUYFxgYFRcVFBQYFxgXHCYfFxwjGhcUHy8gIycpLCwsFh4xNTAqNSYrLCkBCQoKDgwOGg8PGiokHiQsLCwsLSwsLCwtKSwsLCwsLC0sLCwsLCksKSksLCwsKSwpLCwsLCwsLCwsLCwsLCwsLP/AABEIAMkA+wMBIgACEQEDEQH/xAAbAAACAwEBAQAAAAAAAAAAAAACAwAEBQYBB//EAD8QAAEDAgIIAwcCBAYBBQAAAAEAAhEDIQQxBRJBUWFxgZEGofATIjKxwdHhQlJicoLxFBUzQ5KiIxYkU7LS/8QAGgEAAgMBAQAAAAAAAAAAAAAAAAIBAwUEBv/EAC0RAAICAQMCBAYCAwEAAAAAAAABAhEDBBIxIUEFFFFhEzKBkaGxInFC0eEj/9oADAMBAAIRAxEAPwDJhSEUKQvTmUDCkIoUhAAwpCKFIQAMKQihSEADCkIoRUqLnfCJzvyVWXNDErm6HhjlN1FC1FdZoWo7YQM+nXqiq6FqMAJ2rhj4pgcq49zqeiypWUIUhMfTIzQwtGMlJXF9DjaadMGFIRQpCYgGFIRQpCABhSEUKQgAYUhFCkIAGFIRQpCABhSEUInUiIkETlIRYC4UhFCkIAGFIRQpCABhSEUKQgA4UhHCkIACFIRwpCCAIUhHCkIJAheGyJ7oElKL2mxmSLHZ5Li1esjp179jowad5X7D8NS1jsjd8ui16D9WLRB2HZlfhKoUi0tDd3ynJaVEmbjrs3dNq8pnzTyy3SZv4sUcaqJd/wAXIAjaDtjrvz81YowRBi+Yz9b1lvN+EcpzP0V2jUAECbQZtfn3XOW0VMVokOBG7IrBqUS0wV1hGsLdDtHRU8Tof2gmYcLA7CPXyWloNa8E9svlf49zj1elWWNx5OdhSFYxODdTMOEcdh5FKhesjJSVxdowGnF0wIUhHCkJiAIUhHCkIACFIRwpCAAhSEcKQgCviKwY0uOwf2CHSely6pRcwH2dSjT1t2vTlpB3GBfgFT0lhPbEe9Aa424i10vRA1XPpOyvbZkQSvN+Ian4k6j/AImvpcO2Ny7nQuxFJrG+0AAJu6SNUfI8l5hKdGtVcylUJAEzAI/5AgKhhSXN9mZg2nYtfQmHFGWU3MMwT7uWcW6lcMNbmxxpTf7/AGdM9NCb6xReqeGmAge0dcT8I9b1RxmimsDoqSW2MiBNjnPFX9J4x9BoqfFcW2AetiPC1KNX3jTPvXnVL2nZZwnV5GE8PEdSne6/ohJaTDxX7OchTVV3SNFgd7hEbpuIjPd+FUheqw5Vlxqa7mLkhsk4jdVTVR6qmqrCsXqqaqZqqBihtJWwSvoheqvHEBDXqQYHVFTcHbLjdt7rG1HisY9MSv37Gnh0Dl1m69ilVLi64sNn1TKc7QIjdqx9DKtMYDzTBhhuvuuB2CwcmWWSW6XVmtDHGCqIOGbqkSDBPOc/ktim22yIt8gq2Ep2jZ9xsVn2ZGXrsqmWEFPrzTaWV5XlO+f27oqrLDdlOXNIMeUqvFMFe5SAwbV44hADBV2dxsVWph2nJonkE2m+c/XVaGGwkjJPGcofK2v6FlGL+ZJnPOpNyyPrYc0urhi2+Y3jL8LY05gIZIFwsLCYwiQbzs+60tN4nmxP+b3L35+/+zjzaHHkVx6P8EhSFZdQmS3ZmNo48QkwvTYc0M0d0HaMLJjljltkgNVTVRwpCuKwNVLxFTVE9k+Fn6UJkauedtwz+i5dVleLE5LkuwQU8iTF6KaTVIAsCAdtwRJ72S/FOjnU6jajMqgjq2J+ndbmgsIGsnac+JK2KtFrmAPALRMg5c1474lSs9HtuNHBYHSwBh0g7Vr4PxHB9yk55iDk0dyrWktFUgW6jYkXic948rJVHDBostHSaHzH830icWo1Xwv49xtfSdaqxzHsosY7YAXu56xgAqvhMIKUFhc0jaHEHyViFIW9j0WDGqUfv1MqeoyT5YzFYx9SNc6xG2ACkaqOFIXTCKgtseCltt2xkKQmaqmqmFAayV5WEGO6E6QDdYC7hbkm4PDE815nxHWynJ44/Kvz/wANvR6ZRW98/ooVW5xO/wCis4HD+7fPYrhwYAiLlMbR1WGdkrJs0eDPqNDbTzTaNQTPoRu5qkcSDf1mvadXtKKIs2GVZ4cFYpNiDu9ZrL1iIjmr1CudXNTQWWqhO+OA7rymN/zH2SxWjLPio55ceCWhrGG8SkVBe2Q5KOq7GrxgUUNYVA7MvUrbwVmyqOEw8kWhalNsbFBFnmMohwIO1fPsTT1HGMgeG+I+S+g1n+ua47SuG1HgONnvF4tJyB3ZIT6koVhsQWmQcwM8pv8AbJXMTg4Ae34T5H7LNww1miBvN+do3ggA9QulwwIbBGzygbe669Lq5aadrjuijUaaOeNPnszD1VNVaWJwLSTqmOB57FXdgXDd36L0+PX6eavcl/fQwJ6TNF1tf0Kb3ACSk/4SWF5+J14JNm7B1urzdHEu1ibNyF+/NDjnSD6hYXiGuWZ7IfKvyauk0jxLdLkr4SoW6oGWt5RK1tN4jUpiXAAkX+6p4OmNZvCfkrum6TX02tNwTlyB/CzsWN5ZqEeWdk5qEXJ9gcXeiycwbHgs7VTcJiB7H2d/dcYnYNgnh9UOqvT+FxlHDtku7MPXNPJa9ANVTVR6qmqtQ4QNVTVR6qmqgBkLxxgE7hPZMhLxI9x38rvkUrfQEcv4drGpUcT+ok/T6LvtH0YC+c+FqsPaP4G/f6r6bgx7oleHzfOepxfKJxFL3kvG04pv2e6T5LQey6zPEx/9pXj4iwgdYH1VS5SHfB89GO1XSPhk/NauHxQNgVytOsbp+HxRBXZKBzKR2zMYNW/Dz4pzcVHCN65rD44kK5SruMAeuqpaotTs6GnV1r3RvqWtmqmHaRme11bp08t0pCwKmwgcVapNy9SmUqXDJOfYGRx+aiwHYR08vstEOC512PIbAgZo9F44uAM7J7+gkZJr4syFQrYUObBE+tisV3SksqJbHoxWaDNN7InVA1c5+EAN6QPILfpU7R5qPqAQmNpQN6HyT2KVfC3NlWbRIPr1mtOb9VGUpJKkUx8QYbHRZ+IpENk9OJV/TbDYN+I3H5WdVe4mCMgpSIY5uBAa10nbbmLI61SelvupSqEtEqQvR+FaVxXxp9+P69TF1+oUv/OP1Fhq9hHCkLcMsCFIRwpCAAhSEcKQpAOFV0rX1KNR25p7mw+auQqulML7SjUZlLT3Fx5hV5G9rrmho8qzhfDGIio2dxb/AMcvJfV8C2Wg8F8d0cIeY2EPHWx+S+u6IqzSaeC8XqF1s9LgdxNFzbKljaUtIPA/9gr2tKpaZdqUXO/lH/Zq51yi58HB+JfCwaHVqPw5uZu3kcFy9Ny+iEF22zrHrs6rmcf4TqUp1PfaCcswJ3faVo4oTmnSujhnKMX/AGZdKpELX0diPeE5LFMjon4fExsKrlGy2Lo7VldrWzIAkZo6WkWgzNu6w8PX1rGQOKt08IzaQBzELnZejabpa+duqKrj3PsBbJV8FSpje7kFqsk5M1RxifJIyTn9JvNOk9xtYwOMGPNHoLGD2TeAHyVfx08iGb4ceUQPOeyRh6TaLGwXOECTzGYG7jwVjjUStO5HVYXSNoVatjo7qnhKwgEJjm319mQXPXUvs18JXkjgCfJPxGmWNbDbwfwsyk+G2zItw4qhVwTy2NcDjq3/APstDF4fmyR3JdDiyavHB7Wza/zAOKVitIFoMSbrFZot4/3ndGtH3RVNCtcZe6o7+qB2bCuj4Vnb60vqI9fi9wm6UaSdYiUyS+5EDdtO6V5htF06d2sAO+5Pc3VrUWjpvC4Y3uyO/bscebXymqgqFwpCZqKai2NyM2hcKQmaqmqjcgoXCkI9VTVU7kFAQpCKFIUbkFHgcud8XaTcGNpUiCasgkX92wgRvMjovTp5h/3D2CysXjma7S24Zq3gXN4HrcsTLq240jUjpknbMvCMLag/l+oC+o+HHTQaN1l8urkgsnZq34ED66pX0vww6aYI/bcccisfUcI0MPSzUfjGUyA90HONu37LJ8V4g1MKTSfrQ9p1RawDiR63JmncNNSm5xF2EDKLEbeRWDpSG2D9UA6zjY2Et1QBtJcPQVWNK0PNumTROkaodTD6NRocRBItfIz5rodVc7S8TMAAl5gReNnJNPidmwv7flbWDPDCntXJn5MEslWy/pPQVOuPeEO/cANblxWNifA3/wAdS/8AEI8x9lbHidu56dS07r2ZTquPCfooyZsU3cojQw5IdFI55/hLEN/TrfyuH1ITcLojEMP+i49j9V0lF9Un/Tf/AFOA+ZVunQqTOoOr/wALinLB7/dHTGOT2/JmYVuJGVOOZbPG0rUbpCs1oLaRLpuHOaOxnp1UxGGqx8E8GvP2VVtXEAQKNTqCfMpUtM+7+6JazL0Oe8YaVrVnmpUw9Sm1oDQcwAN7ha5J7otG1JoNF4i03+KOwsmeLKmIOGd7Sm9jS5okwL60gbzknaKwmrTYI/SFGbZS2PoRjUrdl3AvApiQJCut0cHuFRxcTFmzDRN8hmeaRgcAKlVrP0zLuQue+XVdTX0Y13wlzOUEdiq9Pmx457pqx82Oc41FmR7JT2aTpHRWLbem5tQbvgd2Nj3XN4zTeJpGKjHMP8Vu2w9FtR8RhLhme9E1ydUWJXtmfvb3C4ut4gquzvzJS/8APKgFms7D7KXrfQPKI7wN3JTsQwGC4T6z3Lhjp+qTm0dPsEo6aqbI7JfOE+VR9DAGxQhfPBp6uMjHKyB2nK/7vMI82Hlj6DUrtbm4DmUBxbP3N7hfPDpepvHcJZ0rUn4vP8qPNh5ZH0WvjGMEk9rnsqj9NsGx3b8rgn6Tf+4d/wApLtJvO0euqPNSDy6PoB0639r+w+6U7xEyfhf2H3XBHSj949dUH+aP3j11UeakT8CJ0baWFH6HnmR90vFCiRDGFu73tu9OpeGqpzLB1J+iu0fC+956D7lZG+K7nftb7GHhqbQ9usA4CCW77NI+QXf+CmgtHM23XWNT8M05klx6x8lt+HKOprtH6X25ODXD5quc1NdCYwceTb07ot1RjdUAkOmDG2QVyWLxAp1nNp0y8tAY46sguaTMCbXt0XfjE+6OJHSL/RcwRclUqVclijbM+hiXHOgeraY+ZVhuCa74qLB0Z9FaATGhLv8AQehFPRlMZMZ/xCtsoqBvBGClcrJo9bSTGsQByMOS2SMAXoQByMFQBzfjoa7KFP8AfWB6Naf/ANJwwcAABX8Xo/2uIpTkxr3dTA+nmtlujw0TuC6Yv+KKX8zMvQmF1Q5zhBNhyH3PyWolNIRBy527ZbQRel1S1whwBB2EAjsV6XIHBQBi4zwrhnXDNU/wkgdlmVvB1LY5w810r6aQ4K1ZJLuG1HJ1vCLRk4nn/ZZ2I0GGmCP+zQu4cEl9PkrVml3EeNHA1dHN3EdQfkUh2AGxdzXwLTsb66LJxeg9zwPXBXRzWI8ZyzsBzS3YLn3C2MRowt/3B01vsqLqcfqVylZU1RQfhefdLdheauP9XSXDh5p0xGim7Djj3CD2A9FWzT4IfYcE1in0kBMa1Awo2ulZB3jIsrmjABXcCI/8dEnqHNPyVSm3WIH7iG9yAtnA0AcXUyI9gwR/W+Pkmh3FkX9ICAI4k8gP7rAa1buknEggZBjvkfsVghJLkaPAxoTAkMcOCYkHHB6IFKGeaIO69vsoAaHIp4Jc8Pkma/qygD0Qj1Uqe6IFAGhounAqVCJiw3+6JPc2VrShhobyB6ZotEuBpU4yI1jO9xn5qjpLE6z4n4SR1N/kumXSNFEesitC9hDdeErnLg1CUGsprqQI4JTmJush1hxQBWcxJczmrxCXqSmsCg9nPsq9SkN603U0l7FNkGHWwE/qcqNbAkZX53XRvYkPpqxTaFaTOSr4O5t2hVKlDmOn4XYvw4VWrggf7q5ZStwOSfR/i+aV/hv4j5rpKuitxVR2hz+5WrIhHFnRQZ4fNO1f7rKOm6VxrHhYo2aepG2sRxg+a4dsvQv3I03MuC0kFpBG6Rfz+queGtOCtWrNcPfDoy/SCdXLjKxjpilkXzyBv2VLDYwsxXtqDgZb/wCRhtMbQd+SaMejsWTR9AxJHtWNJs9k8PicCPNYZEDjOS0Tjg51B5tra4g7CHD7hY+mtJMpVnseS2DOWYdcbPUJWm30Ji0kWQQN45ZL1szvWUzT9Ez72RsCCE+jpWk42qAcDbtMJXB+g+5GmXEQBntnZxTeM7Fns0nTj4m8tYQU12MY5s67O4t2SUybLRrAXJF8sh81G4tn7m9xkua8QYykQ3VIccp3DasPV/aDfv2VscVqyuWSnR3b9KU2kS9tzAiIHNWKVYOEtLSN4IK5jA+Gw5rXvJki4yjdO9bGjsM2k3VYNsmSTPkklGK4Y8XJm5onEFjLzBZaP4bFVg6epJPM32rR0KJw7HH9jvmsRuLB2ERF/wC2SfILjLwn1CEE7fl+VXFXmjaZ2qqiwYX3iCOMW+a9BGW3jYpbq25LL7iZvu2c1NED54+a8I5d0n2hnZHmvNd2c2jI79/zUkD9bcvLJZqDaRfZkUDHgCALdfmpoBxcgLwd3yQurwJNgOantJ2HyUkHj6YKU6gEXtDOyI4T5JftzOVvP7eaEAt9FIfhxuVz2vEJQqzsjmmIKD6A3JZojctEkHcg9ny7/hMQfOwZzXspQRNK6jmH63BOwmILHh247exSaYmxMd/otHDaGa7/AHqfITPnCWTS5GSb4Ou00+MJRrDJjwTG6oIPmGdlS8a4T2lKliRuDXcjdp7z/wAgtnQGj21cNUwrjrS0gHzHZwXmiaTXUn4SpcNbF89R0gHm1wI6Bc+5JpltXaPnAC9Inkunx3hJjSQCQ6LTkeKyqmgKjDMa3K/krVlixHjaKDWk3j8K9gtG+0sHNbzMHttWphtKUw0Nq0tX+mB2hWjoWi6CMjcQ4AHkq5ZK5GUPQo/+lnmIe0j10WjhdCMpODmkkxAk2M8It0R4TQ/s7031Gk7PdI7bUyti30xDxrNP6mA6w5tJ81U5Sl0TLVFLlFzDU4G2V6GANcZlwBM2BMXVN+maZAu4cw4RzMK2XtfGRyHxbCYOQuq6d9R7R0+Fo6mGDdraZb1hcwactFhtkCwvuXXkG4iZJgcMrrmBhwCbkHIg+pCfKxMYqmwTMXiP7wja0n1dGxoa6dkZcdqW54ExKqstoJtLceij6XTlb+yWXk8FHVJRbChrWNA2nrP5UFEnh5/NJ9oQvG41NZDQ9wvkByXpelPfIvN+JB7jJKOUSbcfrtRaIoY998/sq9UhzoOtzAtbZOSZTcBvJ437KOxPRMmFAj3jINuSU4idWYMdLo6kTrDPfPqUsmc1NkUK1AJEkbxb7SV7UbaL9l62mGzAF/WSCvTY+NZtxxKexaFvdYFoHGZy4Qh/xbN57FN9m2IE24lLcBuTWRRwIF1qYTEUIAfTg7wSfrK06+BY/MCd4sfyq50Cze4dlY8sXzZWsclwWaWh6DocCSDsDvRTneHaZy1x1+6zx4cvIf3H2VimMRSyIqDdt+6rb9JDV6xOj8HUDh6p98lpgidkGD5OJ/pR+LMHiaOJZWoAFjnQTHw613tcJuDEg7x3wcN4mh4ljmukcr2uvo2Mx2syCBBABnI9kde5Dq+gqtVw9Rg1ywgDb8fSLrnq1Fgd7jiW8cx5XQYyq0OAZrHY6cmk3sTmPNKbUkTZUuyyNeoythWuEOuOIVdug6X7T3NuV7JjcSmCuUttD0mKpYGrT/03Bzdz8xyKsUatU50gP6x9kLax3pjak2MqG75BKiUsY14MROUbQRmCFnu0aGvFRg1SxweW7DqmSOEpmJ0VTeSYOtvBjvCLRWjwx4LnvcwG7Jz9blZHan0Ysra4O6OJ1Gio74e5964ncuc09VbWILfdgzO/OL5i62Xaca4QIaIyPq6518mo50jVMQBMc75boFk0pd0xIx9UCX8UQZxXhA2r3qqLLwHUf4vJQ0CBMyjsd6YKnJFgUziAM5VqmARKF/IJDqhPDkmsgf7a8FeVK0fhVC3iSia+FIHrsW79NN3XVH1SgahIJgDaLX6psryU1vsLSE18ODz4m45EIKVAt/W5wOYcZI5OTiF45T1DoV6tRwgNgxv+sFCwPkEkdMuUSm1adlXbXbMa1+Nkyshh6pix6E2v0XonakMMuMEg7ck242+SahSq1gRtaEqnkmhK0SMa0I/ZhJCc1LRIIpNmYE71Zw9e8AxyskJdH4kUSWq784k3vzQuJEQPwpX2c1HKAHCyMOlCMlAksdIji4DJMY+eC8KBuaiyUhp5oyNx7qvv5/RMCiydqGh5MgiNk2g2FxBy2X3JrQAM7quFAosnaPLggNUJZzQVVNkUG6rfNeitxVWtl1CsM/01Yo2I3QFSqcl57N22wS8T8TFdqZKaogpU3gn4rJ9Sk0dePZZ5zKZh/wDTH84+YUgW2tG7ZP45rwVRfKy8q/A71sWdT+Mc2/IoSsgsYjEg3GcxuSW1XOu17SMiIm43H7qwz9XJZmhMkyRDZYdrlpuRx29lQpVxJbUcDlqkCHTu3dVqVPiCw8V8buZ+SaJEuhpsxEy24dxjLYTvVZ/+ImxbHfzhF+jo35FU6uZTiH//2Q=="/>
          <p:cNvSpPr>
            <a:spLocks noChangeAspect="1" noChangeArrowheads="1"/>
          </p:cNvSpPr>
          <p:nvPr/>
        </p:nvSpPr>
        <p:spPr bwMode="auto">
          <a:xfrm>
            <a:off x="0" y="-914400"/>
            <a:ext cx="2390775" cy="1914525"/>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36874" name="AutoShape 10" descr="data:image/jpeg;base64,/9j/4AAQSkZJRgABAQAAAQABAAD/2wCEAAkGBhQSERMUExMWFRQWGBYaGBgXGBgdFRcdFhgaFhgWHhwdHCYfGBkjHRgZIi8gLycpLC0sFR4xNTAqNSYrLCkBCQoKDgwOGA8PGikkHyUsLCwqKSwsKSksLiwpLCwsLCwsLCwpKSwpKSwpKSwsKSwsKSwsLCwsLCksLCwpKSwsLP/AABEIAJgAoAMBIgACEQEDEQH/xAAcAAACAgMBAQAAAAAAAAAAAAAABgUHAgMECAH/xAA7EAABAgQEAwUGBQMEAwAAAAABAhEAAwQhBRIxQQZRYQcTcYGRIjKhsdHwFCNCYsFScpIVguHxNGOy/8QAGQEAAwEBAQAAAAAAAAAAAAAAAAMEAgEF/8QAIxEAAgICAgAHAQAAAAAAAAAAAAECEQMhEjEEEyIyQVFhcf/aAAwDAQACEQMRAD8AvGCPjwPAB9gjXUVCUJKlkJSA5J0EIVb2tykz8kuXnRb2nIJ8A2kZlJR7NRi5dFgwRH4XjMuekFJY/wBJ94RIR1NNWjjTi6YQQQR04BhR4q4uXJV3cjJmuCpZs4Hui9zDJiVeJMpcw6JD+J2HrFQVNX+JWoqT7RU4OUfq362A3ifPNxVIowQUnbG7AeNZxWlNQkFKwopUkM+U7bG126Q60tWiYkKQoKTzHy6GKxwejOosh3zOyQxABbazbsYcMCnmWopX7IJPg/MfKEYvEPlxkPy+HXHlHsZIIIIvIDCdNCQVKIAGpOkRVPxXTLUpKZg9li+iSDoQdxC7xtjyioypd0pYKAZyouwbo3QOekJuH1XdzVAKBRexvazNuyomnmadRKYYU1ci6pcwKDguDuNIyhP4Sxi4QVA5gGGhD6BujEQ4QzHk5qxWTHwdBBBBDRYj8Z8TzZc9EmXnlgMsqAtMH9IOwG8K2L8dTAAUzZqVa5QXSb9IeOK+E5lUoKRUFLBhLU5l/wBzA3Pi8UjjdLNkTlInJIWDcfIjpCZp3Y+ElVH2t4oq6gFMyatQ/cS3kIiBVKlTXUHIu3yiUw9V8ylMA9o4Klps0J/qN4U2a2WPw9jis0iZLLlaMxDgFJCikpJOoOUxbNDWCahK06EaHUHcHrFKUBSlCe7BATlA573G9+TN1ixeCsZz/ltZiQfBgPFx8oVgnxnx+GPzw5Q5fKG6CCNFZWJlIUtZZKdTHoHniz2kVmWlCd1qG+yb/SK4lzWDuXDAFtd/KGDiLETVzQWZJBCQTZhr5l/jC3W4d3Z9h9fEbjTmx5xBlkpMvxwcUMHD+Ju4tlJ0sGew8RpbSGqnnIUpadGIZTc7gG1jr6Qn4Bhisz3BDmwcFjp03huyFgWJJ1IGvN/gH6RM9FPYyYbVZ0X94WPlvGvHMUFPIXMOoBy9VHQesKtRi06nXnAdFhlbV+ZezQucR8YKnKZTZQCModnt011F+UVx8R6P0jl4f1/hHYjVqUFuoqVdSgzOytH8Cb8zHHIrRmBSO8KSSR7oITmU/IAPm11SBAapC39pZNwA10t7RAezuHuY5qKXlVmSprEMk65rZnsRfaJ1sof4MeFYjlmqzZAyXS2bTYO1jmJ+MWlhGJpnIBFiAHB1FvjFL0dSUgcichdtAUsQToQUm3WHnh3FjLmBy6VZbvbRj1B5iN48nCX4ZyY+cf0fYI+JMfY9I80IrTtqwlH4ZNQARNCky3GmU5lF/rFlwt9olImZh89KiwASr/FQLeMZl0dj2UDSYctSC5a+u4EbqHAvzNbi7np03jKsqgli2mgbcdfvSNMrGFEgjb+bRC22WpRXYwqzI/UAdeYLObPyN/PaGHs3xcLrUy98qy/gnSEuZiSVFgkqtboSkDXnzjfw3nkTBODhSC48dGPTWOQpO2bm21SPQ1RUJQlSlFkpBJJ2AiqeLuLVT1OMyZSfdS7Zup6tGvF+L59QnIsgI3ADBTc+fhCvUVedRLPyD+kPnk5aQiGPjt9kgifnNyQQQ7HR7Py8Y2U9QlSvzAktoxF2s7M0QcuqyuSplWGmur+O0a6fEsqtbNd+f3tE7RTGX2OqMcEtrsDzHpvaPqeJypgFubp2ZwAfRvWE+RWALU5OhYjmC46sfI6RuM0qU4AsdW3PMj06B4VwGcyeqscUQHZrOOfluIja0ApAAAUorNv3C19ToPB+sbZdH3qEsCCEgadS3Qht40zMOUSnMWKQxZ9lHy0a0cTSONNmyhRmI6Ae6OVnbqTcdY0VY7teVrB9Ra7tpv8ASGDBcPGXN+q+vMH+WjpXRAqGZA3vYbv6RxT2bcLQt/iUnQHYsehc/Mw2YDVImBi2YMUlrswBvva3lGMvh6QosUtazHTfzjtw7ABJUFSyVJe4c/Vj/wACNWmcpx7HyhW6En7tG+OTDSMgA2f6tHXHqQdxR5MvcwhO7UsQCKLIzmYoAdMvtE/D4w4wjdrNKVUstQ0RM9r/AHJIHxgye1nYe5FH1BJUYzw6SCQCl3YNzNrvsHb1jKqDEejDU9Y0omkXERfBT8k6ZSQQEgACwZmfQ+pe8diZoHx+nlrENS1WXk7tzbn47Rt/Ea+TDZn5xmhlnZVVeUA7lo4JkwgDnrc3I6Dyjkq6p1evzaNJqbW1jRmzCoWczDcR8lTNnN9fAxzVRP8A3GVJPBLj7+7xpGWyQCmZQc9Tp4RN09QZasxAYjxIs4s45xAPzf6fSCnrClw9jGZI1CVMcZOIOPZu/O+nQRM0yklgVOWB9PHRrRX0qsb7tziZw3ES4DkjQ/VokljLI5RwpMiVHLq5ck+yAPsesb/9QM0qQLtqrkdvEQu4lWinlKmk6oASnck3vyaDhyZllEKPtkZlF9yHv0vHVClZzzLdDNSUmVTByRca+cS+HTiD7Qt16bkQpUOKLKyXI031bxhukTwuWS+m42MC0zrdxN9TjopSCojIr4308d/WJzB8bl1KM0s6WIOo8RFadoc5QopcxKQpHeoKi52dh5uxjLgXEO7q0pBdMy3kra3WKsORx/hJkxxkn9otmOLGsNTUSJkpQcKSR57HpeO2CPQasgWjzJjdEpCyhaSlSXzAi49YjpMxiH8fL0i7u1LgtVXLTNkpKpqLKSNVpPzKf5ijaymWhRCklBsMqgQR66RFKPF0VKXLZI5nVa518+UfJhFxqXLeV4jaerYvq33aNtTWOos2h+f36Qujd6OUz7+sZpfSO3h7h+ZVTlISzBEyYtRfKgIDvbqw844l1QLDRzs1gx/mNpaMGVXLazj+fsxGyXSspH6n6G1z8o6p1aCnQZhdwNrhvRvSOT8QwBZ1Akjlt6g3hi6ONndJmksN9P8ArlHRMmM5EQ9HU6PtvHcmbaFyRpM6ZGoMTGGVATqLGIGXOjrTU2jDVmkzbxHjKpp6J0ETVDXlKip9b+o+kJ9Ut3jtTVHKhX7QPS38QTWgjJ3Y34fXuq/qP5hvwSvSCbhjYjYv05horHDK9jE5Kx9khMsMS/tcrbQlxbeh8ZpLZnXVxlLVLEzvJKzmMtQfLdxY2ho4LkZ6mVlQEscyiBsm5HRy3rCQMN7xyfdSkqUo7BO/j9YfezEKUtFikJBLHazE+Za0URxq0Jc9MtKCCCLyEIVuMOz6RiDKWVS5oDBaWcjkQbEQ0wRxpPs6nRRuM9hlTLANPNROA/SRkX5XIPrCxiHZ3XyUgqpZhGhyAL/+SSI9MtHxoW8SZrmymMIwubheD1lROl5Z08JlpSR7aUqdLq5PmJboIqVRcEHnHrPG8IRVSJkiZ7sxJB5jkR1BY+UeYeKMBXRVMynXcoNlNZQN0q8xGZR40dTsh0h922jVMJAj6tYB+MZS7jdvlGBiMKWX+oekdIUNrRxSpuSxfXRumvyic4YwsVdTKk5+77xQTmIdn0LWe/WMyiztnGI3S4uGT2BSm9qqmPvlQkD4kxvpOwemSoGZUTlp/pASl/MOYPKkZ5oqjCeFKmrf8PIXMALEiyQeRUbPG3GuGaiiShNRKMsl2Nik72ULWfSPS2E4TKppSZUlARLToB8zzPWObiTh2VWyFyZqQQQcpa6FNZQ5EQzydGfM2eZJc3YQw4ZhKpkoq0SBfncs7RD4pha6WpXImhloLHkX0UOhsYZ8BrAUhLPYDQ7n5xM7RVCmdePz0SaeTKTZU0uv+xDM/ipv8Yfuy+QO5mTOagnyAc/ExV2IpE+YuYzpScif7UuNOpc+cXH2fUnd0Mt9VEqPmbfACHY16hWV+ljLBBBFZKEEEEABBBBAAQh9qHZ6K+V3klI/FI0OneJ3QT8QYfII41egWjx/iOHzJUxUuYgoWmykqFwY2YNhsybORLlIK1qNkjdg/wAgYsztqw7LXS5qx7MyUACOaCxB9R6xA9m0pf8AqlKZYSXUp8wtlCTnP9zaRM++I+9WItZTETFAgguXBDEX0I2MWj2B8Py5lROqFF1yQkIT/e7r8gGHjEd24Yb3eIlQDCahC7bn3T5uPjHd2A1BTWzkbKkv/isN8zGo6lTOSdovqCCCKBIQQQQAUB2zVYOJsGBQiWknmfev5KAjn4Mr0S5nfTfclpWs7uUh0gNzLCJ3tz4cyTZVYnRbS19FJBKT5i3+2EfBZryJqf2TPk/8RHk0yrF0SvDylLlqKw6MzltXJuIvjhf/AMSSW1S/rFB8OzyfyRqoluXIfFo9F0UjJLQj+lKU+gAjeJeps5la4JG6CCCKSYIIIIACCCCAAggggAVe0nBRUYfO9jPMljPLbUFOpHk9oSuxjBU9/MmknMhACRt+YTmPj7I9YtqqbIt9Mqn9DFV9jVW8+oT/AOsH0X/zC5e5DF7WOHHfAcnEZTKdM5APdrGz/pPNJMJfYZQd1MrAWzgSx1DFbjwf5RbhisOFasScbrJegmKWB4hWYfMxyVJphHaaLQggghosIIIIAFPtRlS1YXUd4WYApO+cKGVoozhWUklQUWBcbbhni2u2+oKaBAH6pyX8kqMUtRAiWZjhgoAA7qPLoA5PQRLmeyjF9nfhM3u6oXAKVN/iXI9RHpqlnZ0JUP1AH1Dx5+4B4NNfUhSie6QQZihqdwkHmT8Hj0HKlhKQkBgAAByAsI3iT2zGRrozgggh4oIIIIACCCCAAggj4YAILjnFhTYfUzXYhBA8V+wPiYqfsRKjiC8vuCSc79VJb4wz8T9lVXVKUo15XmL5FhYQDswCiA3hGHAPZfU0VYJ02YgoSlQZClOokMHBSLb+UKabkhiaSLLq6lMtClKISACXJYaR5pwfG5i60zlLOZ1rUp77knw+kX3xdwVLxAS0zZs1CUE+yggBT8wQbxDUnY1Qy7p73MxGYrvcMbM0cyQclSO45KLtjlh1SJkqWsEEKSkuNC4d46Y4MGwhNNJTKQVFKXbMb326DpHfDVdbFvvQQQRH4zjcqllGZNUEpGnNR2SOZjpwRO1df4mbSUSA61rc9HGUE+AcxDcZcPIVOosLpUgd2klR/ctsy1Hc5U5j4iN3D+PoNdNq6h8+U90kAkqUpgybaBIAfqOcT/ZtRKmzautmj8yZMKU/tAAJA9QPBMItSf8AR1OKG3h/AZVHITJlBkp1O6idVHqYko+CPsP6EhBBBAAQQQQAEEEEABBBBAAQQQQAEEEEABBBBABGcRS6kyFCkUhM5wxmB0tuOhiu8Q4ExSrmy11M2UrILAKZI5sAnXq0EEYlFS7NRk10dtR2Vzml5KlCe7zt7BBOZmcudAlOzaw68M4OaanRLUoKUHKiNCVF7QQRyOOMXaRqWSUlTJWCCCGCz//Z"/>
          <p:cNvSpPr>
            <a:spLocks noChangeAspect="1" noChangeArrowheads="1"/>
          </p:cNvSpPr>
          <p:nvPr/>
        </p:nvSpPr>
        <p:spPr bwMode="auto">
          <a:xfrm>
            <a:off x="0" y="-693738"/>
            <a:ext cx="1524000" cy="1447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36876" name="Picture 12" descr="http://t2.gstatic.com/images?q=tbn:ANd9GcRKAZMDcSykstcWiNEHMVtMbSmxdvE2LekylmRed3hrKrCgCES7"/>
          <p:cNvPicPr>
            <a:picLocks noChangeAspect="1" noChangeArrowheads="1"/>
          </p:cNvPicPr>
          <p:nvPr/>
        </p:nvPicPr>
        <p:blipFill>
          <a:blip r:embed="rId3"/>
          <a:srcRect/>
          <a:stretch>
            <a:fillRect/>
          </a:stretch>
        </p:blipFill>
        <p:spPr bwMode="auto">
          <a:xfrm>
            <a:off x="2000232" y="4643446"/>
            <a:ext cx="2571750" cy="1995490"/>
          </a:xfrm>
          <a:prstGeom prst="rect">
            <a:avLst/>
          </a:prstGeom>
          <a:ln>
            <a:noFill/>
          </a:ln>
          <a:effectLst>
            <a:softEdge rad="112500"/>
          </a:effectLst>
        </p:spPr>
      </p:pic>
      <p:pic>
        <p:nvPicPr>
          <p:cNvPr id="36878" name="Picture 14" descr="http://t1.gstatic.com/images?q=tbn:ANd9GcSTm6A_xLsK_iLO2JF9yo6EXFfHYLYZU40eNF3jGYV5SgbMpohvAQ"/>
          <p:cNvPicPr>
            <a:picLocks noChangeAspect="1" noChangeArrowheads="1"/>
          </p:cNvPicPr>
          <p:nvPr/>
        </p:nvPicPr>
        <p:blipFill>
          <a:blip r:embed="rId4"/>
          <a:srcRect/>
          <a:stretch>
            <a:fillRect/>
          </a:stretch>
        </p:blipFill>
        <p:spPr bwMode="auto">
          <a:xfrm>
            <a:off x="5000628" y="4214818"/>
            <a:ext cx="1990726" cy="2466975"/>
          </a:xfrm>
          <a:prstGeom prst="rect">
            <a:avLst/>
          </a:prstGeom>
          <a:ln>
            <a:noFill/>
          </a:ln>
          <a:effectLst>
            <a:softEdge rad="112500"/>
          </a:effectLst>
        </p:spPr>
      </p:pic>
      <p:pic>
        <p:nvPicPr>
          <p:cNvPr id="36880" name="Picture 16" descr="http://t3.gstatic.com/images?q=tbn:ANd9GcQoeMNPICl-38gLFOajY3cJH3ZK-tnun8ufgnH_587wgQkbYitVLQ"/>
          <p:cNvPicPr>
            <a:picLocks noChangeAspect="1" noChangeArrowheads="1"/>
          </p:cNvPicPr>
          <p:nvPr/>
        </p:nvPicPr>
        <p:blipFill>
          <a:blip r:embed="rId5"/>
          <a:srcRect/>
          <a:stretch>
            <a:fillRect/>
          </a:stretch>
        </p:blipFill>
        <p:spPr bwMode="auto">
          <a:xfrm>
            <a:off x="6858016" y="3714752"/>
            <a:ext cx="2028826" cy="2643206"/>
          </a:xfrm>
          <a:prstGeom prst="rect">
            <a:avLst/>
          </a:prstGeom>
          <a:ln>
            <a:noFill/>
          </a:ln>
          <a:effectLst>
            <a:softEdge rad="112500"/>
          </a:effectLst>
        </p:spPr>
      </p:pic>
    </p:spTree>
  </p:cSld>
  <p:clrMapOvr>
    <a:masterClrMapping/>
  </p:clrMapOvr>
  <p:transition>
    <p:whee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142844" y="0"/>
            <a:ext cx="8786874"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Самое крупное сухопутное животное – это слон. Его масса огромна, и если бы не четыре массивных ноги с крупными подошвами, нелегко бы ему пришлось при ходьбе! Слоны – отличные ходоки и бегуны, они способны взбираться на скалистые склоны и не боятся даже болот. Всё это возможно благодаря особому строению ступни: под кожей подошвы у них имеется желеобразная прослойка с эластичными волокнами. Когда слон наступает, эта пружинящая масса принимает на себя вес тела и расширяется, площадь увеличивается и давление на землю при этом уменьшается. При вытягивании из трясины ступня снова сжимается, что облегчает ходьбу. </a:t>
            </a:r>
            <a:endParaRPr kumimoji="0" lang="ru-RU"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7891" name="Picture 3" descr="http://t2.gstatic.com/images?q=tbn:ANd9GcQKaKgG5VZMakzslOXgtdlrGBsLBFRr_nro1EPAmiy8yAGdpz5Z"/>
          <p:cNvPicPr>
            <a:picLocks noChangeAspect="1" noChangeArrowheads="1"/>
          </p:cNvPicPr>
          <p:nvPr/>
        </p:nvPicPr>
        <p:blipFill>
          <a:blip r:embed="rId2"/>
          <a:srcRect/>
          <a:stretch>
            <a:fillRect/>
          </a:stretch>
        </p:blipFill>
        <p:spPr bwMode="auto">
          <a:xfrm>
            <a:off x="4929190" y="4214818"/>
            <a:ext cx="3824297" cy="2500330"/>
          </a:xfrm>
          <a:prstGeom prst="rect">
            <a:avLst/>
          </a:prstGeom>
          <a:ln>
            <a:noFill/>
          </a:ln>
          <a:effectLst>
            <a:softEdge rad="112500"/>
          </a:effectLst>
        </p:spPr>
      </p:pic>
      <p:pic>
        <p:nvPicPr>
          <p:cNvPr id="37893" name="Picture 5" descr="http://t2.gstatic.com/images?q=tbn:ANd9GcTV30wg05hyiwcgn3UQoqztSG_bt5wGAhhLYN_J_lWj5BuH9UAE"/>
          <p:cNvPicPr>
            <a:picLocks noChangeAspect="1" noChangeArrowheads="1"/>
          </p:cNvPicPr>
          <p:nvPr/>
        </p:nvPicPr>
        <p:blipFill>
          <a:blip r:embed="rId3"/>
          <a:srcRect/>
          <a:stretch>
            <a:fillRect/>
          </a:stretch>
        </p:blipFill>
        <p:spPr bwMode="auto">
          <a:xfrm>
            <a:off x="285720" y="4357694"/>
            <a:ext cx="3357586" cy="2286016"/>
          </a:xfrm>
          <a:prstGeom prst="rect">
            <a:avLst/>
          </a:prstGeom>
          <a:ln>
            <a:noFill/>
          </a:ln>
          <a:effectLst>
            <a:softEdge rad="112500"/>
          </a:effectLst>
        </p:spPr>
      </p:pic>
    </p:spTree>
  </p:cSld>
  <p:clrMapOvr>
    <a:masterClrMapping/>
  </p:clrMapOvr>
  <p:transition>
    <p:whee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285720" y="142852"/>
            <a:ext cx="857256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Среди хищников самое малое давление создаёт росомаха. Ступни её ног имеют большую площадь, что позволяет ей легко бегать по рыхлому снегу, загоняя даже лося. А вот на плотном снегу она свои преимущества уже теряет.</a:t>
            </a:r>
            <a:endParaRPr kumimoji="0" lang="ru-RU"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8917" name="AutoShape 5" descr="data:image/jpeg;base64,/9j/4AAQSkZJRgABAQAAAQABAAD/2wCEAAkGBhQSERQUExQVFRUVFRcXFBcUFRQXFBQUFBQVFBQUFxUXHCYeFxkjGhcUHy8gJCcpLCwsFR4xNTAqNSYrLCkBCQoKDgwOGg8PGiwfHCQsLCwpKSkpLCwsKSwsLCwsKSksKSwsKSwsLCkpLCwsLCwpKSwpKSksKSwsKSwpLCwsLP/AABEIAMMBAgMBIgACEQEDEQH/xAAcAAABBQEBAQAAAAAAAAAAAAAEAAECAwUGBwj/xABCEAABAwIEAgYIBQMCBAcAAAABAAIRAyEEEjFBBVEGImFxgZETMkKhscHR8AcUFVLhcoKSYvEjJDPSFkNjk6Kywv/EABkBAAMBAQEAAAAAAAAAAAAAAAECAwAEBf/EACkRAAICAgICAgIBBAMAAAAAAAABAhEDIRIxBEETUSIyFEJhgaEFcfD/2gAMAwEAAhEDEQA/AOXo4STC2GUWtbono8EMxK1aPBgLEk96OLFOXog0wTh7s17I38tKi3h4aerYItjALLsxYm1UkYr9CAnZlF4VryEO9siy6HirpA5UENxI0ELOxFM5pCso4chWvpFJLHKcfyQOZSx5Gqarhs2ivFBEehgLLA6poPKzAx+AcdIQbMAQLrpHYYlQOCN1B+M7ujNowaLIMLXwtgos4acyMOHICfFikttClfpLIOqCjm04QriSdEcsLSsKdEcGSZCsfQcr8PQyiVGti7wgsfGP5BbIPcQFUzEmYVlbFWQdR0GUsnu0Do0nSQg/y7plXUsWpOxU6JpRjLdhsIoP2UqzdCgRiXToU2MxT9gfJM8i47DYuIPOWy592bUHwW8HFzbg+Sz34Q3sYXJmjbs1gVLFv2RuGxJ31UW08ux8lYynN4U4a9moqxlQlRoZoiZVpw8+Cm2nlQasdaGDD71PG0Q5g5hPTvspOYhVs3SOddgROiS3zQanR+NiWjUa8gqzOSpDDypsw5XuKNEbYgFEaooYUlO3hkXJTM1MDqGFZQKtqYYJwwJknYCmo+6ia6I9Em9AFqZitpkKdJ6djIUwxGjCcVJjkycFGjWE0Wt3Uq72Rohs6i+EvEZSBqrxFgqKVO9wimqxoCVwt2FyIGlZDfkcxWiSq6VaCtKCl2ZMArcPVYwIJRuJr3VNOqp/HC+g2ibMGFZ+RASoVgSiTUsqKMfSFBGYeStSpwhuSd4QdCsBcJY3iJjVLJFE0FUeGMLTdO3hrIWc3GdXVDu4hClJpdj2jQ/TWGUN+mtzQqm4ggWVeHxJmUklG1oKkgurwcDZBVcAPBa/5iWoSo7ZM8MWtILaJ4XgWcWQ2J4VlR1LiRbYIarWc4rfBH6FckZp4anR2VydD+ND6EtBbaYSLwEPnKUrsojYR+YUXViVXCkAtRrEpBqQUgEwBw1KApBqYoGI5U4CdOFjEcqYsVkJwxYwM6iq3UXc1otpqXowhYTKZScr2Uyjhh5V1Lhhdol5JBSbM4tVfo7ro6XRonUwo1uj0e0k+eHVjcWczVwkqv8AIlbdbA5d1SKSeovYDMpYEgok0StNmEB3UX4SN0E0tI1GUMKVXXwBctB9lWa3Yi0mqMAfphAT0+FB5EqytijySwtUqbhB6oZGpQ6ON3KsfwOm3dCHEu5lMXk7lFQf2bkvosqUWjRDPpCZU4UXU1RC3YHEFEgjVMaCdtKyyVBch8ySWVJGgWUAKbWpMpE7KwUDyWEocQnlWNwjuSup4E7rWg0CAKYatNuEaBzSFEcknyIPECp4YlWt4ceRW3w+k0lbbaTQNFy5PJ4uqKLHZxn6Y7kVL9KdyXU1IlYPTPjBw2HLm2efVzCxi7h5fBL/ACWN8SMniFenQE1XhomL84J+S5Dj34gMpnLRh3VkHUTa1tN/cuM4pxStiH5qridB2WtpzjVZtYWM+F+9Qn5knqIViXs6HG/iFXdUBacrQdOYItPd8u1BYD8SMVS1cHjk8d24vt71zlWoLR/N5/lCvdJUPln3bH4I9IwX4sPgBzBbUtNyI5HeR70a78WXejYGeuWjN2HMwEeWb3c7eX+jIVeaEfnm/ZuCPT6n4w1jmixlkX2BJd5zHlyvscK/Ed9VwDnagE8pIBIvysF5NhMPPxWpQfGliB7wR9Ph4J884uw8LPXndIGkgTrKQ4swkCbnS/JeSN4nWcTlnq7j2TqO7Q+Sn+RxE+s8mLZTeIkgX7NFZedNdpCvEj2SlXB0PvVodO68YpjGUyIdVbItfa38LquA9Kq4MVuuANRZwj4/wumHnY3qWibwy9HoAa1RdGwUOHOZVaHBwPcdFsYcUm6hdTml1sRRMf8AJl3sqQ4cRstqpxVos0IZ2JLtUFOb9B4r7M38oeScYN3JaTXDdX0qrN1nka9B4oyG4B3JWs4S8+yfJdBT4lTanfxxmwUXmyPqIeEfswHcHf8AtKi3hbtwVs1OkA2CrbxoH2UVky/Rqj9gH6SktL9UHJJbnk+g1EVOlSaNAna2mdFTiOGluqajUY1Sq1adjBpwbSLIJ2Fl0aKw4wAdUoeljy83sjFSM6NGlw9verXYEFPS9WxCExVYjQqK5SfYeif6dlMgrSoi11zTuKOCD4t0rNKkTedBHMp54ptW2KpI1+kPTGlhQQIfU/b+22p91t+a8x4l0ixOJJFQlzHXDbZRPqkbd2/vkHFccdWeTVdmOkkhpjl2mOY+Ksg2IcP6SLiNb8vjdeXky+o9HVCPszsdw1o0AuDppvJ+9LrncdTi3nbZdXjDaH2kc/V8fvt2XJY8m8zaBM7G3drHmo45NspOKRjV29kCbbIekb+KPxDLQQT2yNEAxnW+i6kQZpPNj7vvyQrKcuP0VjAYv9/fyV2S3ahZqLKdYDS8IrhmH9PWpsuA97WuI2bPWPYQJM9iyHW1+S6Ho8zK5jh6wk63ILSD7iknpWNDbO39MKtNrBTYGNI9G0AdRrT6ttogRfSU+IpOB6sRM93ie+Vi0ccWZWNkxrzJMz8/JbeHxgqN6s9WxncgC4ie0eC4vyR2WpgrKVUmbEEiJ8QfvsROKoFozBokSTbbfdEUKraTGhxNzlEczJ1+9UmYtrwSLwcp2g8r7oNhUIr2LhfF2U2tfJ6zmsdf2nHL6ot7tvLsMPTkAnf7heaYjhhZVD9WZswE2FQWtO97d8rueDYlzmunY2uNDfmvX/47M23js5PKguPKtmnVhDGoVNz1WXL20jzWxxKtYxUCorPSouzIsc6EwqhUh0pzRKFIJaaoVfpVA0k4oo0gEvTp03oE62jbOpx+IaAS4iFiYh7XDqkHuXPY+q+s0tc4gHkYUcHR9GIaT43XHiwzT/t/70dEpxNVmIiZQz6slUzKtYAu1Qog52F4bEOFgT5rSILh1iQs2hVDbqGI4kTrYKUo29DRkW16QGrwANSdFxvHa/pXHLdosCe65I281o8RxQeD47+4goDB08wMc/3CBsdgPNeP53l0uEXaO7B47b2czjW+iYZbodtO0xp8NtVCnxYuAAETBkzrGpGvjdb3GKEthrc3dlJ7Qez7usUcFEG2UnQiwnw53F9L2XkrLFrZ1ywyTpGfjuIPeOtBI1I0N9+3X6Ib0gcyD3dt9b93wCOxXDCy+0X931QWCpDOfsRz+CqpRrQji72Dv4dLQYsNhfst97ITD8MdN2xqRcT3rq3YOG9WAYMGJA3++cBAtwmV8g7wQ220AQbh2p8TG0iOcMsJkV2Rby5zOif8vsNVqcWoNDWjU/PcA7iICFaRAjloJ7PP+U8Z2rJyhToyHUZJn77locLefSMDQT1XC2gGXWPBMaZzXt3z8FdwGrkxLCRLSS09zwWn7Kq3aJVRrYWg41GwJO1pEgtMuGjha4No15LouD0/Rh7TEA+EbHsHYhKNJ1B2UjtB21tfdGNqMkt9GIcJa5jmtmdQJMEgCIsSdLGFFXLRWK47KuJ1WvAykEB19wTBgGNRNiLarPw5iqMph3rGCcoZfqCe/U6R2WKxFZgbFMZWtceUi5idREAmJgLIxnEsj80y48hNucOiRvdBX0CUt2bFfiAqMcA6OrpO86EjQd/ONV1vR2ofQwdZ5LhuH4F9QguzBmuZwaJvPqzcnnO69G4bhg1gJ3voPku//jYVNv8AsS8mXKKQQ2jKmcArWVwNISqYgr27kcNIBq4IbFQbhzzRovsrGYV7tGo8q7NRTRa0KbqrUSzgFQoin0cdvCk8uP2xlFmQXSnXQs4I3cBVVuj4PqmPgk/kQN8bMNJan/h1/wC4J0/zY/sHCRyOYSrQ9VtYrGUSuomPKmCq6hDRJMd9ll47jzWaXPu81OeWMFcmMoNmrWrwFm4viLYuD4RH8Ln8Rx2TbOJ2zSPL/dDvrl+pf4ZR5krwfL8+UvxhpHpePgjHb7NIY3M4gC3bJ+UfFH4VzSPZsPD+e5crVMaydruIBjnEGFq4TEktgERGgEW27vcvHmrWjuxupbNGpUE7eAI8lm47FEH1SBGtpP8AbuPJDVXnmbXtfzjRADiYDvGe2291OOMrPINVe5rS1wtNurEASS3KSbiRr8lk1Ja4Gd+33H7sUdjuKekcGtsIPIRI107lmUWyAXTA0vc876z99q7McWlbOOctmp+sgN6wEASOZO33dW12Na9sSTEOE+toGjsGg8Vgv1NpH0R/5gF4d2QRvsNPHvWeKugrJfYbxd4JmBpHedZ+Xig/yxsNzc9gAk/We5Tp0zWqQfUbdwEXA0FuZtHYToL69Olmc4nQNMxzJvfz+O4SN8FQ1c3ZzxDRrM/KLfH3KdGmMwfs0gnXmL9u383VvFcFk6xvJPxPyA96CFaL8+feD4q8fyVojJU6Z6JUxtR7GlrS9kCcxuW7EN2OtzfmBoBq2La05RLc0/8AWz2EGwI7PsmVndDOMwfRudlAM3Ouw1nfKAO64gA9hiuHtY2W9cB5Bcb3zEm/OVy8nCXFluPOPJMwq+AaGxnpEu3a11rE3MwSO7ftWXQ6HOLy57+206GdJ1RfEqtPD15mBBMaiHRoO+CsDEdOahqAjTLGU85NvAzHZ4q8VN/qc8nFdnWdHqhfUNIAkNsXOuSRt2ffj3tPAVHWAMeS4X8NscHZ3gicxlpuW/3RJGsSvRqXFnDQBe74sHjxLitnFkfJ7Km8AduqK2DDd0RW4tUdvHchss6kldUef9TJuvRQSBuUTheLOZoT4ojD4NpWvQ4Wz9vuSZMsFqSsKiwaj0jnVoPdIRVLjbTqCEYzBtGjR5BWCgOS4ZTxvpFUmVMqh2hVzQnFIJwxRY1DwknhJAJ5Y2qoYziQptlxgbX1PZuT3KyWrj+lvFQw5WmXkXJvDT2dvKwXt5sqhGzjim2Bce6ROeSGAgXkk3PmsOkzM4fJsa9ynh2D16huRIG/ZPfyVxxAJgEAbxB8Be68DLlcnZ2wikg2lAEXP+lsNHifmiGPJOjW9kkk+IQlDLIjbebxtEjK1FU6oDg0bmCdZ3jtFlwTR2wZRjhG+nvM6AK/A4gR9/DnKG4kSQdusQZ10Gnb9QqcAwuFjYWN9I11RUbgFyqYTxGsGiS0a2nrGSNhGsfCVhV64ubg8oEeC08biM1vKPl4R96YuIo259o8d/vRPijXYuWQFVx0OkT99qnTxEm2b+2PBC1W3TMpzYazGi7KRx2zT9ICIJjwufkpcOIaXEibTB5C333rNbM2OnyWgKlwTaPvXb+UrjqhlI18FXAzZZM5rxcmZE94y98dy2cIQxjhOt3HmYLnH3gdwCC4NwB1So0RAdv+0Wc0j6dvdB+N4I+m2HXgO62xYDN+6SB4DaTzzwylHklo6YZUmYnFK0zO9hy/2mfes1xAb3/zCM4kYPfBHxjzKy6VWNt7eH+yeEdE5y2aXDsNmEkkHOC28RFmjvJhdv0d6QBk0asBj2dXsd3k2kDnfL2rhMPiHQS0gtO0mxk2tvv8IRnDA/EVvRl2UXJDYjWSROt40SvE8joCy8FobpnUq5iHNkNJyvFwBIluYaib3ggnaVytJ116R0h6G/8AKOcwkvYJiPWYBDhebgXHiN4Xm3oyCuz4pYlxkc7kpbR6Z+ENdv5l1IkjO2W6ZZbqI5kGZ7F7IcK0dq+X+FcVfRqsqMMOY4Oab6j5fIlfRPRLpdh8ZTD2uDakDPScRmpnu9pvJw+Nh0Y5/jQjRp1cLawSocHc7Wy1WYmn+5v+QVwxjP3N8x9UzzTWkjcUVYbh7WosNVbas6e5SuudtvscnKeVDIlkShJymlKE6xhJJSksY8rxJgEhrZ2AJudvBea8YAfWdyF3ETBOxv3C2y9SxXBqwYSW2i9xpv7l5nxOhkMHVxLnd50HgAuvzZdUTgnZj1z9/fkq6bDrtIB8Q4//AJKvqNntOp5RsZ5WVjGgUiTqXExzGQR43IXmtlgjDYgCW8ozHcudAjsjktPCQKu2hNoMtO4O8/K8SsjCUucQDLu0n4iQe+O1GHMKT3QZflB/pBLfr9mFGUb6KRlQRRoGqBvPXPaHEknyA8gtXDcJLA7XKKjxyuLC58LdhWr0S4Uw5S6evh6umgj0TWf/AH77b3RPHGt62UkNJJEz7XZqfculePWPkxlLk7PPOLVQCQInc8/HdYj6pJ1j4ff0Wjxz1uQ7QG/KSsGpVjT780kI6EnO2WuA17tOUqBoxobW+5UIvfSL/fNG0xnpds6b9h8QqdE7KWABpMCfvRWcMwL61QNbvpy3InlyVWwgyT2gfO9+zzXZfh/QLXl1hoRaSC2CCCfuwVIR5OhJOj1fo90QDabSf2t2vZoCo4/w+nSuSHOmYsfV0zDkOSAxPF6r/WqOI74HuQbqq9VYpVTevomppM8/6R4YtdeZifmdO9c5WH33r0DpNg8wkD2T5lcHi6cSPuNrdy8aUOEnE6HK9lTKgAuiuEY40qragkwb8yNxP2FnfVX4B9+Y5a80etiHtOBx7atNr2GWuEj6d65jpN0VFSqKrBGYZagAGoPVqRy1B7geazeifHPQO9HUMU3G0n/pu5/0nflY812YxzLOD2G9uswtMdhJBC9blDyMVN7OdJwkefce6IGk5zGj/iMbTcQP/Ubnyn/VEFZfCcZUoVmuaHZ2G7bgke009hHx7l6eDTe6o8lrnVHZnODwZfaTJmT8LaAQim8Pw78X6Ys6uZnrAVHQwZXRlLcuYbAmDJvMDzFgzR63/wBM628cvdF/D8c2tTbUbYOEwYkc2ntBsigUFhyGtDWthoEBo0aBsFfnXvxut9nC+9B1DiD2eq4hH0Ok1RuvW71g5lJp2Syxxl2gps7PB9JmOs7qn3LWp1w7Qg9y4vh/AqlS46o5uBjw5rp+G8JFL23OO+zfIfVeZnx4o/q9/ReLl7NGUpUQnlchQeUk0pLGMDidYGk8c2kedj7pXjfFuEPqVXvNhJiJk7mPBe6VcA12s+f1XN4/oBTe14zvAdOmWL23ja29t082pKhvR4dji1riwRb1iIIc++hPsiw8OZVL64IFpGkEm/8AGhj7HpGL/BhxMsqb7MFh4uH1RGC/Bgtu54c7b0hIYO+nTMu/zA7Cuem/RkjzrDYc1IvDGkB9R05A50CLAlz8twxoc6+kSVvO4U+s2KTqVQHKA2nUbnhhH/l1A17jc2DSdl3uE/CKmSHV67qkWDabG0mNYRdrALMvHqgC2k3XWcL6I4XDx6OgyQAA5wzvEaQ58keELcGA874ZgMQWNbkq9VoYAKbxERmGltBM8gheP8Lr02FzmVWjm5rovoMxtPLdeykILivDxXovpOJAcIkagzIPbBAtodFacuUaNHR8vYnDOqvPrE3mfqdFn18CW6jS/wDK9P490JrsqFopVM3WIfSa806gaJJJaDFud7RBsTzOOwlSm2SxwIs7ODaeYIkT225LmU5fRR40jjT996voy0zykEXkHT3H3oxtLMbEE8gQSecc1bTwnaB5eapZKjKxVYPvbNvG/bHNH8L6S16Ihj7cnAOAjvutzCcPfVhpFNzReXtpkN1jrOaTda2E6HUaddlPE0WyXCWio+nma4NILHtdluCCJEbWvGjlph4NoxGdPcTypn+w/Jy6vgPFzXphzmw6SDlBAtoRM/7ru6f4O8OEf8Kod71qt/AlbmB6GYSl6lFn92Zw0A0cSPcuuGecXbdknBM47BdDn4umXAtAJgFwN73iFzfSf8KK1GmaodTeBLnZc1gNBBF5++a9tAjQWFuyEqjZFwDob8wQR7wD4KeSXOVtDxVaPlHifBn0KjqdVuV7R1hIMEiYke/tlDUaHJfRXG/w3oYp5fUOWf2MGbUO9Z5I25IOj+F2BpexVeRu6sQT/wC2Ak4v0E8HqZiNDA8hPwS/LGJIFt8rR5mLr3bF9DcObMwrO9zsQ74vCPwHRFjbgUmdlOjTby3idhvsqLA6uTSAeI8MwOcBr3VADoWAvyjnkbcjsEHWOS9D6O8IxUvpva/KHHKTTflblJbIeG+1BNhymNvSsLgAzQnzgeQRecBIoqEuUWFPVHIt6JVjvT/yP/ar6fQx+9Rg7g4/RdUHJjK6X5eQTgjGwnRKk27yX9nqt8hf3rXo4ZjBDWtaOwAfBSAO8KUqE8kp/s7CkkOkq3VgN1AYsHQhLTCXpKn8wFIVghTMWJKHpElqMKE+VUUqztx8Arc6LVBJQnhMCkEADwkklCARJJQksASee0+ZTJlgkG4ZgOYNaDzDQD5gSk4NOsGRBmDI5dyk94GpQNfjVFurpPYnjFy6RidbhlAiHUqJERenTIgGQLjSboZ3RzCuj/l6NhDYYBAlxgREXe8/3FX4fiDamjT3kBEuqAch3kItNaZrI4bCMpiGNDRMmJuTqSSZJ7Uqr3eyJ75QVXjdMGMwJ/03U213PHVkd8BPwl3L/YLIvq1/2tV1GvU9poHbKQBGr/e36JnQfb/+TUXT9IwV6UKQhZ35A7OP+Q+ikyk8a1AO+6XgvTMGVmki0KFLDkJvzjG+s9vmqK3H6TfanuQUZvSRtB2iray8lYVbpQXWps8SUdw5r3dZ7p7BMJ3hlFXLQLRrApEqGaFUcR2HxUasYeviYFhKyK3Fng3BAWq55Og80HW4R6T1nHwEK+Piv2Fdg7OO0hrmJ7RKn+u0To0n+0JDo3THPxV1Dg7W6KjeH1YNllHGsOjT/iU2IxBizSiDQ/1EeMIPE1abdTJ/qJUo03pBBs7+XvKdR9KP2e4pK/8AgBthicBRzJ5XEMSBTyoSnzIGJppTZlXUxTW6uA8VqsxalKzcRxZsdUjvKzcRxd37grRwykazer4trdT9fILKxXGnm1Nh/qcIWazHOOjiTzsApPYX2fV8GC/muiOBR/YVsor4x7jDneS0sHgqYE5czu1Pg8AwaMPeZkrQe9zR1GjxRnk/piZL7KqWHedw0cgFTi8MDYguPabLNx3EK0wXR/TZD4atVPqhx7SfmjHFL9rQLNKlw9rblgHcr2Y4aWAWPiWVz6xPmgC1w0mVRYuXbsF0dS7F04uVVSxlOeq1x8Fi4TCVXaAlbmGwlUC5hTnCMPf+wpthYdI9U+Sy8fhHO9XN4o2pVe32ie4BVtx9Q+yT4QpwtbQTFfwqr+33qj8g+YIjyXRuo1HbR4hUu4RUO48yuhZ/toVxKuHcMA1v3rfptAGyxxwqoNaoHcPqnp02MMvqlx77eS58n57u/wDAy0bgKZwCx6nSJos1rj5Qg6nFHONwb6AGymsE33oPJG/mCTsU0bhZFLB1Xb5R3mVe3gnN58h81nCK7ZrL38WboLq6niQVRT4Y1vb3q1mFCV8PRi4NBUmYZo2HkFJjVJSbCLKEykmQMDlygXlJJUowDiMW7n8Fbh6hIkkp0lWlxCTqPKqFME3ASSSrQGRfg2ExlCTOE0o9Rvjf4pJJuTrsBL8mweyPJE0aDQLADwSSU3JmJvdAssfiOLdpPwSSVcKVgZHh1Br3dYT3rcbTAFgB3JJIZ2+VBXRlcUKEwVFpdcJJK0NYxfZ0NKmALCFIhOkuJ9lCOQck+VJJLYCuqbLDxmMeDY/BOkurCk3sDM2tjnnVxT4aiHHrX8Skku9qlomzcw3D6cDqj3q70DW6ABJJec5P7KEnViN1NlQkJ0ktaMVOeUVT0SSQkYtTpklIIsySSSxj/9k="/>
          <p:cNvSpPr>
            <a:spLocks noChangeAspect="1" noChangeArrowheads="1"/>
          </p:cNvSpPr>
          <p:nvPr/>
        </p:nvSpPr>
        <p:spPr bwMode="auto">
          <a:xfrm>
            <a:off x="0" y="-782638"/>
            <a:ext cx="2133600" cy="1609726"/>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38919" name="AutoShape 7" descr="data:image/jpeg;base64,/9j/4AAQSkZJRgABAQAAAQABAAD/2wCEAAkGBhQSERUUEhQWFRUUFxQUFhQVGBUXFRUUFRQVGBUUFBQXHCYeFxkjGRQVHy8gIycpLCwsFx8xNTAqNSYrLCkBCQoKDgwOGg8PGikfHCQpLCkpLCkpKSksLCwpKSwpLCwpLCwsLCwsLCkpLCwsLCwpLCkpKSwsKSwpKSwsLCwsKf/AABEIAOEA4QMBIgACEQEDEQH/xAAcAAABBQEBAQAAAAAAAAAAAAAEAAIDBQYBBwj/xABBEAABAwIEAwYEBAQEBAcAAAABAAIRAyEEEjFBBVFhBhMicYGRobHB8AcUMtFCUnLhFWKy8SMzNXMWJDSCkrPC/8QAGQEAAwEBAQAAAAAAAAAAAAAAAAECAwQF/8QAJBEAAgICAgICAwEBAAAAAAAAAAECEQMhEjFBURMiBEJhMnH/2gAMAwEAAhEDEQA/AL+VyVxJejR5lnUlxJIY5dhNBTkCYkkklRI4LqaF1MB0ppckmEI8ASBykBULGqYJDOpSoK+NYz9RAVdW7T0mnWbTKlyS7KUW/BcBdlZl3bRk+FsjzUn/AIsAItr/AGUfJH2X8U/Ro5TSqal2mYSB8do3Pv8ANFN41SP8W0/2TU17E4SXgOXQo2VQdFKCtLMzqSRTUAdlJcXVVCEuriUqQOyklKSBgJSlJIoEKVyUkkikJPaVxdCBjklxdhNEM6EnOgEnQX9kgocc6Kbj0iOpslJ8U2VCPKSQJhOKhzaznENAa4smJJGkc/JDM7Wsytmm8uIGbQQYvqear3YMZRNxFhppqqjEuAuf7ryMeeab3Z72T8bG0tVRacR7WViYpNa3f+YkdToFR43tFiXa1XR/lho+ATKlDN4vYDlO6lGGAPi9o+it/kS9ma/GgukU+JxFQyXPJ8ySfNCmu4blXtXBFwkNtzm3umHgADA+pUbTY79OrnOvfK0bdTHSU1lXkTwvwVlPiEfq85+/RWVGuDcHkSfL7KhrcFpuB7iqahaMxY5uUkDXLczHLdVdGtlN5LTqJifNNNS6M2nDstRXJMj2/b3RH5+BAvv59SVWU64BG2/vz/ZR4mqb2t9Ngigs0uD4+9pnNJ87R09Fp+Gdpmus8jTVeZGvGxi19J9N97oinjQfLU7E+Z6R8lpGcomUoRkexUqwcJaZHROXm/BO0jqRAmx1m4A5re8O4kys2WnzC64TUjjyY3FhaSS4tkzE6lK4kkwOykuJJDBFwrpKYXJNjSOylKZmSDkrHRKCntUTSpWpkseEkgngJiGgIDjNQQ1h3Mn00HurQBY7Fdof/OOblBaAWjeSN7bLl/KnWN0dv4cLypvwW5oE0sxGkj02Hl97qso8CNQlz2mDcDQ8genktDiOJUmsYCBMTlmxPM8xoqvF9sKBOQOMjxW/SDpcT814avwe+2l2Du4a0chG9jEfU7FC4ikKjpIDWiYG0zyCkPaFrw4SNYbYC5sTbyCg7wBoAIJPtbyurprsm0yt42wtBMGB5wNZ/wBlnauMLqYk3H7awtdxIEgAjWIBIHO/NYDiVIsefM6akToN10YKaObO2tj+DV3muC03lEY4Q91v4ncuaF4G/u35nDUozidUOe4iIkkaR/ddH7HN+gJTf1RP5kch6oLyTxUjRaGQq1V2/wAbnz6+aip1fb73TqtQkXKFZrCQFszEWiI+aseEcZdScCJjkDH3oqJhRDHCE06G1aPZOC8ZZiGS0jNu0GYVgQvHOCccfhqgLf07het8Oxza1Nr27jTl0XXCfJHBkhxZOkuwuLUzEklCSAAnFDVKqmdoq7F9Fg8iOhYmSnEqRlZZ2ting2CPwNVx1WXyK6NPidWXlMolgQ2HCLauiJzT0dATwuAJwVNkpCe/K0nkCfYT9F5Vw7EB1Z7jYCT5EmYHuQtv2w4x3VHI0+Opa2oZufXRYOkAOh19VxZ3f1PQ/Gi0uRYcTxbspcXbGJ1jSFRYJ5GUwBJdc7yfO5gRBsjajwQSbzz+KHp1GlokWZAB5+g8lzxikdU5Ns535BzMEaTYx6Srvh2PEieXx1sNNVUd5n8LAbkSeg2AGiLomKkReJ5jlupmkx420zQQA2SbA676WvFll+OcPObPrNx087WV6zGEtg3tofu3ogcc7Py9TN/26rDHakdORKUTJ0quWpldAB3Ngn42oAQAG9efyU+MwUGQZIOhEa8uaruIYuw5ifvmu5ezznrR1rlMCEBSedSjaZTJOPCEIgox5shXoAlaCpmVEMCutKADG1JWv7AcXLKvdOd4XaA8+ixlJF0nkEEWIuPNVGVOwlHkqPcFxVXZrjAr0GuJGYeFwncbq3XbF3s8+UaY1JdhJUSAPagsQyUdUFlW4hx2WGTGmjfHlaewE4YSjMNSGyDfVPIozCsdyK8zcZnqWpQLGkEdTpkpmCoTqrvC4SV3rKqPNlidgFPClN4k5tCk+q/9LGlx68gOpMD1V/TwiH4zwkVqD6TrB7SJ3B1a70IBU/KUsR4hxatUqTXqE+LQggtEaNA5CdEC6kXeomRuOce/si+KcGeyoWPEZcwc0R+tuh+9igMxHhH8IAkc91i97Ota0KqbBrZjS+qGoVPCW7/spX23+U3QYJm0oSE2H4bF5D1+M80Wx8uDhYgTI16wqeSDOp+/ddwvHA1/6Z+vOFMo+i4yrs0eIqbAxI/mE3VdXqCbag3bLr+sRKZiOMsIFtdjB9UC/iPQ2sOUdRCmEGi5zT6O4oaG/poPVU2Jkuv78/XdGYjETf4Akj0lBDVbHO2OptRDU0FSNCBHSVC9ykcFA+N0AIBPYFGOimplAE1MolpQrSp6bkmWi87OcXdRqQD4XWK9N4fjc7QvHWuutv2c44GgSL7n9uSqORxJljUkbmElX/44ObP/AJLq2+U5vhZp6fZsFE0uyjeQWlDV1YOTfbN1CK8GZd2Xb/KEv8BaNlpSVE5wWTiapmcPCYOiPwuDhWT6YKdTYkog2QjDWQ1XDSrSFzIFZJiuPdiKeIDjEVCBDtRI0Jbv815R2g7MVcI7x0pE2cwy09dPnC+jC1YL8RW+CIRQ0zxR9KTo4f1WCa7DWiW35Sfip8YYuR8ZQrXnqPh6KUzVoCxDLQPUjXy+CCdhxM7/ADPNWTyDffooq2HyrRGLBR8PddJHP2RT6EMBKhYwEjqQEwoHbSLjDbnkuVMG5tyPRWeBhjgRrp66e10dV4swgZgJEAyOtpUthSM4E8FE8TwjQ7Mw2Nx+3nPyQ5qAgyPKFRI11RNNTyPn+6Y50pkoAknlZPaVEHKUIAlaVI1QNUqCkFNcrLh+KLVVMsEXh3kKZLRcXs0H+KdElV9+ksaNbR9RNrSnyqWljEYzEytbOcIrVENnTa1ZMpuSsYbTcpWhQ0SpmuTAdC6uArqYhrnQsR22bnbz6eL6LZVys7xzDZmmZPQmyTGjwjiVLK87X84KqsRV1kzz/ZajtRRh5AAtyj6LLPaNTooRrLoGo1oNxOttNlIMRe+32EM/X7slmWpgHV6gexoG5Mz5kD5IJ1Mt80Twxs1BmNhe+5sjsfhgX2HIe4n6/FK6dFVaKcPv6Qum589VYY/g7qTQ7Y2P0VcWppp9Caa0ycYQlv3Y/cKw4VhGOEO1By++g90Jh8XYh3QT8LoUYstqTtb+x94KTTYJ0Ece4OKfjZ+kxI5E/QqmV1iuKd5TIOsG3rJH1HkVR5E11sTJRH3+6cCoWqZqYiZqkDVCHhPbUugZOXKSlUQzylnQx2WHfpIHvElND5H1CKJlFU6RR35ZOdSgKaArHtXaanqtTGtSGTNeniqoSU1z1aJCxWUgqqtOIT2YlFCsNeqrjLR3ZJRnfqs43X8B+qTGjx/tK0FztR0v8lkaxEGNea1nab9RWVidL7Acys4nRLpFc5iZlg3RmJpmOqFLgtls52iWnUj7uRYQfn6KWljyJm567eIHTyaEHVqcuQ9yTPsmd7qJ1/ebooVmm4pxAPw4EiYAPR8yPhKzhqKZ9QFuUExqPvzQFaUoqht2EtPxSqU5CZTcMsgmfDqOY8XsV3vFRI2nTi8dPjP1UNZsH79UaT4IQTh9UARqQaJsJB06eyAGuqJMemE7pAoAMp1JCbVdBXKAXcQbdUAN7/okhu8PL5rqAPtSVBXqKF+KURrKSiOrUKYysnvchKqFEHIJNdQvqoJ9YhM75aKJm5BD6q42soC9clVRFhza6A43WGSSCfLX0Tw9CcXGZm/oYUNFxZ5b2hruc4+EAHQG9uazNSWnWDe3SFqu0NLKYEE6nePVZPFsAv8Ac9Fijob0Q1Ks/Mn9kG/XpB+KJIJ08vbdRup+31/aVoiGQASM3ooahuimM8LhbnO/X5hBF3P7gpkElOqpA3MDAJsSbaRqVFhwrvgtSHggDQ6jTces7oAqn4bKGiZJEnkLwBPPf1UzKBLJizddLXVmXtc79OYU25S3Umo7VwOnp5qcsZ3AbEAvnxRmGsyeSAKIugX/AM2vT6qMREqxxgzCDc5thcAN3/yxEKsyk/fxQBzIoarOSNc2ygqNQAGNU8BOqU7pU2/BAE1JtkLiKl0XByoLG0HNjNugBudJQSkgdH133pRFMqZuEUgwyLFRFlUb6SNFJNcxFhRUV6CELCrupRQ7sMrUiHEr2tKdkRncpGinYuIAVFXEtI5onGPZTEvcGg2BJiTyHMrOv4rUJFWk7wgEgEAgi8SOehWU8sYdmuPDKb0Z3tTwxzS3wwHEiTNz0O6w/EcOW2g67giV6fg8RW4jiKend0/FUcGgBr2x/wAMXvPNVfb1g7x1OkAMsZ3QJnZoGq51PezocPCPOJOXS0R99EzMcsHe/wBn1+CnfTgxtf180nOj4R5X6LYxBMhjlY/OB8Pkq+tSvrY6H78lZ1X3B5WHx+GiGc0EFptfWJj91SJYLRkT9wiKleIv/CCYMx09bJ2EDDOYwfvRB4kCfCgApmOhubWTBixBA/Uf3UJ4iXCC4fW+t9zogSwjdR5d0wLF+OgmLQdyZI67InDPzAuGvX0hU5k/e8K7weHilPuN0ANqHlt9B/umPIk9biNOYH0SrnYc5UYv97oENf1v/ZNDYKeQpuGYYVHxoLm/TeUwCMMz9OXWCTm09FXcXpOIzEGJIzC48vNWWIp7DaZje+tk6lBEG9if2QBmO6PI+y6tZ+QYkig5H1XlShRionArMoRCicVMVC9NARkpjl1zlDUqqkSdchsVjWsEuPkNyqftNx80KTiyMwHnHKyzfBuKuqU81eoH1I6CAb6DYX9lhlzKGl2dGHA5030EdpcXnAe8+EESB/IJkDqdPVDjiEUyMoBJIaB1Fp5Qgq1cV8QKOYtcGGq3eXN0a4DzJULmOYbmIlzj1IvJ2vt0XDT/ANPyehcb4rwX/wCFddz21x/C18AbAwc0TsdfVD9teFmnVkA5agBnUZxYj1EW6FFfhHjGGjWpsH/LqSXkk5s41PLTQLR8f4e2vTykGxBkHdptHNdDSo44v7HhHE8Lldmve4nX2QjmSekaaz+y2naTgLmURWIFyRPOLGFiKlQcwZt5Tvbot8cuSMckeMhtaiSCeUTG37qCq0SQeUg29J+CsBRmNbkn2Aj3+ir8S/xDYj49D6rRMzYBiHjNOg+osfcQoa1WNtfvVKs7lpr9+ynwuFD3SZgDTr5qiSPDYV1TxbT/ALo//CmxJAEb6Ix2Kp0x4rRoANkN2lzNc1jhBytdknTMJGbrBCLDsCrOY2zIJ57J1HGQMp6+6rQCNV1tRAGgaxr2nQujXQyTy+HqhnYUbT68+RVdSrEI7DVeuuo+iAB6jLkFG4OkQCdLfYQ+IpeLa8eUFWNGhADRfe3yTAje3QERY3vbkiMLR/SYvA+atMFwwOaXOEFxPtEaIilwA5bG4iFp8cqszeSN0RS3kPguKb/w1U/mHxSS+OXoPkie/U66IbWVNTxCKZiVLiUphzqyhqVlD36Y6qkojcjr3qu4rj+7YXb6DqdkVUrQJ5KkwXDsRjaznEd3hham4jxO5va06+Zt5qcsnGOuy8SUpfbryZ48Lq48GmyQ9zmuLiDlaNXEkch8bKZ2HbQqnDsaCKQYKtbR1QycrImzQdul16NhOEjDUCyjLnQfE43c6NXH6BYTjvDXYceIhzn+Mk2lwsB7LglBxWzvjNTlrS8Gf7KYNlbiGJIIztY/I4XgmWlwOgIn4lNrUDkeJzQ2DJu46SSfJP8Aw6aaff1dQzDueG7NLnktB3M5VFj8S4VGgsJLwM+UG95HgExc+yMnhIrF22zX/hLwvJhX1HTNSoQBoA2n4BHqDdazG1WNEOc1pOkkCfJeb4vtbWZgxTpsNB1JsO0zkjlItPvdYN+Nq1fFWe572jwlxzESSSGn2WqfJHO4tOz0PtxxEdyxjXMdSGcAtiJMmDGp8l5rh+HNmXuyiC6dRpYRrPNatnZ99PCnxsLHRUtfK5zbgHnFjygrBcVx5zQXDwiLLSC8Gc2HY7H02HKwyBq4aHSyz2Lx0uJHX4oerUuo3FbJUYt2Jl7FHU8FUMZDIuYBEt1u4baIBtIq/wCB4LvmuaPDUA8B0DnTZpOgnra/qhugSsteEdnmMmriKrRUa6WN8JmBmaS0iwtPsqjj+FqF1R7pPi8T73e7WT5yohxN+ZzagJLYBnVpaYgjporftDiKtenSo0xmDJkM1c8i73cyBDZ5DzWe1LZppx0Y0CSk5sKyZwZ4ZmLSBAcbaA6Sq6qy61MzrCn03kGU3JpZS4OgXvDRqbIEHMcSGk8wD9PitjwTh2ri3xGfFzCyNPDOktAl06bW1XpPAsMe6bOoC3wrZhmbSJqWA2ARLcC4C7THkVoOzDG954tYstBjmCztAdf3Wk8tS40Zww3HlZgu6PI+yS1/5cJI+b+B8P8ASNtRSNrlDhOBToQSMUVZYDhjqgzE5W7cz5dEzg/Bs8PfZuw/m/stIBCwnOtI3hC9sBpcGpjUZv6rj20RwC6ksHs2Sro4V512v7K42vVe9uQtcWgS69NmjoHODK9GTXDmplFS7NIScejGcG7PU8HQqOqEBjmsBGwFMQBG/wBVn+Jdu6dBzXMoyHkzJh8BszEW8lovxGxA7hjGmC57Sf6WGTovOsW3vcXhabWlxDi50TZkiSQNRDTPQrB6lSN1uPJi7QcWFb8zUc2wPdgakw0gGDoZPlosrRZsY/hnKRA5gECAdV6Li+ztTFGpTyOY2o8lzy0gBubadSQNuaI4z2HYKOTC0JeBZxMQAZMu/icVMX3/ANLlVxX8MVxjFOw2B7ttSXVnOJyk+FrQPDzLidTovNAC5y9s472CLWUM0uDWBrnbAkkvzch4p9F5njuBGnWrZWuNPvXsY+LOYHGCDvIgroxyXRzTi+zOVHQUnoni3DnU3CWkBwlsiJHMK27OcHbXlrzlBZULXWjO1pLWmdASI9QtLMqA+A8M/Mv7sODXmQ3MYBds2TuTb1UzMM6k17SS14dBGhESCCNkKzAPY7M05XMIImxBEf2VpUL6xzXBeYfcuMky8k8t7o6Dvog4Jw3vqjxUJEtJnUyLzfVargtUETIuyCbAZgYEsGhiPNR43s/UptJBaPDqDBA0udIM6DkhuzlbL3h5XExGhiRvp8Vz5VyumdGL61oJxmIP5Pu2TlcS8kXcQwmmymTyDsxtrZZLDcIfVqAMY4gFua2knU8l6fj+yk4Klla4vptbB/7jsz/C3UCZVr+H/DajaxApkUjTLXlzIDos2DF7z7lNT46QnDltnmPF+AGniHUm+Lu3mnm0ktMHz/suYPgBbXa8CwIc5rdACbsH/tkeq9g4r+GTatQupvNKSXEDSTrfW6suF9gqFEePxHYbLaMlWzKUfR5FR4CXVXNpMOQvdDjMlmYhtotaF6Hwfs/ULQ0NiABJWsp8LptdLGAR0Rz6sNtsFrHJx1Eylj5f6KbB8NFKHG5kA8oKsuJYXOyRqCIG3kpsE8PZf7hPrNiANFDk2ylFJV4Kv8o/+U+4SVn+YCSOT9BxQn8EYdEqPZxuYEmw25q2o4cNG56lSo5P2HBejgC6kkpKEkkkgBLhXU15hAHnfbwPqYhoaDlpMJcdAC4wASeewWUw1Kp+cwjWa99mJtGVrSXjnESIW97d4epUbTbTbLTUa5+0NbJB9wFX9kuGhzHV4io3vaTAdoIBdA5ke3muZqpHSn9SXjnaVzsVTwmGIDiR3ji3NAkSBcCQJJ12WzFG3Oyw+D7OOZjKFSpWAcC45RINQ5Tmb1F59FuX1OuquHtkTrSQPUxAa2XgNAOs2Hqsb21FPKKhaHAw0NixB0cSP0nYLU8UrBtMueAQ0ExygfNZXg3a6nXw9Ws5mUUbAFwMy2WHobqZKxxdbPOOLdkcXjWsIo5G0gaTSTdwD3OBg3/jj0QnDuyGJpE0HNLcz8ubKS0tLQS7NoGwLbkq/r8exZrPeyrF2kMP/LyyJblOm99TfReiil+ZoMzy3O1rhza6Advv3VKVqhOPF2zxfinA6TaopMqOr1sxsGmcwBDW9TPLktVwr8NK9nOLWCox4qMM2zCxjd0wYnmvQez/AGYpYZv/AA2AvkkvcBmJOpLlfuZbQKn9tCVR6M3g+ztPu2sqNBMQTGu2hUVb8N8Lq2kB0aS0G83AV+X8gPVHUXW8QE80kgcmVXDcIG+EiIt0RtOkASNF11RuaIgqZ9CBOpVUTYOxuU32PpCKdRB9UHhjnE6aj2R9AkC91VUTYAaUFAcRaWtLm7a8iFoKlIOHVVGLwpyOZzkAq49ky6A+D4oGepkKyqOn4qhqYQUQCLncBWOExUidQVUoq7REZeGL8r5pIj82OS6jY6RepJJLMsSSSSAEkkkgBLjkkkAUfG/0O9fkVmfw8/RX/wC6P/rYkksJdm0f8knHf+q4Pzf/AKStViPv4JJJoTAOJ/8Ap6n9LvkV5/g/+kVv6v8A9NXEk/A0Z7+Or/W7/QvWqH/Lo/0N/wBASSUQKydlvQ/SpGaLqS0RmwRuo80Yfr9V1JNEsBd+seat3/pSSTQMpuFaO/rd81ZjdJJW+yF0PYouIfpSSS8jKDHb+Si4V+geaSS38GP7BiSSSk0P/9k="/>
          <p:cNvSpPr>
            <a:spLocks noChangeAspect="1" noChangeArrowheads="1"/>
          </p:cNvSpPr>
          <p:nvPr/>
        </p:nvSpPr>
        <p:spPr bwMode="auto">
          <a:xfrm>
            <a:off x="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38921" name="Picture 9" descr="Вместе со снегом исчезают росомахи. "/>
          <p:cNvPicPr>
            <a:picLocks noChangeAspect="1" noChangeArrowheads="1"/>
          </p:cNvPicPr>
          <p:nvPr/>
        </p:nvPicPr>
        <p:blipFill>
          <a:blip r:embed="rId2"/>
          <a:srcRect/>
          <a:stretch>
            <a:fillRect/>
          </a:stretch>
        </p:blipFill>
        <p:spPr bwMode="auto">
          <a:xfrm>
            <a:off x="285720" y="3357562"/>
            <a:ext cx="4095750" cy="3095625"/>
          </a:xfrm>
          <a:prstGeom prst="rect">
            <a:avLst/>
          </a:prstGeom>
          <a:ln>
            <a:noFill/>
          </a:ln>
          <a:effectLst>
            <a:softEdge rad="112500"/>
          </a:effectLst>
        </p:spPr>
      </p:pic>
      <p:pic>
        <p:nvPicPr>
          <p:cNvPr id="38923" name="Picture 11" descr="http://t3.gstatic.com/images?q=tbn:ANd9GcSdW9Q8PiFAnrcB82rrV2-FdykUYuYhxhEF0rZckaQc7bXk1Lms"/>
          <p:cNvPicPr>
            <a:picLocks noChangeAspect="1" noChangeArrowheads="1"/>
          </p:cNvPicPr>
          <p:nvPr/>
        </p:nvPicPr>
        <p:blipFill>
          <a:blip r:embed="rId3"/>
          <a:srcRect/>
          <a:stretch>
            <a:fillRect/>
          </a:stretch>
        </p:blipFill>
        <p:spPr bwMode="auto">
          <a:xfrm>
            <a:off x="3857620" y="1857364"/>
            <a:ext cx="4929222" cy="3143272"/>
          </a:xfrm>
          <a:prstGeom prst="rect">
            <a:avLst/>
          </a:prstGeom>
          <a:ln>
            <a:noFill/>
          </a:ln>
          <a:effectLst>
            <a:softEdge rad="112500"/>
          </a:effectLst>
        </p:spPr>
      </p:pic>
    </p:spTree>
  </p:cSld>
  <p:clrMapOvr>
    <a:masterClrMapping/>
  </p:clrMapOvr>
  <p:transition>
    <p:whee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497</TotalTime>
  <Words>543</Words>
  <PresentationFormat>Экран (4:3)</PresentationFormat>
  <Paragraphs>80</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Трек</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CherdancevaEI</cp:lastModifiedBy>
  <cp:revision>58</cp:revision>
  <dcterms:created xsi:type="dcterms:W3CDTF">2012-08-10T16:59:27Z</dcterms:created>
  <dcterms:modified xsi:type="dcterms:W3CDTF">2014-09-01T09:34:31Z</dcterms:modified>
</cp:coreProperties>
</file>