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6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632" autoAdjust="0"/>
  </p:normalViewPr>
  <p:slideViewPr>
    <p:cSldViewPr>
      <p:cViewPr varScale="1">
        <p:scale>
          <a:sx n="75" d="100"/>
          <a:sy n="7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327C93-26B5-497E-B60C-A909FBB127BF}" type="doc">
      <dgm:prSet loTypeId="urn:microsoft.com/office/officeart/2005/8/layout/venn3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4BAD84F4-67C6-40C2-87A7-795F034785D7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EB3E2438-FE2D-446C-A466-C7BF85128539}" type="parTrans" cxnId="{1156C85E-6E99-4F6C-A3CA-FDC2D3588FDE}">
      <dgm:prSet/>
      <dgm:spPr/>
      <dgm:t>
        <a:bodyPr/>
        <a:lstStyle/>
        <a:p>
          <a:endParaRPr lang="ru-RU"/>
        </a:p>
      </dgm:t>
    </dgm:pt>
    <dgm:pt modelId="{7D96020E-AD5B-4D89-935C-17D56EDCEFCE}" type="sibTrans" cxnId="{1156C85E-6E99-4F6C-A3CA-FDC2D3588FDE}">
      <dgm:prSet/>
      <dgm:spPr/>
      <dgm:t>
        <a:bodyPr/>
        <a:lstStyle/>
        <a:p>
          <a:endParaRPr lang="ru-RU"/>
        </a:p>
      </dgm:t>
    </dgm:pt>
    <dgm:pt modelId="{1D571ACD-F5BA-4C8E-997F-13862B212DCF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БЕСЕДЫ</a:t>
          </a:r>
          <a:endParaRPr lang="ru-RU" dirty="0"/>
        </a:p>
      </dgm:t>
    </dgm:pt>
    <dgm:pt modelId="{6A30FBF8-16E1-4A7D-9CAB-488465B3B373}" type="parTrans" cxnId="{8D35B960-92D4-465C-8985-94963219070D}">
      <dgm:prSet/>
      <dgm:spPr/>
      <dgm:t>
        <a:bodyPr/>
        <a:lstStyle/>
        <a:p>
          <a:endParaRPr lang="ru-RU"/>
        </a:p>
      </dgm:t>
    </dgm:pt>
    <dgm:pt modelId="{9CCB066D-0C31-4F03-9F4E-54736FBA5D90}" type="sibTrans" cxnId="{8D35B960-92D4-465C-8985-94963219070D}">
      <dgm:prSet/>
      <dgm:spPr/>
      <dgm:t>
        <a:bodyPr/>
        <a:lstStyle/>
        <a:p>
          <a:endParaRPr lang="ru-RU"/>
        </a:p>
      </dgm:t>
    </dgm:pt>
    <dgm:pt modelId="{81C82C9B-BF22-4343-9C55-5C74F4B7926A}">
      <dgm:prSet phldrT="[Текст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ЭКСКУРСИИ</a:t>
          </a:r>
          <a:endParaRPr lang="ru-RU" dirty="0"/>
        </a:p>
      </dgm:t>
    </dgm:pt>
    <dgm:pt modelId="{0B1DF0A4-4673-43CF-8B16-641E1B5B3C75}" type="parTrans" cxnId="{2D0C5F26-4191-4531-8F46-819C213EC7CC}">
      <dgm:prSet/>
      <dgm:spPr/>
      <dgm:t>
        <a:bodyPr/>
        <a:lstStyle/>
        <a:p>
          <a:endParaRPr lang="ru-RU"/>
        </a:p>
      </dgm:t>
    </dgm:pt>
    <dgm:pt modelId="{77A4A486-BCFE-49CC-B686-585E8506313D}" type="sibTrans" cxnId="{2D0C5F26-4191-4531-8F46-819C213EC7CC}">
      <dgm:prSet/>
      <dgm:spPr/>
      <dgm:t>
        <a:bodyPr/>
        <a:lstStyle/>
        <a:p>
          <a:endParaRPr lang="ru-RU"/>
        </a:p>
      </dgm:t>
    </dgm:pt>
    <dgm:pt modelId="{3B358D36-76E1-49B5-8D0C-B2D7FBEB6F7C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СЕМИНАРЫ</a:t>
          </a:r>
          <a:endParaRPr lang="ru-RU" dirty="0"/>
        </a:p>
      </dgm:t>
    </dgm:pt>
    <dgm:pt modelId="{8494CC89-EDCF-48F3-8D7F-41AD7BA1C71F}" type="parTrans" cxnId="{5958B05F-0D8E-4B8E-954D-3702B8A7175E}">
      <dgm:prSet/>
      <dgm:spPr/>
      <dgm:t>
        <a:bodyPr/>
        <a:lstStyle/>
        <a:p>
          <a:endParaRPr lang="ru-RU"/>
        </a:p>
      </dgm:t>
    </dgm:pt>
    <dgm:pt modelId="{E4833FDB-4042-45F2-84A6-B02C96D92290}" type="sibTrans" cxnId="{5958B05F-0D8E-4B8E-954D-3702B8A7175E}">
      <dgm:prSet/>
      <dgm:spPr/>
      <dgm:t>
        <a:bodyPr/>
        <a:lstStyle/>
        <a:p>
          <a:endParaRPr lang="ru-RU"/>
        </a:p>
      </dgm:t>
    </dgm:pt>
    <dgm:pt modelId="{AE879C45-CCFB-45BB-9966-B0D9BD22B37D}" type="pres">
      <dgm:prSet presAssocID="{0C327C93-26B5-497E-B60C-A909FBB127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0533F1-9262-4138-89A7-191C4FB6E547}" type="pres">
      <dgm:prSet presAssocID="{4BAD84F4-67C6-40C2-87A7-795F034785D7}" presName="Name5" presStyleLbl="vennNode1" presStyleIdx="0" presStyleCnt="4" custLinFactX="-46395" custLinFactNeighborX="-100000" custLinFactNeighborY="-4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16C58-1BF9-4661-96D3-48A43A31897A}" type="pres">
      <dgm:prSet presAssocID="{7D96020E-AD5B-4D89-935C-17D56EDCEFCE}" presName="space" presStyleCnt="0"/>
      <dgm:spPr/>
    </dgm:pt>
    <dgm:pt modelId="{DDF5C740-4804-4D30-86E4-5D17A29F2D79}" type="pres">
      <dgm:prSet presAssocID="{1D571ACD-F5BA-4C8E-997F-13862B212DCF}" presName="Name5" presStyleLbl="vennNode1" presStyleIdx="1" presStyleCnt="4" custLinFactNeighborX="-66991" custLinFactNeighborY="-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76E85-AA7D-43BC-8466-80873BBD9917}" type="pres">
      <dgm:prSet presAssocID="{9CCB066D-0C31-4F03-9F4E-54736FBA5D90}" presName="space" presStyleCnt="0"/>
      <dgm:spPr/>
    </dgm:pt>
    <dgm:pt modelId="{5303D261-23F2-45AF-91C9-5EDCD4577132}" type="pres">
      <dgm:prSet presAssocID="{81C82C9B-BF22-4343-9C55-5C74F4B7926A}" presName="Name5" presStyleLbl="vennNode1" presStyleIdx="2" presStyleCnt="4" custLinFactX="4022" custLinFactNeighborX="100000" custLinFactNeighborY="4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20931-61B5-44C8-B428-DA4EA66929DA}" type="pres">
      <dgm:prSet presAssocID="{77A4A486-BCFE-49CC-B686-585E8506313D}" presName="space" presStyleCnt="0"/>
      <dgm:spPr/>
    </dgm:pt>
    <dgm:pt modelId="{07F771DA-A145-4242-8572-55C94CD5784C}" type="pres">
      <dgm:prSet presAssocID="{3B358D36-76E1-49B5-8D0C-B2D7FBEB6F7C}" presName="Name5" presStyleLbl="vennNode1" presStyleIdx="3" presStyleCnt="4" custScaleX="106299" custLinFactX="32744" custLinFactNeighborX="100000" custLinFactNeighborY="-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71BE28-00DF-4E87-9246-A51753307049}" type="presOf" srcId="{81C82C9B-BF22-4343-9C55-5C74F4B7926A}" destId="{5303D261-23F2-45AF-91C9-5EDCD4577132}" srcOrd="0" destOrd="0" presId="urn:microsoft.com/office/officeart/2005/8/layout/venn3"/>
    <dgm:cxn modelId="{5958B05F-0D8E-4B8E-954D-3702B8A7175E}" srcId="{0C327C93-26B5-497E-B60C-A909FBB127BF}" destId="{3B358D36-76E1-49B5-8D0C-B2D7FBEB6F7C}" srcOrd="3" destOrd="0" parTransId="{8494CC89-EDCF-48F3-8D7F-41AD7BA1C71F}" sibTransId="{E4833FDB-4042-45F2-84A6-B02C96D92290}"/>
    <dgm:cxn modelId="{825393D6-4427-4C72-A816-FFF6AA5596DE}" type="presOf" srcId="{3B358D36-76E1-49B5-8D0C-B2D7FBEB6F7C}" destId="{07F771DA-A145-4242-8572-55C94CD5784C}" srcOrd="0" destOrd="0" presId="urn:microsoft.com/office/officeart/2005/8/layout/venn3"/>
    <dgm:cxn modelId="{2D0C5F26-4191-4531-8F46-819C213EC7CC}" srcId="{0C327C93-26B5-497E-B60C-A909FBB127BF}" destId="{81C82C9B-BF22-4343-9C55-5C74F4B7926A}" srcOrd="2" destOrd="0" parTransId="{0B1DF0A4-4673-43CF-8B16-641E1B5B3C75}" sibTransId="{77A4A486-BCFE-49CC-B686-585E8506313D}"/>
    <dgm:cxn modelId="{8D35B960-92D4-465C-8985-94963219070D}" srcId="{0C327C93-26B5-497E-B60C-A909FBB127BF}" destId="{1D571ACD-F5BA-4C8E-997F-13862B212DCF}" srcOrd="1" destOrd="0" parTransId="{6A30FBF8-16E1-4A7D-9CAB-488465B3B373}" sibTransId="{9CCB066D-0C31-4F03-9F4E-54736FBA5D90}"/>
    <dgm:cxn modelId="{1156C85E-6E99-4F6C-A3CA-FDC2D3588FDE}" srcId="{0C327C93-26B5-497E-B60C-A909FBB127BF}" destId="{4BAD84F4-67C6-40C2-87A7-795F034785D7}" srcOrd="0" destOrd="0" parTransId="{EB3E2438-FE2D-446C-A466-C7BF85128539}" sibTransId="{7D96020E-AD5B-4D89-935C-17D56EDCEFCE}"/>
    <dgm:cxn modelId="{F25F49D8-8FF9-43C5-A31D-9429AED125A8}" type="presOf" srcId="{4BAD84F4-67C6-40C2-87A7-795F034785D7}" destId="{650533F1-9262-4138-89A7-191C4FB6E547}" srcOrd="0" destOrd="0" presId="urn:microsoft.com/office/officeart/2005/8/layout/venn3"/>
    <dgm:cxn modelId="{A73365CA-B2FB-49AF-B65F-48B935BE3990}" type="presOf" srcId="{1D571ACD-F5BA-4C8E-997F-13862B212DCF}" destId="{DDF5C740-4804-4D30-86E4-5D17A29F2D79}" srcOrd="0" destOrd="0" presId="urn:microsoft.com/office/officeart/2005/8/layout/venn3"/>
    <dgm:cxn modelId="{D2CC45B2-F69E-4BE1-8B94-1B6A28302FD9}" type="presOf" srcId="{0C327C93-26B5-497E-B60C-A909FBB127BF}" destId="{AE879C45-CCFB-45BB-9966-B0D9BD22B37D}" srcOrd="0" destOrd="0" presId="urn:microsoft.com/office/officeart/2005/8/layout/venn3"/>
    <dgm:cxn modelId="{3A91854F-B4A6-4300-8615-07D007266BFF}" type="presParOf" srcId="{AE879C45-CCFB-45BB-9966-B0D9BD22B37D}" destId="{650533F1-9262-4138-89A7-191C4FB6E547}" srcOrd="0" destOrd="0" presId="urn:microsoft.com/office/officeart/2005/8/layout/venn3"/>
    <dgm:cxn modelId="{4AC6CFFA-9F52-4382-A0EF-D03FC567ED57}" type="presParOf" srcId="{AE879C45-CCFB-45BB-9966-B0D9BD22B37D}" destId="{77616C58-1BF9-4661-96D3-48A43A31897A}" srcOrd="1" destOrd="0" presId="urn:microsoft.com/office/officeart/2005/8/layout/venn3"/>
    <dgm:cxn modelId="{F9B35F9F-415B-4A51-90AC-FA30334D7888}" type="presParOf" srcId="{AE879C45-CCFB-45BB-9966-B0D9BD22B37D}" destId="{DDF5C740-4804-4D30-86E4-5D17A29F2D79}" srcOrd="2" destOrd="0" presId="urn:microsoft.com/office/officeart/2005/8/layout/venn3"/>
    <dgm:cxn modelId="{8114FE7A-93EE-498D-AABA-47B38AE2029F}" type="presParOf" srcId="{AE879C45-CCFB-45BB-9966-B0D9BD22B37D}" destId="{32D76E85-AA7D-43BC-8466-80873BBD9917}" srcOrd="3" destOrd="0" presId="urn:microsoft.com/office/officeart/2005/8/layout/venn3"/>
    <dgm:cxn modelId="{FFA4E14F-DFB7-4579-9F20-B360776A42EC}" type="presParOf" srcId="{AE879C45-CCFB-45BB-9966-B0D9BD22B37D}" destId="{5303D261-23F2-45AF-91C9-5EDCD4577132}" srcOrd="4" destOrd="0" presId="urn:microsoft.com/office/officeart/2005/8/layout/venn3"/>
    <dgm:cxn modelId="{9EA0C7FF-ED63-4ACD-A833-A39162F7406D}" type="presParOf" srcId="{AE879C45-CCFB-45BB-9966-B0D9BD22B37D}" destId="{7F620931-61B5-44C8-B428-DA4EA66929DA}" srcOrd="5" destOrd="0" presId="urn:microsoft.com/office/officeart/2005/8/layout/venn3"/>
    <dgm:cxn modelId="{FA8A43C1-CE25-469B-A63B-D33183317714}" type="presParOf" srcId="{AE879C45-CCFB-45BB-9966-B0D9BD22B37D}" destId="{07F771DA-A145-4242-8572-55C94CD5784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533F1-9262-4138-89A7-191C4FB6E547}">
      <dsp:nvSpPr>
        <dsp:cNvPr id="0" name=""/>
        <dsp:cNvSpPr/>
      </dsp:nvSpPr>
      <dsp:spPr>
        <a:xfrm>
          <a:off x="0" y="0"/>
          <a:ext cx="1642672" cy="1642672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0402" tIns="19050" rIns="90402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ИГРЫ</a:t>
          </a:r>
          <a:endParaRPr lang="ru-RU" sz="1500" kern="1200" dirty="0"/>
        </a:p>
      </dsp:txBody>
      <dsp:txXfrm>
        <a:off x="240564" y="240564"/>
        <a:ext cx="1161544" cy="1161544"/>
      </dsp:txXfrm>
    </dsp:sp>
    <dsp:sp modelId="{DDF5C740-4804-4D30-86E4-5D17A29F2D79}">
      <dsp:nvSpPr>
        <dsp:cNvPr id="0" name=""/>
        <dsp:cNvSpPr/>
      </dsp:nvSpPr>
      <dsp:spPr>
        <a:xfrm>
          <a:off x="2000264" y="3"/>
          <a:ext cx="1642672" cy="1642672"/>
        </a:xfrm>
        <a:prstGeom prst="ellipse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0402" tIns="19050" rIns="90402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БЕСЕДЫ</a:t>
          </a:r>
          <a:endParaRPr lang="ru-RU" sz="1500" kern="1200" dirty="0"/>
        </a:p>
      </dsp:txBody>
      <dsp:txXfrm>
        <a:off x="2240828" y="240567"/>
        <a:ext cx="1161544" cy="1161544"/>
      </dsp:txXfrm>
    </dsp:sp>
    <dsp:sp modelId="{5303D261-23F2-45AF-91C9-5EDCD4577132}">
      <dsp:nvSpPr>
        <dsp:cNvPr id="0" name=""/>
        <dsp:cNvSpPr/>
      </dsp:nvSpPr>
      <dsp:spPr>
        <a:xfrm>
          <a:off x="3929094" y="401"/>
          <a:ext cx="1642672" cy="1642672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90402" tIns="19050" rIns="90402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ЭКСКУРСИИ</a:t>
          </a:r>
          <a:endParaRPr lang="ru-RU" sz="1500" kern="1200" dirty="0"/>
        </a:p>
      </dsp:txBody>
      <dsp:txXfrm>
        <a:off x="4169658" y="240965"/>
        <a:ext cx="1161544" cy="1161544"/>
      </dsp:txXfrm>
    </dsp:sp>
    <dsp:sp modelId="{07F771DA-A145-4242-8572-55C94CD5784C}">
      <dsp:nvSpPr>
        <dsp:cNvPr id="0" name=""/>
        <dsp:cNvSpPr/>
      </dsp:nvSpPr>
      <dsp:spPr>
        <a:xfrm>
          <a:off x="5715041" y="85"/>
          <a:ext cx="1746144" cy="1642672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0402" tIns="19050" rIns="90402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СЕМИНАРЫ</a:t>
          </a:r>
          <a:endParaRPr lang="ru-RU" sz="1500" kern="1200" dirty="0"/>
        </a:p>
      </dsp:txBody>
      <dsp:txXfrm>
        <a:off x="5970758" y="240649"/>
        <a:ext cx="1234710" cy="1161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E76633-A77B-491B-99AE-0255FDCDEFDE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7B14F8A-A9AC-4FFC-AEF1-75716CC08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96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18D11-1B25-4DDE-9905-8DE4B4DB6DA6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52D3-5ED4-4E47-834B-844CACCD4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F8CAF-2ED4-4FE8-95BA-CD3076612151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9487B-EDEC-4961-9743-F7839B2C9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1702-B530-4C6A-9FD2-239CE106A7B9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2394C-D055-4AE4-B620-6D570D79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2F6E0-2F6B-45F9-A963-798DB7CE7490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CF4AB-290A-4E4B-A925-0B159277A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55A25-FEB5-4E44-9119-78FAC247F49B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98F5-FB98-445F-B3EB-618D42237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C1E20-A87C-4E8D-91EF-739F23AD8792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CA86-1AB1-4134-8AAE-3E82DA9DD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5462A-EE7A-422A-B53C-781FB4BC0F29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9B12B-4424-48D3-BE90-42E903EB6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D2EA-DE83-4A7B-AFA4-FAED36B65F1F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1DE40-8A10-4013-AE8D-CE2864558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AD73E-3973-4FA0-A665-C42F8F00ACD9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24A1A-D247-4597-938F-D738FAF12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FB03B-7C9A-4B6D-98F5-2A4C33AB97A7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AA356-3EA2-4114-99C8-7490C86EB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323C-E7DA-481F-BCF0-D51149B39655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A134-6A20-4EC6-A8C1-1C8CD48F0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0C016E-DDC5-4C28-9CE2-18B923FCC9DC}" type="datetimeFigureOut">
              <a:rPr lang="ru-RU"/>
              <a:pPr>
                <a:defRPr/>
              </a:pPr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68A4F1-DD8E-4621-A376-8E4A89217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7147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ТЕОРИЯ И ПРАКТИКА ГРУППОВОЙ РАБОТЫ НА УРОКАХ ФИЗИКИ В СРЕДНЕЙ ШКОЛЕ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3714750"/>
            <a:ext cx="9144000" cy="31432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ВЫПОЛНЕЛА СТУДЕНТКА 5 КУРСА 1 ГРУППЫ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КЕБЕЛЕШ ОЛЬГА ВЛАДИМИРОВНА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Рисунок 8" descr="Bo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10"/>
          <p:cNvSpPr>
            <a:spLocks noChangeArrowheads="1"/>
          </p:cNvSpPr>
          <p:nvPr/>
        </p:nvSpPr>
        <p:spPr bwMode="auto">
          <a:xfrm>
            <a:off x="1214438" y="142875"/>
            <a:ext cx="750093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ТЕОРИЯ И ПРАКТИКА ГРУППОВОЙ РАБОТЫ НА УРОКАХ ФИЗИКИ В СРЕДНЕЙ ШКОЛЕ</a:t>
            </a:r>
            <a:endParaRPr lang="ru-RU" sz="3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341" name="Прямоугольник 11"/>
          <p:cNvSpPr>
            <a:spLocks noChangeArrowheads="1"/>
          </p:cNvSpPr>
          <p:nvPr/>
        </p:nvSpPr>
        <p:spPr bwMode="auto">
          <a:xfrm>
            <a:off x="5159375" y="5357813"/>
            <a:ext cx="4086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ВЫПОЛНИЛА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ФИЗИКИ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КЕБЕЛЕШ ОЛЬГА ВЛАДИМИРОВНА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7" descr="07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агетная рамка 5"/>
          <p:cNvSpPr/>
          <p:nvPr/>
        </p:nvSpPr>
        <p:spPr>
          <a:xfrm>
            <a:off x="285750" y="428625"/>
            <a:ext cx="8429625" cy="228600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Внеклассной групповой работой можно считать домашнее задание, всевозможные кружки, олимпиады, соревнования, смотры, викторины, выставки и т.п. Внеурочная учебная деятельность опирается на сознательность, активность и инициативу учащихся. Правильно организованная внеурочная деятельность важна в развитии учащегося не меньше, чем работа в классе.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85750" y="3214688"/>
            <a:ext cx="8429625" cy="314325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Возможность применять групповую форму обучения – позволила учителям творчески подойти к составлению целых тематических циклов программы, организовать нетрадиционные уроки.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5" descr="120903-191407-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Целью моей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работы является: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разработать планы занятий при групповой работе на уроках физики в виде проведения семинаров, упражнений, лабораторных работ, игр, бесед и внеклассных мероприятий.  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Главная задача групповой работы – научить школьников работать в команде, в коллективе и распределять роли между участниками. </a:t>
            </a:r>
          </a:p>
          <a:p>
            <a:pPr>
              <a:lnSpc>
                <a:spcPct val="90000"/>
              </a:lnSpc>
            </a:pPr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59404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Групповая работа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это поэтапный, эффективный и расширяющий свои границы способ работы с людьми, направленный на достижение индивидуальных и коллективных целей.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групповой работы:</a:t>
            </a:r>
            <a:b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Групповая работа обеспечивает выполнение следующих позиций:</a:t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снимает внутреннее напряжение школьников, скованность, дискомфорт; исчезает боязнь вызова к доске, неудачного ответа; учебное пространство становится для детей местом творческого полёта, реализации своего интеллектуального и творческого потенциала.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714348" y="2500306"/>
          <a:ext cx="7500990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8" descr="PhotoFunia-a9254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015288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групповой работы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6063" y="1643063"/>
            <a:ext cx="3857625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Виды групповой деятельности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50" y="3214688"/>
            <a:ext cx="1643063" cy="7143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в парах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50" y="3286125"/>
            <a:ext cx="1928813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Группы от 3 до 7 человек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86500" y="3143250"/>
            <a:ext cx="1785938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класс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000250" y="2643188"/>
            <a:ext cx="12144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857875" y="2643188"/>
            <a:ext cx="642938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893344" y="2607469"/>
            <a:ext cx="714375" cy="500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85750" y="4286250"/>
            <a:ext cx="1000125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1071563" y="4143375"/>
            <a:ext cx="1000125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6858000" y="4357688"/>
            <a:ext cx="928688" cy="21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250406" y="4393407"/>
            <a:ext cx="714375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786313" y="4214813"/>
            <a:ext cx="1143000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3821906" y="4536282"/>
            <a:ext cx="714375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4393406" y="4321970"/>
            <a:ext cx="714375" cy="500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214313" y="5072063"/>
            <a:ext cx="1071562" cy="142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Лабораторные работы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500188" y="5072063"/>
            <a:ext cx="1071562" cy="142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Упражнения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714625" y="5000625"/>
            <a:ext cx="928688" cy="15001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Игры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714750" y="5000625"/>
            <a:ext cx="928688" cy="15001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Урок-беседа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932363" y="5013325"/>
            <a:ext cx="935037" cy="15001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Урок-экскурсия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011863" y="5013325"/>
            <a:ext cx="936625" cy="15001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проектов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092950" y="5013325"/>
            <a:ext cx="1079500" cy="15001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Семинары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лако 11"/>
          <p:cNvSpPr/>
          <p:nvPr/>
        </p:nvSpPr>
        <p:spPr>
          <a:xfrm>
            <a:off x="0" y="0"/>
            <a:ext cx="9144000" cy="2357438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групповой работы подходит не каждый урок, чаще всего такой, к которому необходимо длительно готовиться всему классу. Таким уроком является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Именно при подготовке к семинару реализуются сильные стороны каждой группы. </a:t>
            </a:r>
            <a:endParaRPr lang="ru-RU" dirty="0"/>
          </a:p>
        </p:txBody>
      </p:sp>
      <p:sp>
        <p:nvSpPr>
          <p:cNvPr id="8" name="Блок-схема: дисплей 7"/>
          <p:cNvSpPr/>
          <p:nvPr/>
        </p:nvSpPr>
        <p:spPr>
          <a:xfrm>
            <a:off x="0" y="3500438"/>
            <a:ext cx="3357563" cy="3214687"/>
          </a:xfrm>
          <a:prstGeom prst="flowChartDispla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Налит бокал воды до краев. Он полон. Возле бокала лежат булавки. Начните бросать булавки и считайте их. Бросать надо осмотрительно: бережно погружайте острие в воду и затем осторожно выпускайте булавку из руки, без толчка или давления, чтобы сотрясением не расплескать воды. Вопрос, сколько булавок может поместиться в стакан.</a:t>
            </a:r>
          </a:p>
        </p:txBody>
      </p:sp>
      <p:sp>
        <p:nvSpPr>
          <p:cNvPr id="9" name="Блок-схема: дисплей 8"/>
          <p:cNvSpPr/>
          <p:nvPr/>
        </p:nvSpPr>
        <p:spPr>
          <a:xfrm>
            <a:off x="5500688" y="3429000"/>
            <a:ext cx="3214687" cy="3286125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Перед учениками  два кофейника одинаковой ширины: один высокий, другой — низкий. Какой из них вместительнее? Наливаем в них жидкость и объясняем правильный ответ.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Пятно 1 13"/>
          <p:cNvSpPr/>
          <p:nvPr/>
        </p:nvSpPr>
        <p:spPr>
          <a:xfrm>
            <a:off x="2643188" y="2143125"/>
            <a:ext cx="4000500" cy="2357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Свойство жидкостей и газов».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Суть опытов.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0" y="1928813"/>
            <a:ext cx="9144000" cy="4929187"/>
          </a:xfrm>
          <a:prstGeom prst="beve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стные  упражнения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измерения температуры тела больному рекомендуют держать под мышкой термометр в течении 5-8 минут. Почему нет смысла держать его большее время?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Возьмите две одинаковые пробирки. В одну налейте чуть меньше её половины ацетона (или спирта), а во вторую – примерно столько же воды. Измерьте линейкой высоту ацетона и воды, а затем перелейте их в одну пробирку и перемешайте. Как изменился общий объём смеси жидкости и почему?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должна изменяться скорость молекул газа при его нагревании и охлаждении?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Почему глубокие водоёмы не промерзают до дна?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Расскажите о молекулах газа.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Расскажите о молекулах жидкости.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идеальный газ?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объясняется малая сжимаемость жидкостей?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Сформулируйте определение газа.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Сформулируйте определение жидкости.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8" name="Багетная рамка 7"/>
          <p:cNvSpPr/>
          <p:nvPr/>
        </p:nvSpPr>
        <p:spPr>
          <a:xfrm>
            <a:off x="0" y="0"/>
            <a:ext cx="9144000" cy="1928813"/>
          </a:xfrm>
          <a:prstGeom prst="beve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Упражнение – это метод обучения, представляющий собой планомерно организованное повторное выполнение действий с целью овладения ими или повышения их качества. Без правильно организованных упражнений невозможно овладеть учебными и практическими умениями и навыками. Упражнения бывают двух типов: 1)устные;2) письменные.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нутый угол 8"/>
          <p:cNvSpPr/>
          <p:nvPr/>
        </p:nvSpPr>
        <p:spPr>
          <a:xfrm>
            <a:off x="142875" y="214313"/>
            <a:ext cx="8858250" cy="1428750"/>
          </a:xfrm>
          <a:prstGeom prst="folded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лабораторных работ связано с измерением различных физических величин и последующей обработкой их результатов. Измерение – нахождение значения физической величины опытным путём с помощью средств измерений.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Блок-схема: типовой процесс 5"/>
          <p:cNvSpPr/>
          <p:nvPr/>
        </p:nvSpPr>
        <p:spPr>
          <a:xfrm>
            <a:off x="142875" y="1785938"/>
            <a:ext cx="8858250" cy="4857750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«Изучение последовательного и параллельного  соединения проводников».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Порядок выполнения работы: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Подготовьте бланк отчёта для записи результатов измерений и вычислений.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Соберите цепь для изучения последовательного соединения резисторов; измерьте силу тока и напряжения; проверьте выполнения законов соединения; сделайте вывод.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Соберите цепь для изучения параллельного соединения резисторов; измерьте токи и напряжение; проверьте выполнение законов соединения; сделайте вывод.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Контрольный вопрос: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соединены потребители электроэнергии в квартирах? Почему? Как соединены лампочки в ёлочной гирлянде? Почему?</a:t>
            </a:r>
          </a:p>
        </p:txBody>
      </p:sp>
      <p:sp>
        <p:nvSpPr>
          <p:cNvPr id="11" name="Солнце 10"/>
          <p:cNvSpPr/>
          <p:nvPr/>
        </p:nvSpPr>
        <p:spPr>
          <a:xfrm>
            <a:off x="428625" y="1857375"/>
            <a:ext cx="928688" cy="714375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8072438" y="2000250"/>
            <a:ext cx="714375" cy="3571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блако 12"/>
          <p:cNvSpPr/>
          <p:nvPr/>
        </p:nvSpPr>
        <p:spPr>
          <a:xfrm>
            <a:off x="1857375" y="1928813"/>
            <a:ext cx="5500688" cy="3571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Молния 13"/>
          <p:cNvSpPr/>
          <p:nvPr/>
        </p:nvSpPr>
        <p:spPr>
          <a:xfrm>
            <a:off x="8215313" y="2643188"/>
            <a:ext cx="642937" cy="17145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перфолента 6"/>
          <p:cNvSpPr/>
          <p:nvPr/>
        </p:nvSpPr>
        <p:spPr>
          <a:xfrm>
            <a:off x="71438" y="0"/>
            <a:ext cx="9001125" cy="1500188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Игровая форма занятий позволяет вовлечь учащихся в интересный мир природных явлений, закрепить познавательные наклонности детей, сообщить во время урока-игры некоторые интересные факты, подготовленные учителем.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Багетная рамка 4"/>
          <p:cNvSpPr/>
          <p:nvPr/>
        </p:nvSpPr>
        <p:spPr>
          <a:xfrm>
            <a:off x="0" y="1571625"/>
            <a:ext cx="9144000" cy="5286375"/>
          </a:xfrm>
          <a:prstGeom prst="beve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Суть игры.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проходит в кабинете физики. Класс делится на две команды по 5 человек, на болельщиков и помощников ведущего. Ведущий представляет команды и дает им слово для приветствия.</a:t>
            </a:r>
            <a:r>
              <a:rPr lang="ru-RU" sz="1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Ведущим задаются вопросы одной команде, затем другой. Готовятся ответы коллективно, и, по указанию капитана, отвечает кто-то из команды или сам капитан. На подготовку отводится 15 секунд. Какая команда заработает больше очков, та и побеждает. Например: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ГЕЙМ 3.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Ведущий задаёт вопрос командами при готовом ответе нажимают кнопку лампы. Свет горит-значит готовы отвечать.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местах, где бывают торнадо, взрываются консервные банки, велосипедные и автомобильные камеры, закрытые бидоны. Я думаю, что вам механизм этого явления понятен. Что происходит по той же причине с курами и петухами?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999, 888, 777, 666, …, 111. На какие два простых числа делятся приведённые выше числа без остатка?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1600 году в Англии вышла книга Гильберта “О магните, магнитных телах и о большом магните”. Что Гильберт называл большим магнитом?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одной чашке весов лежит камень, а на другой – железная гиря того же веса. Останутся ли в равновесии весы, если их погрузить в резервуар с водой?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Шофер-5, пешеход-7, а катастрофа?</a:t>
            </a:r>
          </a:p>
        </p:txBody>
      </p:sp>
      <p:sp>
        <p:nvSpPr>
          <p:cNvPr id="9" name="Улыбающееся лицо 8"/>
          <p:cNvSpPr/>
          <p:nvPr/>
        </p:nvSpPr>
        <p:spPr>
          <a:xfrm>
            <a:off x="0" y="1143000"/>
            <a:ext cx="1571625" cy="1071563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7358063" y="5786438"/>
            <a:ext cx="1785937" cy="1071562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14313" y="285750"/>
            <a:ext cx="8501062" cy="1071563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Достоинства беседы состоит в том, что она максимально активизирует мышление, служит прекрасным средством диагностики усвоенных знаний, умений.</a:t>
            </a:r>
            <a:endParaRPr lang="ru-RU" i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14313" y="1571625"/>
            <a:ext cx="8572500" cy="5000625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Вводные беседы - изучение нового материала.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изучением новой темы «Законы механики Ньютона», учитель раздаёт 4-5 ученикам задание. Три ученика берут себе по закону, четвёртый рассказывает что ни будь интересное из биографии великого учёного Ньютона. Ещё один может в общих чертах о законах, об учёном, о времени когда это всё происходило, т.е. сделать введение. Весь этот материал готовится заранее. На уроке ученики выступают со своими докладами перед всем классом, отвечают на возникшие к ним вопросы. Так же можно дополнительно к докладу нарисовать схему, плакат, вывести формулу или провести эксперимент.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990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ТЕОРИЯ И ПРАКТИКА ГРУППОВОЙ РАБОТЫ НА УРОКАХ ФИЗИКИ В СРЕДНЕЙ ШКОЛЕ    </vt:lpstr>
      <vt:lpstr>Целью моей  работы является:</vt:lpstr>
      <vt:lpstr>  Групповая работа — это поэтапный, эффективный и расширяющий свои границы способ работы с людьми, направленный на достижение индивидуальных и коллективных целей.  Виды групповой работы:         Групповая работа обеспечивает выполнение следующих позиций: снимает внутреннее напряжение школьников, скованность, дискомфорт; исчезает боязнь вызова к доске, неудачного ответа; учебное пространство становится для детей местом творческого полёта, реализации своего интеллектуального и творческого потенциала.    </vt:lpstr>
      <vt:lpstr>Виды групповой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практика групповой работы на уроках физики в средней школе </dc:title>
  <cp:lastModifiedBy>все мае</cp:lastModifiedBy>
  <cp:revision>33</cp:revision>
  <dcterms:modified xsi:type="dcterms:W3CDTF">2014-10-23T14:28:54Z</dcterms:modified>
</cp:coreProperties>
</file>