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D60093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7EE4-18EC-4A1E-9873-200238E42A18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170D7-A9B0-4EB5-8510-996834C1B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1"/>
            <a:ext cx="7772400" cy="1214446"/>
          </a:xfrm>
        </p:spPr>
        <p:txBody>
          <a:bodyPr/>
          <a:lstStyle>
            <a:lvl1pPr>
              <a:defRPr>
                <a:solidFill>
                  <a:srgbClr val="D6009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99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535113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2174875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560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560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961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2822603" cy="7207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14356"/>
            <a:ext cx="4926040" cy="54118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10" y="1500174"/>
            <a:ext cx="2822603" cy="4625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57231"/>
            <a:ext cx="5486400" cy="38703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99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600200"/>
            <a:ext cx="78581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ECB78-09D0-4BEF-BBCC-7C71EAC5E3AD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6009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school.xvatit.com/index.php?title=52._%D0%97%D0%BD%D0%B0%D1%87%D0%B5%D0%BD%D0%BD%D1%8F_%D0%BF%D0%B5%D1%80%D1%96%D0%BE%D0%B4%D0%B8%D1%87%D0%BD%D0%BE%D0%B3%D0%BE_%D0%B7%D0%B0%D0%BA%D0%BE%D0%BD%D1%83._%D0%96%D0%B8%D1%82%D1%82%D1%8F_%D1%96_%D0%BD%D0%B0%D1%83%D0%BA%D0%BE%D0%B2%D0%B0_%D0%B4i%D1%8F%D0%BB%D1%8C%D0%BD%D1%96%D1%81%D1%82%D1%8C_%D0%94._%D0%86._%D0%9C%D0%B5%D0%BD%D0%B4%D0%B5%D0%BB%D1%94%D1%94%D0%B2%D0%B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/>
              <a:t>Химия и здоровье </a:t>
            </a:r>
            <a:endParaRPr lang="ru-RU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44" y="5805264"/>
            <a:ext cx="4456584" cy="432048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latin typeface="Monotype Corsiva" pitchFamily="66" charset="0"/>
              </a:rPr>
              <a:t>Дунаевой </a:t>
            </a:r>
            <a:r>
              <a:rPr lang="ru-RU" b="1" i="1" dirty="0" smtClean="0">
                <a:latin typeface="Monotype Corsiva" pitchFamily="66" charset="0"/>
              </a:rPr>
              <a:t>Натальи</a:t>
            </a:r>
            <a:r>
              <a:rPr lang="en-US" b="1" i="1" dirty="0" smtClean="0">
                <a:latin typeface="Monotype Corsiva" pitchFamily="66" charset="0"/>
              </a:rPr>
              <a:t> 11</a:t>
            </a:r>
            <a:r>
              <a:rPr lang="ru-RU" b="1" i="1" dirty="0" smtClean="0">
                <a:latin typeface="Monotype Corsiva" pitchFamily="66" charset="0"/>
              </a:rPr>
              <a:t>-А</a:t>
            </a:r>
            <a:endParaRPr lang="ru-RU" b="1" i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th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077072"/>
            <a:ext cx="1944216" cy="19442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929618" cy="620688"/>
          </a:xfrm>
        </p:spPr>
        <p:txBody>
          <a:bodyPr>
            <a:normAutofit/>
          </a:bodyPr>
          <a:lstStyle/>
          <a:p>
            <a:r>
              <a:rPr lang="ru-RU" sz="2800" i="1" u="sng" dirty="0" smtClean="0"/>
              <a:t>Косметика </a:t>
            </a:r>
            <a:endParaRPr lang="ru-RU" sz="2800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92696"/>
            <a:ext cx="7858180" cy="5433467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D60093"/>
                </a:solidFill>
              </a:rPr>
              <a:t>Косметика </a:t>
            </a:r>
            <a:r>
              <a:rPr lang="ru-RU" sz="2000" dirty="0" smtClean="0">
                <a:solidFill>
                  <a:srgbClr val="D60093"/>
                </a:solidFill>
              </a:rPr>
              <a:t>— это химическая формула, состоящая из химических веществ, ингредиентов. В состав одного косметического средства может входить более 50 ингредиентов.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solidFill>
                  <a:srgbClr val="D60093"/>
                </a:solidFill>
              </a:rPr>
              <a:t>Для </a:t>
            </a:r>
            <a:r>
              <a:rPr lang="ru-RU" sz="2000" i="1" dirty="0" smtClean="0">
                <a:solidFill>
                  <a:srgbClr val="D60093"/>
                </a:solidFill>
              </a:rPr>
              <a:t>губных помад</a:t>
            </a:r>
            <a:r>
              <a:rPr lang="ru-RU" sz="2000" dirty="0" smtClean="0">
                <a:solidFill>
                  <a:srgbClr val="D60093"/>
                </a:solidFill>
              </a:rPr>
              <a:t> в качестве пигмента применяют органическое       синтетическое соединение никеля.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solidFill>
                  <a:srgbClr val="D60093"/>
                </a:solidFill>
              </a:rPr>
              <a:t>Перламутровый эффект создают соли </a:t>
            </a:r>
            <a:r>
              <a:rPr lang="ru-RU" sz="2000" dirty="0" err="1" smtClean="0">
                <a:solidFill>
                  <a:srgbClr val="D60093"/>
                </a:solidFill>
              </a:rPr>
              <a:t>висмутила</a:t>
            </a:r>
            <a:r>
              <a:rPr lang="ru-RU" sz="2000" dirty="0" smtClean="0">
                <a:solidFill>
                  <a:srgbClr val="D60093"/>
                </a:solidFill>
              </a:rPr>
              <a:t> </a:t>
            </a:r>
            <a:r>
              <a:rPr lang="en-US" sz="2000" dirty="0" err="1" smtClean="0">
                <a:solidFill>
                  <a:srgbClr val="D60093"/>
                </a:solidFill>
              </a:rPr>
              <a:t>BiOCl</a:t>
            </a:r>
            <a:r>
              <a:rPr lang="en-US" sz="2000" dirty="0" smtClean="0">
                <a:solidFill>
                  <a:srgbClr val="D60093"/>
                </a:solidFill>
              </a:rPr>
              <a:t>, BiONO</a:t>
            </a:r>
            <a:r>
              <a:rPr lang="en-US" sz="2000" baseline="-25000" dirty="0" smtClean="0">
                <a:solidFill>
                  <a:srgbClr val="D60093"/>
                </a:solidFill>
              </a:rPr>
              <a:t>3</a:t>
            </a:r>
            <a:r>
              <a:rPr lang="ru-RU" sz="2000" dirty="0" smtClean="0">
                <a:solidFill>
                  <a:srgbClr val="D60093"/>
                </a:solidFill>
              </a:rPr>
              <a:t> или слюда, содержащая около 40% оксида т </a:t>
            </a:r>
          </a:p>
          <a:p>
            <a:r>
              <a:rPr lang="ru-RU" sz="2000" dirty="0" smtClean="0">
                <a:solidFill>
                  <a:srgbClr val="D60093"/>
                </a:solidFill>
              </a:rPr>
              <a:t>В создании гримов применяют оксид цинка </a:t>
            </a:r>
            <a:r>
              <a:rPr lang="en-US" sz="2000" dirty="0" err="1" smtClean="0">
                <a:solidFill>
                  <a:srgbClr val="D60093"/>
                </a:solidFill>
              </a:rPr>
              <a:t>ZnO</a:t>
            </a:r>
            <a:r>
              <a:rPr lang="en-US" sz="2000" dirty="0" smtClean="0">
                <a:solidFill>
                  <a:srgbClr val="D60093"/>
                </a:solidFill>
              </a:rPr>
              <a:t>.</a:t>
            </a:r>
            <a:endParaRPr lang="ru-RU" sz="2000" dirty="0" smtClean="0">
              <a:solidFill>
                <a:srgbClr val="D60093"/>
              </a:solidFill>
            </a:endParaRPr>
          </a:p>
          <a:p>
            <a:r>
              <a:rPr lang="ru-RU" sz="2000" dirty="0" smtClean="0">
                <a:solidFill>
                  <a:srgbClr val="D60093"/>
                </a:solidFill>
              </a:rPr>
              <a:t>В красителе для волос используют разбавленные водные растворы хорошо растворимых солей свинца, серебра, меди, висмута.</a:t>
            </a:r>
          </a:p>
        </p:txBody>
      </p:sp>
      <p:pic>
        <p:nvPicPr>
          <p:cNvPr id="5" name="Рисунок 4" descr="11QJqzTYNSxDVFilfqT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221088"/>
            <a:ext cx="2440840" cy="1873345"/>
          </a:xfrm>
          <a:prstGeom prst="rect">
            <a:avLst/>
          </a:prstGeom>
        </p:spPr>
      </p:pic>
      <p:pic>
        <p:nvPicPr>
          <p:cNvPr id="6" name="Рисунок 5" descr="dictionary_21_2_1262946303_jpg_th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221088"/>
            <a:ext cx="2592288" cy="1307415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20688"/>
            <a:ext cx="4392488" cy="5616624"/>
          </a:xfrm>
        </p:spPr>
        <p:txBody>
          <a:bodyPr>
            <a:normAutofit lnSpcReduction="10000"/>
          </a:bodyPr>
          <a:lstStyle/>
          <a:p>
            <a:r>
              <a:rPr lang="ru-RU" sz="2200" i="1" dirty="0" smtClean="0">
                <a:solidFill>
                  <a:srgbClr val="7030A0"/>
                </a:solidFill>
              </a:rPr>
              <a:t>Косметические пудры </a:t>
            </a:r>
            <a:r>
              <a:rPr lang="ru-RU" sz="2200" i="1" dirty="0" smtClean="0">
                <a:solidFill>
                  <a:srgbClr val="7030A0"/>
                </a:solidFill>
                <a:latin typeface="Bookman Old Style" pitchFamily="18" charset="0"/>
              </a:rPr>
              <a:t>– </a:t>
            </a:r>
            <a:r>
              <a:rPr lang="ru-RU" sz="2200" i="1" dirty="0" smtClean="0">
                <a:solidFill>
                  <a:srgbClr val="7030A0"/>
                </a:solidFill>
              </a:rPr>
              <a:t>многокомпонентные смеси. </a:t>
            </a:r>
          </a:p>
          <a:p>
            <a:r>
              <a:rPr lang="ru-RU" sz="2200" i="1" dirty="0" smtClean="0">
                <a:solidFill>
                  <a:srgbClr val="7030A0"/>
                </a:solidFill>
              </a:rPr>
              <a:t>В них входят тальк </a:t>
            </a:r>
            <a:r>
              <a:rPr lang="en-US" sz="2200" i="1" dirty="0" smtClean="0">
                <a:solidFill>
                  <a:srgbClr val="7030A0"/>
                </a:solidFill>
              </a:rPr>
              <a:t>Mg</a:t>
            </a:r>
            <a:r>
              <a:rPr lang="en-US" sz="2200" i="1" baseline="-25000" dirty="0" smtClean="0">
                <a:solidFill>
                  <a:srgbClr val="7030A0"/>
                </a:solidFill>
              </a:rPr>
              <a:t>3</a:t>
            </a:r>
            <a:r>
              <a:rPr lang="en-US" sz="2200" i="1" dirty="0" smtClean="0">
                <a:solidFill>
                  <a:srgbClr val="7030A0"/>
                </a:solidFill>
              </a:rPr>
              <a:t>[Si</a:t>
            </a:r>
            <a:r>
              <a:rPr lang="en-US" sz="2200" i="1" baseline="-25000" dirty="0" smtClean="0">
                <a:solidFill>
                  <a:srgbClr val="7030A0"/>
                </a:solidFill>
              </a:rPr>
              <a:t>4</a:t>
            </a:r>
            <a:r>
              <a:rPr lang="en-US" sz="2200" i="1" dirty="0" smtClean="0">
                <a:solidFill>
                  <a:srgbClr val="7030A0"/>
                </a:solidFill>
              </a:rPr>
              <a:t>O</a:t>
            </a:r>
            <a:r>
              <a:rPr lang="en-US" sz="2200" i="1" baseline="-25000" dirty="0" smtClean="0">
                <a:solidFill>
                  <a:srgbClr val="7030A0"/>
                </a:solidFill>
              </a:rPr>
              <a:t>10</a:t>
            </a:r>
            <a:r>
              <a:rPr lang="en-US" sz="2200" i="1" dirty="0" smtClean="0">
                <a:solidFill>
                  <a:srgbClr val="7030A0"/>
                </a:solidFill>
              </a:rPr>
              <a:t>](OH)</a:t>
            </a:r>
            <a:r>
              <a:rPr lang="en-US" sz="2200" i="1" baseline="-25000" dirty="0" smtClean="0">
                <a:solidFill>
                  <a:srgbClr val="7030A0"/>
                </a:solidFill>
              </a:rPr>
              <a:t>2</a:t>
            </a:r>
            <a:r>
              <a:rPr lang="ru-RU" sz="2200" i="1" dirty="0" smtClean="0">
                <a:solidFill>
                  <a:srgbClr val="7030A0"/>
                </a:solidFill>
              </a:rPr>
              <a:t>, или 3</a:t>
            </a:r>
            <a:r>
              <a:rPr lang="en-US" sz="2200" i="1" dirty="0" err="1" smtClean="0">
                <a:solidFill>
                  <a:srgbClr val="7030A0"/>
                </a:solidFill>
              </a:rPr>
              <a:t>MgO</a:t>
            </a:r>
            <a:r>
              <a:rPr lang="en-US" sz="2200" i="1" dirty="0" smtClean="0">
                <a:solidFill>
                  <a:srgbClr val="7030A0"/>
                </a:solidFill>
              </a:rPr>
              <a:t> • 4SiO</a:t>
            </a:r>
            <a:r>
              <a:rPr lang="en-US" sz="2200" i="1" baseline="-25000" dirty="0" smtClean="0">
                <a:solidFill>
                  <a:srgbClr val="7030A0"/>
                </a:solidFill>
              </a:rPr>
              <a:t>2</a:t>
            </a:r>
            <a:r>
              <a:rPr lang="en-US" sz="2200" i="1" dirty="0" smtClean="0">
                <a:solidFill>
                  <a:srgbClr val="7030A0"/>
                </a:solidFill>
              </a:rPr>
              <a:t> • H</a:t>
            </a:r>
            <a:r>
              <a:rPr lang="en-US" sz="2200" i="1" baseline="-25000" dirty="0" smtClean="0">
                <a:solidFill>
                  <a:srgbClr val="7030A0"/>
                </a:solidFill>
              </a:rPr>
              <a:t>2</a:t>
            </a:r>
            <a:r>
              <a:rPr lang="en-US" sz="2200" i="1" dirty="0" smtClean="0">
                <a:solidFill>
                  <a:srgbClr val="7030A0"/>
                </a:solidFill>
              </a:rPr>
              <a:t>O, </a:t>
            </a:r>
            <a:r>
              <a:rPr lang="ru-RU" sz="2200" i="1" dirty="0" smtClean="0">
                <a:solidFill>
                  <a:srgbClr val="7030A0"/>
                </a:solidFill>
              </a:rPr>
              <a:t>каолин </a:t>
            </a:r>
            <a:r>
              <a:rPr lang="en-US" sz="2200" i="1" dirty="0" smtClean="0">
                <a:solidFill>
                  <a:srgbClr val="7030A0"/>
                </a:solidFill>
              </a:rPr>
              <a:t>Al</a:t>
            </a:r>
            <a:r>
              <a:rPr lang="en-US" sz="2200" i="1" baseline="-25000" dirty="0" smtClean="0">
                <a:solidFill>
                  <a:srgbClr val="7030A0"/>
                </a:solidFill>
              </a:rPr>
              <a:t>4</a:t>
            </a:r>
            <a:r>
              <a:rPr lang="en-US" sz="2200" i="1" dirty="0" smtClean="0">
                <a:solidFill>
                  <a:srgbClr val="7030A0"/>
                </a:solidFill>
              </a:rPr>
              <a:t>[Si</a:t>
            </a:r>
            <a:r>
              <a:rPr lang="en-US" sz="2200" i="1" baseline="-25000" dirty="0" smtClean="0">
                <a:solidFill>
                  <a:srgbClr val="7030A0"/>
                </a:solidFill>
              </a:rPr>
              <a:t>4</a:t>
            </a:r>
            <a:r>
              <a:rPr lang="en-US" sz="2200" i="1" dirty="0" smtClean="0">
                <a:solidFill>
                  <a:srgbClr val="7030A0"/>
                </a:solidFill>
              </a:rPr>
              <a:t>O</a:t>
            </a:r>
            <a:r>
              <a:rPr lang="en-US" sz="2200" i="1" baseline="-25000" dirty="0" smtClean="0">
                <a:solidFill>
                  <a:srgbClr val="7030A0"/>
                </a:solidFill>
              </a:rPr>
              <a:t>10</a:t>
            </a:r>
            <a:r>
              <a:rPr lang="en-US" sz="2200" i="1" dirty="0" smtClean="0">
                <a:solidFill>
                  <a:srgbClr val="7030A0"/>
                </a:solidFill>
              </a:rPr>
              <a:t>](OH)</a:t>
            </a:r>
            <a:r>
              <a:rPr lang="en-US" sz="2200" i="1" baseline="-25000" dirty="0" smtClean="0">
                <a:solidFill>
                  <a:srgbClr val="7030A0"/>
                </a:solidFill>
              </a:rPr>
              <a:t>8</a:t>
            </a:r>
            <a:r>
              <a:rPr lang="ru-RU" sz="2200" i="1" dirty="0" smtClean="0">
                <a:solidFill>
                  <a:srgbClr val="7030A0"/>
                </a:solidFill>
              </a:rPr>
              <a:t>, или </a:t>
            </a:r>
            <a:r>
              <a:rPr lang="en-US" sz="2200" i="1" dirty="0" smtClean="0">
                <a:solidFill>
                  <a:srgbClr val="7030A0"/>
                </a:solidFill>
              </a:rPr>
              <a:t>2Al</a:t>
            </a:r>
            <a:r>
              <a:rPr lang="en-US" sz="2200" i="1" baseline="-25000" dirty="0" smtClean="0">
                <a:solidFill>
                  <a:srgbClr val="7030A0"/>
                </a:solidFill>
              </a:rPr>
              <a:t>2</a:t>
            </a:r>
            <a:r>
              <a:rPr lang="en-US" sz="2200" i="1" dirty="0" smtClean="0">
                <a:solidFill>
                  <a:srgbClr val="7030A0"/>
                </a:solidFill>
              </a:rPr>
              <a:t>O</a:t>
            </a:r>
            <a:r>
              <a:rPr lang="en-US" sz="2200" i="1" baseline="-25000" dirty="0" smtClean="0">
                <a:solidFill>
                  <a:srgbClr val="7030A0"/>
                </a:solidFill>
              </a:rPr>
              <a:t>3</a:t>
            </a:r>
            <a:r>
              <a:rPr lang="en-US" sz="2200" i="1" dirty="0" smtClean="0">
                <a:solidFill>
                  <a:srgbClr val="7030A0"/>
                </a:solidFill>
              </a:rPr>
              <a:t> • 4SiO</a:t>
            </a:r>
            <a:r>
              <a:rPr lang="en-US" sz="2200" i="1" baseline="-25000" dirty="0" smtClean="0">
                <a:solidFill>
                  <a:srgbClr val="7030A0"/>
                </a:solidFill>
              </a:rPr>
              <a:t>2</a:t>
            </a:r>
            <a:r>
              <a:rPr lang="en-US" sz="2200" i="1" dirty="0" smtClean="0">
                <a:solidFill>
                  <a:srgbClr val="7030A0"/>
                </a:solidFill>
              </a:rPr>
              <a:t> • 4H</a:t>
            </a:r>
            <a:r>
              <a:rPr lang="en-US" sz="2200" i="1" baseline="-25000" dirty="0" smtClean="0">
                <a:solidFill>
                  <a:srgbClr val="7030A0"/>
                </a:solidFill>
              </a:rPr>
              <a:t>2</a:t>
            </a:r>
            <a:r>
              <a:rPr lang="en-US" sz="2200" i="1" dirty="0" smtClean="0">
                <a:solidFill>
                  <a:srgbClr val="7030A0"/>
                </a:solidFill>
              </a:rPr>
              <a:t>O</a:t>
            </a:r>
            <a:r>
              <a:rPr lang="ru-RU" sz="2200" i="1" dirty="0" smtClean="0">
                <a:solidFill>
                  <a:srgbClr val="7030A0"/>
                </a:solidFill>
              </a:rPr>
              <a:t>, </a:t>
            </a:r>
            <a:r>
              <a:rPr lang="ru-RU" sz="2200" i="1" dirty="0" err="1" smtClean="0">
                <a:solidFill>
                  <a:srgbClr val="7030A0"/>
                </a:solidFill>
              </a:rPr>
              <a:t>стеараты</a:t>
            </a:r>
            <a:r>
              <a:rPr lang="ru-RU" sz="2200" i="1" dirty="0" smtClean="0">
                <a:solidFill>
                  <a:srgbClr val="7030A0"/>
                </a:solidFill>
              </a:rPr>
              <a:t> цинка </a:t>
            </a:r>
            <a:r>
              <a:rPr lang="en-US" sz="2200" i="1" dirty="0" smtClean="0">
                <a:solidFill>
                  <a:srgbClr val="7030A0"/>
                </a:solidFill>
              </a:rPr>
              <a:t>Zn(C</a:t>
            </a:r>
            <a:r>
              <a:rPr lang="en-US" sz="2200" i="1" baseline="-25000" dirty="0" smtClean="0">
                <a:solidFill>
                  <a:srgbClr val="7030A0"/>
                </a:solidFill>
              </a:rPr>
              <a:t>17</a:t>
            </a:r>
            <a:r>
              <a:rPr lang="en-US" sz="2200" i="1" dirty="0" smtClean="0">
                <a:solidFill>
                  <a:srgbClr val="7030A0"/>
                </a:solidFill>
              </a:rPr>
              <a:t>H</a:t>
            </a:r>
            <a:r>
              <a:rPr lang="en-US" sz="2200" i="1" baseline="-25000" dirty="0" smtClean="0">
                <a:solidFill>
                  <a:srgbClr val="7030A0"/>
                </a:solidFill>
              </a:rPr>
              <a:t>35</a:t>
            </a:r>
            <a:r>
              <a:rPr lang="en-US" sz="2200" i="1" dirty="0" smtClean="0">
                <a:solidFill>
                  <a:srgbClr val="7030A0"/>
                </a:solidFill>
              </a:rPr>
              <a:t>COO)</a:t>
            </a:r>
            <a:r>
              <a:rPr lang="en-US" sz="2200" i="1" baseline="-25000" dirty="0" smtClean="0">
                <a:solidFill>
                  <a:srgbClr val="7030A0"/>
                </a:solidFill>
              </a:rPr>
              <a:t>2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ru-RU" sz="2200" i="1" dirty="0" smtClean="0">
                <a:solidFill>
                  <a:srgbClr val="7030A0"/>
                </a:solidFill>
              </a:rPr>
              <a:t>и магния </a:t>
            </a:r>
            <a:r>
              <a:rPr lang="en-US" sz="2200" i="1" dirty="0" smtClean="0">
                <a:solidFill>
                  <a:srgbClr val="7030A0"/>
                </a:solidFill>
              </a:rPr>
              <a:t>Mg(C</a:t>
            </a:r>
            <a:r>
              <a:rPr lang="en-US" sz="2200" i="1" baseline="-25000" dirty="0" smtClean="0">
                <a:solidFill>
                  <a:srgbClr val="7030A0"/>
                </a:solidFill>
              </a:rPr>
              <a:t>17</a:t>
            </a:r>
            <a:r>
              <a:rPr lang="en-US" sz="2200" i="1" dirty="0" smtClean="0">
                <a:solidFill>
                  <a:srgbClr val="7030A0"/>
                </a:solidFill>
              </a:rPr>
              <a:t>H</a:t>
            </a:r>
            <a:r>
              <a:rPr lang="en-US" sz="2200" i="1" baseline="-25000" dirty="0" smtClean="0">
                <a:solidFill>
                  <a:srgbClr val="7030A0"/>
                </a:solidFill>
              </a:rPr>
              <a:t>35</a:t>
            </a:r>
            <a:r>
              <a:rPr lang="en-US" sz="2200" i="1" dirty="0" smtClean="0">
                <a:solidFill>
                  <a:srgbClr val="7030A0"/>
                </a:solidFill>
              </a:rPr>
              <a:t>COO)</a:t>
            </a:r>
            <a:r>
              <a:rPr lang="en-US" sz="2200" i="1" baseline="-25000" dirty="0" smtClean="0">
                <a:solidFill>
                  <a:srgbClr val="7030A0"/>
                </a:solidFill>
              </a:rPr>
              <a:t>2</a:t>
            </a:r>
            <a:r>
              <a:rPr lang="ru-RU" sz="2200" i="1" dirty="0" smtClean="0">
                <a:solidFill>
                  <a:srgbClr val="7030A0"/>
                </a:solidFill>
              </a:rPr>
              <a:t>, высшего сорта рисовый крахмал, оксиды цинка и титана (</a:t>
            </a:r>
            <a:r>
              <a:rPr lang="en-US" sz="2200" i="1" dirty="0" err="1" smtClean="0">
                <a:solidFill>
                  <a:srgbClr val="7030A0"/>
                </a:solidFill>
              </a:rPr>
              <a:t>ZnO</a:t>
            </a:r>
            <a:r>
              <a:rPr lang="ru-RU" sz="2200" i="1" dirty="0" smtClean="0">
                <a:solidFill>
                  <a:srgbClr val="7030A0"/>
                </a:solidFill>
              </a:rPr>
              <a:t> и</a:t>
            </a:r>
            <a:r>
              <a:rPr lang="en-US" sz="2200" i="1" dirty="0" smtClean="0">
                <a:solidFill>
                  <a:srgbClr val="7030A0"/>
                </a:solidFill>
              </a:rPr>
              <a:t> TiO</a:t>
            </a:r>
            <a:r>
              <a:rPr lang="en-US" sz="2200" i="1" baseline="-25000" dirty="0" smtClean="0">
                <a:solidFill>
                  <a:srgbClr val="7030A0"/>
                </a:solidFill>
              </a:rPr>
              <a:t>2</a:t>
            </a:r>
            <a:r>
              <a:rPr lang="ru-RU" sz="2200" i="1" dirty="0" smtClean="0">
                <a:solidFill>
                  <a:srgbClr val="7030A0"/>
                </a:solidFill>
              </a:rPr>
              <a:t>), а также органические и неорганические пигменты в частности </a:t>
            </a:r>
            <a:r>
              <a:rPr lang="en-US" sz="2200" i="1" dirty="0" smtClean="0">
                <a:solidFill>
                  <a:srgbClr val="7030A0"/>
                </a:solidFill>
              </a:rPr>
              <a:t>Fe</a:t>
            </a:r>
            <a:r>
              <a:rPr lang="en-US" sz="2200" i="1" baseline="-25000" dirty="0" smtClean="0">
                <a:solidFill>
                  <a:srgbClr val="7030A0"/>
                </a:solidFill>
              </a:rPr>
              <a:t>2</a:t>
            </a:r>
            <a:r>
              <a:rPr lang="en-US" sz="2200" i="1" dirty="0" smtClean="0">
                <a:solidFill>
                  <a:srgbClr val="7030A0"/>
                </a:solidFill>
              </a:rPr>
              <a:t>O</a:t>
            </a:r>
            <a:r>
              <a:rPr lang="en-US" sz="2200" i="1" baseline="-25000" dirty="0" smtClean="0">
                <a:solidFill>
                  <a:srgbClr val="7030A0"/>
                </a:solidFill>
              </a:rPr>
              <a:t>3</a:t>
            </a:r>
            <a:r>
              <a:rPr lang="en-US" sz="2200" i="1" dirty="0" smtClean="0">
                <a:solidFill>
                  <a:srgbClr val="7030A0"/>
                </a:solidFill>
              </a:rPr>
              <a:t>.</a:t>
            </a:r>
            <a:endParaRPr lang="ru-RU" sz="2200" i="1" dirty="0" smtClean="0">
              <a:solidFill>
                <a:srgbClr val="7030A0"/>
              </a:solidFill>
            </a:endParaRPr>
          </a:p>
          <a:p>
            <a:endParaRPr lang="ru-RU" sz="2200" b="1" i="1" dirty="0" smtClean="0"/>
          </a:p>
          <a:p>
            <a:r>
              <a:rPr lang="ru-RU" sz="2200" b="1" i="1" u="sng" dirty="0" smtClean="0"/>
              <a:t>В жаркий день пудра закупоривает все поры и причиняет вред!</a:t>
            </a:r>
          </a:p>
          <a:p>
            <a:endParaRPr lang="ru-RU" dirty="0"/>
          </a:p>
        </p:txBody>
      </p:sp>
      <p:pic>
        <p:nvPicPr>
          <p:cNvPr id="4" name="Рисунок 3" descr="big-500x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484784"/>
            <a:ext cx="3605386" cy="3605386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929618" cy="678706"/>
          </a:xfrm>
        </p:spPr>
        <p:txBody>
          <a:bodyPr>
            <a:normAutofit/>
          </a:bodyPr>
          <a:lstStyle/>
          <a:p>
            <a:r>
              <a:rPr lang="ru-RU" sz="2800" i="1" u="sng" dirty="0" smtClean="0"/>
              <a:t>Сад и огород</a:t>
            </a:r>
            <a:endParaRPr lang="ru-RU" sz="2800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92696"/>
            <a:ext cx="7858180" cy="5433467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Около половины всех элементов Периодической системы Д. И. </a:t>
            </a:r>
            <a:r>
              <a:rPr lang="ru-RU" sz="1600" b="1" i="1" dirty="0" smtClean="0">
                <a:solidFill>
                  <a:srgbClr val="002060"/>
                </a:solidFill>
                <a:hlinkClick r:id="rId2" tooltip="52. Значення періодичного закону. Життя і наукова дiяльність Д. І. Менделєєва"/>
              </a:rPr>
              <a:t>Менделеева</a:t>
            </a:r>
            <a:r>
              <a:rPr lang="ru-RU" sz="1600" b="1" i="1" dirty="0" smtClean="0">
                <a:solidFill>
                  <a:srgbClr val="002060"/>
                </a:solidFill>
              </a:rPr>
              <a:t> применяется в сельском хозяйстве.</a:t>
            </a:r>
          </a:p>
          <a:p>
            <a:r>
              <a:rPr lang="ru-RU" sz="1600" b="1" i="1" u="sng" dirty="0" smtClean="0">
                <a:solidFill>
                  <a:srgbClr val="009900"/>
                </a:solidFill>
              </a:rPr>
              <a:t>Удобрения</a:t>
            </a:r>
          </a:p>
          <a:p>
            <a:r>
              <a:rPr lang="ru-RU" sz="1600" b="1" i="1" dirty="0" smtClean="0">
                <a:solidFill>
                  <a:srgbClr val="009900"/>
                </a:solidFill>
              </a:rPr>
              <a:t>По происхождению их разделяют на неорганические или минеральные, органические, </a:t>
            </a:r>
            <a:r>
              <a:rPr lang="ru-RU" sz="1600" b="1" i="1" dirty="0" err="1" smtClean="0">
                <a:solidFill>
                  <a:srgbClr val="009900"/>
                </a:solidFill>
              </a:rPr>
              <a:t>органо-минеральные</a:t>
            </a:r>
            <a:r>
              <a:rPr lang="ru-RU" sz="1600" b="1" i="1" dirty="0" smtClean="0">
                <a:solidFill>
                  <a:srgbClr val="009900"/>
                </a:solidFill>
              </a:rPr>
              <a:t> и бактериальные. По агрегатному состоянию они могут быть твердыми, жидкими и </a:t>
            </a:r>
            <a:r>
              <a:rPr lang="ru-RU" sz="1600" b="1" i="1" dirty="0" err="1" smtClean="0">
                <a:solidFill>
                  <a:srgbClr val="009900"/>
                </a:solidFill>
              </a:rPr>
              <a:t>сустизированными</a:t>
            </a:r>
            <a:r>
              <a:rPr lang="ru-RU" sz="1600" b="1" i="1" u="sng" dirty="0" smtClean="0">
                <a:solidFill>
                  <a:srgbClr val="009900"/>
                </a:solidFill>
              </a:rPr>
              <a:t>.</a:t>
            </a:r>
          </a:p>
          <a:p>
            <a:r>
              <a:rPr lang="ru-RU" sz="1600" b="1" dirty="0" smtClean="0">
                <a:solidFill>
                  <a:srgbClr val="009900"/>
                </a:solidFill>
              </a:rPr>
              <a:t>Минеральные удобрения — неорганические вещества (в основном соли), содержащие необходимые для растений элементы питания. Их получают химической или механической обработкой неорганического сырья.</a:t>
            </a:r>
          </a:p>
          <a:p>
            <a:r>
              <a:rPr lang="ru-RU" sz="1600" b="1" dirty="0" smtClean="0">
                <a:solidFill>
                  <a:srgbClr val="009900"/>
                </a:solidFill>
              </a:rPr>
              <a:t>Минеральные удобрения, получаемые химической переработкой сырья, отличаются более высокой концентрацией питательных элементов.</a:t>
            </a:r>
            <a:endParaRPr lang="en-US" sz="1600" b="1" dirty="0" smtClean="0">
              <a:solidFill>
                <a:srgbClr val="009900"/>
              </a:solidFill>
            </a:endParaRPr>
          </a:p>
          <a:p>
            <a:r>
              <a:rPr lang="ru-RU" sz="1600" b="1" dirty="0" smtClean="0">
                <a:solidFill>
                  <a:srgbClr val="009900"/>
                </a:solidFill>
              </a:rPr>
              <a:t>По составу минеральные удобрения подразделяются на азотные, фосфорные, калийные и микроудобрения (борные, молибденовые и т. д.).</a:t>
            </a:r>
          </a:p>
          <a:p>
            <a:endParaRPr lang="ru-RU" sz="1600" i="1" u="sng" dirty="0" smtClean="0"/>
          </a:p>
          <a:p>
            <a:endParaRPr lang="ru-RU" sz="1600" i="1" u="sng" dirty="0"/>
          </a:p>
        </p:txBody>
      </p:sp>
      <p:pic>
        <p:nvPicPr>
          <p:cNvPr id="4" name="Рисунок 3" descr="02d2b535ea821cceae83986235e703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249216"/>
            <a:ext cx="3312368" cy="2018474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929618" cy="534690"/>
          </a:xfrm>
        </p:spPr>
        <p:txBody>
          <a:bodyPr>
            <a:normAutofit/>
          </a:bodyPr>
          <a:lstStyle/>
          <a:p>
            <a:r>
              <a:rPr lang="ru-RU" sz="2800" i="1" u="sng" dirty="0" smtClean="0"/>
              <a:t>Пищевые добавки</a:t>
            </a:r>
            <a:endParaRPr lang="ru-RU" sz="2800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92696"/>
            <a:ext cx="7858180" cy="5433467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i="1" dirty="0" smtClean="0">
                <a:solidFill>
                  <a:srgbClr val="7030A0"/>
                </a:solidFill>
              </a:rPr>
              <a:t>Пищевые добавки — вещества, в нормальных условиях не используемые как пища или как типичные пищевые ингредиенты, которые в технологических целях добавляются в пищевые продукты в процессе производства, упаковки, транспортировки или хранения для придания им желаемых свойств, например, определённого аромата, цвета, длительности хранения  и т. п</a:t>
            </a:r>
            <a:r>
              <a:rPr lang="ru-RU" sz="1700" b="1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RU" sz="1600" i="1" u="sng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 i="1" u="sng" dirty="0" smtClean="0">
                <a:solidFill>
                  <a:srgbClr val="7030A0"/>
                </a:solidFill>
              </a:rPr>
              <a:t>Красители</a:t>
            </a:r>
          </a:p>
          <a:p>
            <a:pPr>
              <a:buFont typeface="Wingdings" pitchFamily="2" charset="2"/>
              <a:buChar char="v"/>
            </a:pPr>
            <a:endParaRPr lang="ru-RU" sz="1600" b="1" i="1" u="sng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 i="1" u="sng" dirty="0" smtClean="0">
                <a:solidFill>
                  <a:srgbClr val="7030A0"/>
                </a:solidFill>
              </a:rPr>
              <a:t>Антиокислители</a:t>
            </a:r>
          </a:p>
          <a:p>
            <a:pPr>
              <a:buFont typeface="Wingdings" pitchFamily="2" charset="2"/>
              <a:buChar char="v"/>
            </a:pPr>
            <a:endParaRPr lang="ru-RU" sz="1600" b="1" i="1" u="sng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 i="1" u="sng" dirty="0" smtClean="0">
                <a:solidFill>
                  <a:srgbClr val="7030A0"/>
                </a:solidFill>
              </a:rPr>
              <a:t>Консерванты</a:t>
            </a:r>
          </a:p>
          <a:p>
            <a:pPr>
              <a:buFont typeface="Wingdings" pitchFamily="2" charset="2"/>
              <a:buChar char="v"/>
            </a:pPr>
            <a:endParaRPr lang="ru-RU" sz="1600" b="1" i="1" u="sng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 i="1" u="sng" dirty="0" smtClean="0">
                <a:solidFill>
                  <a:srgbClr val="7030A0"/>
                </a:solidFill>
              </a:rPr>
              <a:t>Стабилизаторы</a:t>
            </a:r>
          </a:p>
          <a:p>
            <a:pPr>
              <a:buFont typeface="Wingdings" pitchFamily="2" charset="2"/>
              <a:buChar char="v"/>
            </a:pPr>
            <a:endParaRPr lang="ru-RU" sz="1600" b="1" i="1" u="sng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 i="1" u="sng" dirty="0" smtClean="0">
                <a:solidFill>
                  <a:srgbClr val="7030A0"/>
                </a:solidFill>
              </a:rPr>
              <a:t>Загустители</a:t>
            </a:r>
          </a:p>
          <a:p>
            <a:pPr>
              <a:buFont typeface="Wingdings" pitchFamily="2" charset="2"/>
              <a:buChar char="v"/>
            </a:pPr>
            <a:endParaRPr lang="ru-RU" sz="1600" b="1" i="1" u="sng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 i="1" u="sng" dirty="0" smtClean="0">
                <a:solidFill>
                  <a:srgbClr val="7030A0"/>
                </a:solidFill>
              </a:rPr>
              <a:t>Эмульгаторы</a:t>
            </a:r>
          </a:p>
          <a:p>
            <a:pPr>
              <a:buFont typeface="Wingdings" pitchFamily="2" charset="2"/>
              <a:buChar char="v"/>
            </a:pPr>
            <a:endParaRPr lang="ru-RU" sz="1600" b="1" i="1" u="sng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 i="1" u="sng" dirty="0" smtClean="0">
                <a:solidFill>
                  <a:srgbClr val="7030A0"/>
                </a:solidFill>
              </a:rPr>
              <a:t>Ароматизаторы</a:t>
            </a:r>
          </a:p>
          <a:p>
            <a:pPr>
              <a:buFont typeface="Wingdings" pitchFamily="2" charset="2"/>
              <a:buChar char="v"/>
            </a:pPr>
            <a:endParaRPr lang="ru-RU" sz="1600" b="1" i="1" u="sng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 i="1" u="sng" dirty="0" smtClean="0">
                <a:solidFill>
                  <a:srgbClr val="7030A0"/>
                </a:solidFill>
              </a:rPr>
              <a:t>Пенообразователи</a:t>
            </a:r>
          </a:p>
          <a:p>
            <a:pPr>
              <a:buFont typeface="Wingdings" pitchFamily="2" charset="2"/>
              <a:buChar char="v"/>
            </a:pP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2204864"/>
            <a:ext cx="41044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7030A0"/>
                </a:solidFill>
              </a:rPr>
              <a:t>Сорбиновая кислота</a:t>
            </a:r>
          </a:p>
          <a:p>
            <a:pPr>
              <a:buFont typeface="Courier New" pitchFamily="49" charset="0"/>
              <a:buChar char="o"/>
            </a:pPr>
            <a:endParaRPr lang="ru-RU" sz="1600" b="1" dirty="0" smtClean="0">
              <a:solidFill>
                <a:srgbClr val="7030A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7030A0"/>
                </a:solidFill>
              </a:rPr>
              <a:t>Сорбат калия</a:t>
            </a:r>
          </a:p>
          <a:p>
            <a:pPr>
              <a:buFont typeface="Courier New" pitchFamily="49" charset="0"/>
              <a:buChar char="o"/>
            </a:pPr>
            <a:endParaRPr lang="ru-RU" sz="1600" b="1" dirty="0" smtClean="0">
              <a:solidFill>
                <a:srgbClr val="7030A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7030A0"/>
                </a:solidFill>
              </a:rPr>
              <a:t>Бензойная кислота</a:t>
            </a:r>
          </a:p>
          <a:p>
            <a:pPr>
              <a:buFont typeface="Courier New" pitchFamily="49" charset="0"/>
              <a:buChar char="o"/>
            </a:pPr>
            <a:endParaRPr lang="ru-RU" sz="1600" b="1" dirty="0" smtClean="0">
              <a:solidFill>
                <a:srgbClr val="7030A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7030A0"/>
                </a:solidFill>
              </a:rPr>
              <a:t>Диоксид серы</a:t>
            </a:r>
          </a:p>
          <a:p>
            <a:pPr>
              <a:buFont typeface="Courier New" pitchFamily="49" charset="0"/>
              <a:buChar char="o"/>
            </a:pPr>
            <a:endParaRPr lang="ru-RU" sz="1600" b="1" dirty="0" smtClean="0">
              <a:solidFill>
                <a:srgbClr val="7030A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7030A0"/>
                </a:solidFill>
              </a:rPr>
              <a:t>Гидросульфит натрия</a:t>
            </a:r>
          </a:p>
          <a:p>
            <a:pPr>
              <a:buFont typeface="Courier New" pitchFamily="49" charset="0"/>
              <a:buChar char="o"/>
            </a:pPr>
            <a:endParaRPr lang="ru-RU" sz="1600" b="1" dirty="0" smtClean="0">
              <a:solidFill>
                <a:srgbClr val="7030A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7030A0"/>
                </a:solidFill>
              </a:rPr>
              <a:t>Сульфит кальция</a:t>
            </a:r>
          </a:p>
          <a:p>
            <a:pPr>
              <a:buFont typeface="Courier New" pitchFamily="49" charset="0"/>
              <a:buChar char="o"/>
            </a:pPr>
            <a:endParaRPr lang="ru-RU" sz="1600" b="1" dirty="0" smtClean="0">
              <a:solidFill>
                <a:srgbClr val="7030A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7030A0"/>
                </a:solidFill>
              </a:rPr>
              <a:t>Муравьиная кислота</a:t>
            </a:r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068960"/>
            <a:ext cx="2000250" cy="1428750"/>
          </a:xfrm>
          <a:prstGeom prst="rect">
            <a:avLst/>
          </a:prstGeom>
        </p:spPr>
      </p:pic>
      <p:pic>
        <p:nvPicPr>
          <p:cNvPr id="6" name="Рисунок 5" descr="13336382383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9096" y="4725144"/>
            <a:ext cx="1581296" cy="1512168"/>
          </a:xfrm>
          <a:prstGeom prst="rect">
            <a:avLst/>
          </a:prstGeom>
        </p:spPr>
      </p:pic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820378"/>
            <a:ext cx="1861195" cy="1030182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7929618" cy="3672408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0070C0"/>
                </a:solidFill>
              </a:rPr>
              <a:t>Это только малая часть применения химии в нашей жизни</a:t>
            </a:r>
            <a:r>
              <a:rPr lang="en-US" sz="4000" i="1" dirty="0" smtClean="0">
                <a:solidFill>
                  <a:srgbClr val="0070C0"/>
                </a:solidFill>
              </a:rPr>
              <a:t>.</a:t>
            </a:r>
            <a:br>
              <a:rPr lang="en-US" sz="4000" i="1" dirty="0" smtClean="0">
                <a:solidFill>
                  <a:srgbClr val="0070C0"/>
                </a:solidFill>
              </a:rPr>
            </a:br>
            <a:r>
              <a:rPr lang="ru-RU" sz="4000" i="1" dirty="0" smtClean="0">
                <a:solidFill>
                  <a:srgbClr val="0070C0"/>
                </a:solidFill>
              </a:rPr>
              <a:t>Необходимо изучать эту науку</a:t>
            </a:r>
            <a:r>
              <a:rPr lang="en-US" sz="4000" i="1" dirty="0" smtClean="0">
                <a:solidFill>
                  <a:srgbClr val="0070C0"/>
                </a:solidFill>
              </a:rPr>
              <a:t>,</a:t>
            </a:r>
            <a:r>
              <a:rPr lang="ru-RU" sz="4000" i="1" dirty="0" smtClean="0">
                <a:solidFill>
                  <a:srgbClr val="0070C0"/>
                </a:solidFill>
              </a:rPr>
              <a:t> выводить новые элементы и соединения</a:t>
            </a:r>
            <a:r>
              <a:rPr lang="en-US" sz="4000" i="1" dirty="0" smtClean="0">
                <a:solidFill>
                  <a:srgbClr val="0070C0"/>
                </a:solidFill>
              </a:rPr>
              <a:t> </a:t>
            </a:r>
            <a:r>
              <a:rPr lang="ru-RU" sz="4000" i="1" dirty="0" smtClean="0">
                <a:solidFill>
                  <a:srgbClr val="0070C0"/>
                </a:solidFill>
              </a:rPr>
              <a:t>для улучшения качества жизнедеятельности людей!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620688"/>
            <a:ext cx="7858180" cy="550547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В 18 веке великий русский ученый Михайло Ломоносов сказал: </a:t>
            </a:r>
            <a:r>
              <a:rPr lang="ru-RU" sz="2400" b="1" i="1" dirty="0" smtClean="0">
                <a:solidFill>
                  <a:srgbClr val="002060"/>
                </a:solidFill>
              </a:rPr>
              <a:t>«Далеко простирает химия руки свои!</a:t>
            </a:r>
            <a:r>
              <a:rPr lang="en-US" sz="2400" b="1" i="1" dirty="0" smtClean="0">
                <a:solidFill>
                  <a:srgbClr val="002060"/>
                </a:solidFill>
              </a:rPr>
              <a:t>...</a:t>
            </a:r>
            <a:r>
              <a:rPr lang="ru-RU" sz="2400" b="1" i="1" dirty="0" smtClean="0">
                <a:solidFill>
                  <a:srgbClr val="002060"/>
                </a:solidFill>
              </a:rPr>
              <a:t>»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и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сегодня эта мысль находит все новые и новые подтверждения</a:t>
            </a:r>
            <a:r>
              <a:rPr lang="en-US" sz="2400" i="1" dirty="0" smtClean="0">
                <a:solidFill>
                  <a:srgbClr val="002060"/>
                </a:solidFill>
              </a:rPr>
              <a:t>.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pPr algn="ctr"/>
            <a:endParaRPr lang="en-US" sz="24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В настоящий момент буквально все</a:t>
            </a:r>
            <a:r>
              <a:rPr lang="en-US" sz="2400" i="1" dirty="0" smtClean="0">
                <a:solidFill>
                  <a:srgbClr val="002060"/>
                </a:solidFill>
              </a:rPr>
              <a:t>,</a:t>
            </a:r>
            <a:r>
              <a:rPr lang="ru-RU" sz="2400" i="1" dirty="0" smtClean="0">
                <a:solidFill>
                  <a:srgbClr val="002060"/>
                </a:solidFill>
              </a:rPr>
              <a:t> что нас окружает</a:t>
            </a:r>
            <a:r>
              <a:rPr lang="en-US" sz="2400" i="1" dirty="0" smtClean="0">
                <a:solidFill>
                  <a:srgbClr val="002060"/>
                </a:solidFill>
              </a:rPr>
              <a:t>,</a:t>
            </a:r>
            <a:r>
              <a:rPr lang="ru-RU" sz="2400" i="1" dirty="0" smtClean="0">
                <a:solidFill>
                  <a:srgbClr val="002060"/>
                </a:solidFill>
              </a:rPr>
              <a:t> в разной степени является результатом сложных химических манипуляций</a:t>
            </a:r>
            <a:r>
              <a:rPr lang="en-US" sz="2400" i="1" dirty="0" smtClean="0">
                <a:solidFill>
                  <a:srgbClr val="002060"/>
                </a:solidFill>
              </a:rPr>
              <a:t>.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pPr algn="ctr"/>
            <a:endParaRPr lang="ru-RU" sz="24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Любого из нас в повседневной жизни окружают вещи</a:t>
            </a:r>
            <a:r>
              <a:rPr lang="en-US" sz="2400" i="1" dirty="0" smtClean="0">
                <a:solidFill>
                  <a:srgbClr val="002060"/>
                </a:solidFill>
              </a:rPr>
              <a:t>,</a:t>
            </a:r>
            <a:r>
              <a:rPr lang="ru-RU" sz="2400" i="1" dirty="0" smtClean="0">
                <a:solidFill>
                  <a:srgbClr val="002060"/>
                </a:solidFill>
              </a:rPr>
              <a:t> а вещи состоят из веществ</a:t>
            </a:r>
            <a:r>
              <a:rPr lang="en-US" sz="2400" i="1" dirty="0" smtClean="0">
                <a:solidFill>
                  <a:srgbClr val="002060"/>
                </a:solidFill>
              </a:rPr>
              <a:t>.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pPr algn="ctr"/>
            <a:endParaRPr lang="en-US" sz="24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Химия – наука изучающая вещества</a:t>
            </a:r>
            <a:r>
              <a:rPr lang="en-US" sz="2400" i="1" dirty="0" smtClean="0">
                <a:solidFill>
                  <a:srgbClr val="002060"/>
                </a:solidFill>
              </a:rPr>
              <a:t>, </a:t>
            </a:r>
            <a:r>
              <a:rPr lang="ru-RU" sz="2400" i="1" dirty="0" smtClean="0">
                <a:solidFill>
                  <a:srgbClr val="002060"/>
                </a:solidFill>
              </a:rPr>
              <a:t>следовательно мы постоянно имеем дело в химией</a:t>
            </a:r>
            <a:r>
              <a:rPr lang="en-US" sz="2400" i="1" dirty="0" smtClean="0">
                <a:solidFill>
                  <a:srgbClr val="002060"/>
                </a:solidFill>
              </a:rPr>
              <a:t>. 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929618" cy="418058"/>
          </a:xfrm>
        </p:spPr>
        <p:txBody>
          <a:bodyPr>
            <a:noAutofit/>
          </a:bodyPr>
          <a:lstStyle/>
          <a:p>
            <a:r>
              <a:rPr lang="ru-RU" sz="3600" i="1" dirty="0" smtClean="0"/>
              <a:t>Сферы использования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764704"/>
            <a:ext cx="3785074" cy="576064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3400" b="1" i="1" dirty="0" smtClean="0">
                <a:solidFill>
                  <a:srgbClr val="0070C0"/>
                </a:solidFill>
              </a:rPr>
              <a:t>Мыла и моющие средства</a:t>
            </a:r>
          </a:p>
          <a:p>
            <a:pPr>
              <a:buFont typeface="Wingdings" pitchFamily="2" charset="2"/>
              <a:buChar char="Ø"/>
            </a:pPr>
            <a:r>
              <a:rPr lang="ru-RU" sz="3400" b="1" i="1" dirty="0" smtClean="0">
                <a:solidFill>
                  <a:srgbClr val="0070C0"/>
                </a:solidFill>
              </a:rPr>
              <a:t>Пластмассы и полимеры</a:t>
            </a:r>
          </a:p>
          <a:p>
            <a:pPr>
              <a:buFont typeface="Wingdings" pitchFamily="2" charset="2"/>
              <a:buChar char="Ø"/>
            </a:pPr>
            <a:r>
              <a:rPr lang="ru-RU" sz="3400" b="1" i="1" dirty="0" smtClean="0">
                <a:solidFill>
                  <a:srgbClr val="0070C0"/>
                </a:solidFill>
              </a:rPr>
              <a:t>Краски (растворители) </a:t>
            </a:r>
          </a:p>
          <a:p>
            <a:pPr>
              <a:buFont typeface="Wingdings" pitchFamily="2" charset="2"/>
              <a:buChar char="Ø"/>
            </a:pPr>
            <a:r>
              <a:rPr lang="ru-RU" sz="3400" b="1" i="1" dirty="0" smtClean="0">
                <a:solidFill>
                  <a:srgbClr val="0070C0"/>
                </a:solidFill>
              </a:rPr>
              <a:t>Медицина</a:t>
            </a:r>
          </a:p>
          <a:p>
            <a:pPr>
              <a:buFont typeface="Wingdings" pitchFamily="2" charset="2"/>
              <a:buChar char="Ø"/>
            </a:pPr>
            <a:r>
              <a:rPr lang="ru-RU" sz="3400" b="1" i="1" dirty="0" smtClean="0">
                <a:solidFill>
                  <a:srgbClr val="0070C0"/>
                </a:solidFill>
              </a:rPr>
              <a:t>Косметика</a:t>
            </a:r>
            <a:r>
              <a:rPr lang="en-US" sz="3400" b="1" i="1" dirty="0" smtClean="0">
                <a:solidFill>
                  <a:srgbClr val="0070C0"/>
                </a:solidFill>
              </a:rPr>
              <a:t>,</a:t>
            </a:r>
            <a:r>
              <a:rPr lang="ru-RU" sz="3400" b="1" i="1" dirty="0" smtClean="0">
                <a:solidFill>
                  <a:srgbClr val="0070C0"/>
                </a:solidFill>
              </a:rPr>
              <a:t> парфюмерия</a:t>
            </a:r>
          </a:p>
          <a:p>
            <a:pPr>
              <a:buFont typeface="Wingdings" pitchFamily="2" charset="2"/>
              <a:buChar char="Ø"/>
            </a:pPr>
            <a:r>
              <a:rPr lang="ru-RU" sz="3400" b="1" i="1" dirty="0" smtClean="0">
                <a:solidFill>
                  <a:srgbClr val="0070C0"/>
                </a:solidFill>
              </a:rPr>
              <a:t>Искусственные материалы</a:t>
            </a:r>
          </a:p>
          <a:p>
            <a:pPr>
              <a:buFont typeface="Wingdings" pitchFamily="2" charset="2"/>
              <a:buChar char="Ø"/>
            </a:pPr>
            <a:r>
              <a:rPr lang="ru-RU" sz="3400" b="1" i="1" dirty="0" smtClean="0">
                <a:solidFill>
                  <a:srgbClr val="0070C0"/>
                </a:solidFill>
              </a:rPr>
              <a:t>Пищевые добавки и консерванты</a:t>
            </a:r>
          </a:p>
          <a:p>
            <a:pPr>
              <a:buFont typeface="Wingdings" pitchFamily="2" charset="2"/>
              <a:buChar char="Ø"/>
            </a:pPr>
            <a:r>
              <a:rPr lang="ru-RU" sz="3400" b="1" i="1" dirty="0" smtClean="0">
                <a:solidFill>
                  <a:srgbClr val="0070C0"/>
                </a:solidFill>
              </a:rPr>
              <a:t>Удобрения и ядохимикаты (сад)</a:t>
            </a:r>
          </a:p>
          <a:p>
            <a:pPr>
              <a:buFont typeface="Wingdings" pitchFamily="2" charset="2"/>
              <a:buChar char="Ø"/>
            </a:pPr>
            <a:r>
              <a:rPr lang="ru-RU" sz="3400" b="1" i="1" dirty="0" smtClean="0">
                <a:solidFill>
                  <a:srgbClr val="0070C0"/>
                </a:solidFill>
              </a:rPr>
              <a:t>Конструкционные материалы (кирпич</a:t>
            </a:r>
            <a:r>
              <a:rPr lang="en-US" sz="3400" b="1" i="1" dirty="0" smtClean="0">
                <a:solidFill>
                  <a:srgbClr val="0070C0"/>
                </a:solidFill>
              </a:rPr>
              <a:t>,</a:t>
            </a:r>
            <a:r>
              <a:rPr lang="ru-RU" sz="3400" b="1" i="1" dirty="0" smtClean="0">
                <a:solidFill>
                  <a:srgbClr val="0070C0"/>
                </a:solidFill>
              </a:rPr>
              <a:t> бетон и </a:t>
            </a:r>
            <a:r>
              <a:rPr lang="ru-RU" sz="3400" b="1" i="1" dirty="0" err="1" smtClean="0">
                <a:solidFill>
                  <a:srgbClr val="0070C0"/>
                </a:solidFill>
              </a:rPr>
              <a:t>тд</a:t>
            </a:r>
            <a:r>
              <a:rPr lang="en-US" sz="3400" b="1" i="1" dirty="0" smtClean="0">
                <a:solidFill>
                  <a:srgbClr val="0070C0"/>
                </a:solidFill>
              </a:rPr>
              <a:t>.)</a:t>
            </a:r>
          </a:p>
          <a:p>
            <a:pPr>
              <a:buFont typeface="Wingdings" pitchFamily="2" charset="2"/>
              <a:buChar char="Ø"/>
            </a:pPr>
            <a:r>
              <a:rPr lang="ru-RU" sz="3400" b="1" i="1" dirty="0" smtClean="0">
                <a:solidFill>
                  <a:srgbClr val="0070C0"/>
                </a:solidFill>
              </a:rPr>
              <a:t>Бумага</a:t>
            </a:r>
            <a:r>
              <a:rPr lang="en-US" sz="3400" b="1" i="1" dirty="0" smtClean="0">
                <a:solidFill>
                  <a:srgbClr val="0070C0"/>
                </a:solidFill>
              </a:rPr>
              <a:t>,</a:t>
            </a:r>
            <a:r>
              <a:rPr lang="ru-RU" sz="3400" b="1" i="1" dirty="0" smtClean="0">
                <a:solidFill>
                  <a:srgbClr val="0070C0"/>
                </a:solidFill>
              </a:rPr>
              <a:t> картон (упаковка</a:t>
            </a:r>
            <a:r>
              <a:rPr lang="en-US" sz="3400" b="1" i="1" dirty="0" smtClean="0">
                <a:solidFill>
                  <a:srgbClr val="0070C0"/>
                </a:solidFill>
              </a:rPr>
              <a:t>,</a:t>
            </a:r>
            <a:r>
              <a:rPr lang="ru-RU" sz="3400" b="1" i="1" dirty="0" smtClean="0">
                <a:solidFill>
                  <a:srgbClr val="0070C0"/>
                </a:solidFill>
              </a:rPr>
              <a:t> журналы)</a:t>
            </a:r>
          </a:p>
          <a:p>
            <a:pPr>
              <a:buFont typeface="Wingdings" pitchFamily="2" charset="2"/>
              <a:buChar char="Ø"/>
            </a:pPr>
            <a:r>
              <a:rPr lang="ru-RU" sz="3400" b="1" i="1" dirty="0" smtClean="0">
                <a:solidFill>
                  <a:srgbClr val="0070C0"/>
                </a:solidFill>
              </a:rPr>
              <a:t>Стекло и изделия из стекла</a:t>
            </a:r>
          </a:p>
          <a:p>
            <a:endParaRPr lang="ru-RU" dirty="0"/>
          </a:p>
        </p:txBody>
      </p:sp>
      <p:pic>
        <p:nvPicPr>
          <p:cNvPr id="4" name="Рисунок 3" descr="1285250087_greywindlabchim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3250153" cy="3744416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600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00"/>
                            </p:stCondLst>
                            <p:childTnLst>
                              <p:par>
                                <p:cTn id="3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100"/>
                            </p:stCondLst>
                            <p:childTnLst>
                              <p:par>
                                <p:cTn id="4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200"/>
                            </p:stCondLst>
                            <p:childTnLst>
                              <p:par>
                                <p:cTn id="4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700"/>
                            </p:stCondLst>
                            <p:childTnLst>
                              <p:par>
                                <p:cTn id="54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200"/>
                            </p:stCondLst>
                            <p:childTnLst>
                              <p:par>
                                <p:cTn id="6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8300"/>
                            </p:stCondLst>
                            <p:childTnLst>
                              <p:par>
                                <p:cTn id="6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300"/>
                            </p:stCondLst>
                            <p:childTnLst>
                              <p:par>
                                <p:cTn id="7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9618" cy="548680"/>
          </a:xfrm>
        </p:spPr>
        <p:txBody>
          <a:bodyPr>
            <a:noAutofit/>
          </a:bodyPr>
          <a:lstStyle/>
          <a:p>
            <a:r>
              <a:rPr lang="ru-RU" sz="3200" i="1" u="sng" dirty="0" smtClean="0"/>
              <a:t>Мыла и моющие средства (бытовая химия) </a:t>
            </a:r>
            <a:endParaRPr lang="ru-RU" sz="3200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24744"/>
            <a:ext cx="7858180" cy="5001419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Мыла – это натриевые или калиевые соли высших жирных кислот, </a:t>
            </a:r>
            <a:r>
              <a:rPr lang="ru-RU" i="1" dirty="0" err="1" smtClean="0">
                <a:solidFill>
                  <a:srgbClr val="002060"/>
                </a:solidFill>
              </a:rPr>
              <a:t>гидролизующихся</a:t>
            </a:r>
            <a:r>
              <a:rPr lang="ru-RU" i="1" dirty="0" smtClean="0">
                <a:solidFill>
                  <a:srgbClr val="002060"/>
                </a:solidFill>
              </a:rPr>
              <a:t> в водном растворе с образованием кислоты и щелочи.</a:t>
            </a:r>
            <a:endParaRPr lang="en-US" i="1" dirty="0" smtClean="0">
              <a:solidFill>
                <a:srgbClr val="002060"/>
              </a:solidFill>
            </a:endParaRP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endParaRPr lang="ru-RU" i="1" dirty="0" smtClean="0"/>
          </a:p>
          <a:p>
            <a:r>
              <a:rPr lang="ru-RU" i="1" dirty="0" err="1" smtClean="0"/>
              <a:t>Cоли</a:t>
            </a:r>
            <a:r>
              <a:rPr lang="ru-RU" i="1" dirty="0" smtClean="0"/>
              <a:t>, образованные сильными основаниями щелочных металлов и слабыми карбоновыми кислотами, подвергаются гидролизу</a:t>
            </a:r>
            <a:r>
              <a:rPr lang="en-US" i="1" dirty="0" smtClean="0"/>
              <a:t>.</a:t>
            </a:r>
          </a:p>
          <a:p>
            <a:r>
              <a:rPr lang="ru-RU" i="1" dirty="0" smtClean="0"/>
              <a:t>Образовавшаяся щелочь </a:t>
            </a:r>
            <a:r>
              <a:rPr lang="ru-RU" i="1" dirty="0" err="1" smtClean="0"/>
              <a:t>эмульгирует</a:t>
            </a:r>
            <a:r>
              <a:rPr lang="ru-RU" i="1" dirty="0" smtClean="0"/>
              <a:t>, частично разлагает жиры и освобождает таким образом прилипшую к ткани грязь. Карбоновые кислоты с водой образуют пену, которая захватывает частицы грязи.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31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060848"/>
            <a:ext cx="2736304" cy="1567828"/>
          </a:xfrm>
          <a:prstGeom prst="rect">
            <a:avLst/>
          </a:prstGeom>
        </p:spPr>
      </p:pic>
      <p:pic>
        <p:nvPicPr>
          <p:cNvPr id="5" name="Рисунок 4" descr="waterless-640x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400175"/>
            <a:ext cx="6096000" cy="405765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29618" cy="490066"/>
          </a:xfrm>
        </p:spPr>
        <p:txBody>
          <a:bodyPr>
            <a:normAutofit fontScale="90000"/>
          </a:bodyPr>
          <a:lstStyle/>
          <a:p>
            <a:r>
              <a:rPr lang="ru-RU" i="1" u="sng" dirty="0" smtClean="0"/>
              <a:t>Пластмассы и полимеры</a:t>
            </a:r>
            <a:endParaRPr lang="ru-RU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92696"/>
            <a:ext cx="7858180" cy="554461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</a:rPr>
              <a:t>Пластмассами называют материалы на основе полимеров, способные изменять свою форму при нагревании и сохранять новую форму после охлаждения. Благодаря этому свойству пластмассы легко поддаются механической обработке и используются для производства изделий с заданной формой.</a:t>
            </a:r>
            <a:endParaRPr lang="ru-RU" sz="1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555776" y="2204864"/>
            <a:ext cx="3960440" cy="792088"/>
            <a:chOff x="2555776" y="2204864"/>
            <a:chExt cx="3960440" cy="792088"/>
          </a:xfrm>
        </p:grpSpPr>
        <p:sp>
          <p:nvSpPr>
            <p:cNvPr id="4" name="Блок-схема: решение 3"/>
            <p:cNvSpPr/>
            <p:nvPr/>
          </p:nvSpPr>
          <p:spPr>
            <a:xfrm>
              <a:off x="2555776" y="2204864"/>
              <a:ext cx="3960440" cy="792088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59832" y="2348880"/>
              <a:ext cx="2880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dirty="0" smtClean="0">
                  <a:solidFill>
                    <a:srgbClr val="FFFF00"/>
                  </a:solidFill>
                </a:rPr>
                <a:t>Полимеры</a:t>
              </a:r>
              <a:endParaRPr lang="ru-RU" sz="2000" b="1" i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83568" y="2996952"/>
            <a:ext cx="4752528" cy="873388"/>
            <a:chOff x="683568" y="2996952"/>
            <a:chExt cx="4752528" cy="873388"/>
          </a:xfrm>
        </p:grpSpPr>
        <p:sp>
          <p:nvSpPr>
            <p:cNvPr id="6" name="Стрелка вниз 5"/>
            <p:cNvSpPr/>
            <p:nvPr/>
          </p:nvSpPr>
          <p:spPr>
            <a:xfrm>
              <a:off x="4427984" y="3140968"/>
              <a:ext cx="144016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683568" y="2996952"/>
              <a:ext cx="1656184" cy="729372"/>
              <a:chOff x="683568" y="2996952"/>
              <a:chExt cx="1656184" cy="729372"/>
            </a:xfrm>
          </p:grpSpPr>
          <p:sp>
            <p:nvSpPr>
              <p:cNvPr id="5" name="Стрелка вниз 4"/>
              <p:cNvSpPr/>
              <p:nvPr/>
            </p:nvSpPr>
            <p:spPr>
              <a:xfrm>
                <a:off x="1331640" y="2996952"/>
                <a:ext cx="144016" cy="28803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83568" y="3356992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i="1" u="sng" dirty="0" smtClean="0">
                    <a:solidFill>
                      <a:srgbClr val="0070C0"/>
                    </a:solidFill>
                  </a:rPr>
                  <a:t>Природные</a:t>
                </a:r>
                <a:endParaRPr lang="ru-RU" b="1" i="1" u="sng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563888" y="350100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u="sng" dirty="0" smtClean="0">
                  <a:solidFill>
                    <a:srgbClr val="0070C0"/>
                  </a:solidFill>
                </a:rPr>
                <a:t>Искусственные</a:t>
              </a:r>
              <a:endParaRPr lang="ru-RU" b="1" i="1" u="sng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588224" y="2924944"/>
            <a:ext cx="1944216" cy="729372"/>
            <a:chOff x="6588224" y="2924944"/>
            <a:chExt cx="1944216" cy="729372"/>
          </a:xfrm>
        </p:grpSpPr>
        <p:sp>
          <p:nvSpPr>
            <p:cNvPr id="7" name="Стрелка вниз 6"/>
            <p:cNvSpPr/>
            <p:nvPr/>
          </p:nvSpPr>
          <p:spPr>
            <a:xfrm>
              <a:off x="7452320" y="2924944"/>
              <a:ext cx="144016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88224" y="3284984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u="sng" dirty="0" smtClean="0">
                  <a:solidFill>
                    <a:srgbClr val="0070C0"/>
                  </a:solidFill>
                </a:rPr>
                <a:t>Синтетические</a:t>
              </a:r>
              <a:endParaRPr lang="ru-RU" b="1" i="1" u="sng" dirty="0">
                <a:solidFill>
                  <a:srgbClr val="0070C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11560" y="3861048"/>
            <a:ext cx="194421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ru-RU" sz="1900" b="1" i="1" dirty="0" smtClean="0"/>
              <a:t>Крахмал</a:t>
            </a:r>
          </a:p>
          <a:p>
            <a:pPr algn="ctr">
              <a:buFont typeface="Wingdings" pitchFamily="2" charset="2"/>
              <a:buChar char="§"/>
            </a:pPr>
            <a:r>
              <a:rPr lang="ru-RU" sz="1900" b="1" i="1" dirty="0" smtClean="0"/>
              <a:t>Целлюлоза</a:t>
            </a:r>
          </a:p>
          <a:p>
            <a:pPr algn="ctr">
              <a:buFont typeface="Wingdings" pitchFamily="2" charset="2"/>
              <a:buChar char="§"/>
            </a:pPr>
            <a:r>
              <a:rPr lang="ru-RU" sz="1900" b="1" i="1" dirty="0" smtClean="0"/>
              <a:t>Белок</a:t>
            </a:r>
          </a:p>
          <a:p>
            <a:pPr algn="ctr">
              <a:buFont typeface="Wingdings" pitchFamily="2" charset="2"/>
              <a:buChar char="§"/>
            </a:pPr>
            <a:r>
              <a:rPr lang="ru-RU" sz="1900" b="1" i="1" dirty="0" smtClean="0"/>
              <a:t>Натуральный  каучук</a:t>
            </a:r>
            <a:endParaRPr lang="ru-RU" sz="19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3491880" y="3933056"/>
            <a:ext cx="19442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ru-RU" sz="1900" b="1" i="1" dirty="0" smtClean="0"/>
              <a:t>Вискоза</a:t>
            </a:r>
          </a:p>
          <a:p>
            <a:pPr algn="ctr">
              <a:buFont typeface="Wingdings" pitchFamily="2" charset="2"/>
              <a:buChar char="§"/>
            </a:pPr>
            <a:r>
              <a:rPr lang="ru-RU" sz="1900" b="1" i="1" dirty="0" smtClean="0"/>
              <a:t>Целлулоид</a:t>
            </a:r>
          </a:p>
          <a:p>
            <a:pPr algn="ctr">
              <a:buFont typeface="Wingdings" pitchFamily="2" charset="2"/>
              <a:buChar char="§"/>
            </a:pPr>
            <a:r>
              <a:rPr lang="ru-RU" sz="1900" b="1" i="1" dirty="0" smtClean="0"/>
              <a:t>Ацетатное волокно</a:t>
            </a:r>
            <a:endParaRPr lang="ru-RU" sz="1900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6444208" y="3789040"/>
            <a:ext cx="20162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i="1" dirty="0" smtClean="0"/>
              <a:t>Полиэтилен</a:t>
            </a:r>
          </a:p>
          <a:p>
            <a:pPr algn="ctr"/>
            <a:r>
              <a:rPr lang="ru-RU" sz="1900" b="1" i="1" dirty="0" smtClean="0"/>
              <a:t>ФФ полимеры</a:t>
            </a:r>
          </a:p>
          <a:p>
            <a:pPr algn="ctr"/>
            <a:r>
              <a:rPr lang="ru-RU" sz="1900" b="1" i="1" dirty="0" smtClean="0"/>
              <a:t>Синтетические волокна</a:t>
            </a:r>
          </a:p>
          <a:p>
            <a:pPr algn="ctr"/>
            <a:r>
              <a:rPr lang="ru-RU" sz="1900" b="1" i="1" dirty="0" smtClean="0"/>
              <a:t>Синтетические каучуки</a:t>
            </a:r>
            <a:endParaRPr lang="ru-RU" sz="1900" b="1" i="1" dirty="0"/>
          </a:p>
        </p:txBody>
      </p:sp>
      <p:pic>
        <p:nvPicPr>
          <p:cNvPr id="26" name="Рисунок 25" descr="241955_700x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204864"/>
            <a:ext cx="1723098" cy="1230784"/>
          </a:xfrm>
          <a:prstGeom prst="rect">
            <a:avLst/>
          </a:prstGeom>
        </p:spPr>
      </p:pic>
      <p:pic>
        <p:nvPicPr>
          <p:cNvPr id="27" name="Рисунок 26" descr="4e5b6b2d2922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501008"/>
            <a:ext cx="1485920" cy="1478955"/>
          </a:xfrm>
          <a:prstGeom prst="rect">
            <a:avLst/>
          </a:prstGeom>
        </p:spPr>
      </p:pic>
      <p:pic>
        <p:nvPicPr>
          <p:cNvPr id="28" name="Рисунок 27" descr="47085000_3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5085184"/>
            <a:ext cx="1656194" cy="1536948"/>
          </a:xfrm>
          <a:prstGeom prst="rect">
            <a:avLst/>
          </a:prstGeom>
        </p:spPr>
      </p:pic>
      <p:pic>
        <p:nvPicPr>
          <p:cNvPr id="29" name="Рисунок 28" descr="51430020d28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3212976"/>
            <a:ext cx="1695373" cy="1379012"/>
          </a:xfrm>
          <a:prstGeom prst="rect">
            <a:avLst/>
          </a:prstGeom>
        </p:spPr>
      </p:pic>
      <p:pic>
        <p:nvPicPr>
          <p:cNvPr id="30" name="Рисунок 29" descr="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4725144"/>
            <a:ext cx="1428750" cy="1428750"/>
          </a:xfrm>
          <a:prstGeom prst="rect">
            <a:avLst/>
          </a:prstGeom>
        </p:spPr>
      </p:pic>
      <p:pic>
        <p:nvPicPr>
          <p:cNvPr id="31" name="Рисунок 30" descr="3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5085184"/>
            <a:ext cx="1535832" cy="1550230"/>
          </a:xfrm>
          <a:prstGeom prst="rect">
            <a:avLst/>
          </a:prstGeom>
        </p:spPr>
      </p:pic>
      <p:pic>
        <p:nvPicPr>
          <p:cNvPr id="32" name="Рисунок 31" descr="polyethylene-20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2240" y="3789040"/>
            <a:ext cx="1505744" cy="119142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29618" cy="562074"/>
          </a:xfrm>
        </p:spPr>
        <p:txBody>
          <a:bodyPr>
            <a:normAutofit fontScale="90000"/>
          </a:bodyPr>
          <a:lstStyle/>
          <a:p>
            <a:r>
              <a:rPr lang="ru-RU" i="1" u="sng" dirty="0" smtClean="0"/>
              <a:t>Газ</a:t>
            </a:r>
            <a:endParaRPr lang="ru-RU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64704"/>
            <a:ext cx="7858180" cy="5361459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/>
              <a:t>Газ одно из важнейших горючих ископаемых, занимающие ключевые позиции в топливно-энергетических  балансах многих государств,  важное сырьё для химической  промышленности.</a:t>
            </a:r>
          </a:p>
          <a:p>
            <a:pPr algn="ctr"/>
            <a:r>
              <a:rPr lang="ru-RU" sz="2000" i="1" dirty="0" smtClean="0"/>
              <a:t>Почти на 90% он состоит из  углеводородов, главным образом метана СН4.</a:t>
            </a:r>
          </a:p>
          <a:p>
            <a:pPr algn="ctr"/>
            <a:endParaRPr lang="ru-RU" sz="2000" i="1" dirty="0" smtClean="0"/>
          </a:p>
        </p:txBody>
      </p:sp>
      <p:pic>
        <p:nvPicPr>
          <p:cNvPr id="4" name="Рисунок 3" descr="be4e4fd1bcb87d92f342f6e3e3e1d9e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492896"/>
            <a:ext cx="4438824" cy="3327474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929618" cy="490066"/>
          </a:xfrm>
        </p:spPr>
        <p:txBody>
          <a:bodyPr>
            <a:normAutofit fontScale="90000"/>
          </a:bodyPr>
          <a:lstStyle/>
          <a:p>
            <a:r>
              <a:rPr lang="ru-RU" sz="4000" i="1" u="sng" dirty="0" smtClean="0"/>
              <a:t>Медицина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92696"/>
            <a:ext cx="7889530" cy="5544616"/>
          </a:xfrm>
        </p:spPr>
        <p:txBody>
          <a:bodyPr>
            <a:normAutofit/>
          </a:bodyPr>
          <a:lstStyle/>
          <a:p>
            <a:r>
              <a:rPr lang="ru-RU" sz="1600" i="1" dirty="0" smtClean="0"/>
              <a:t>В наши дни химики синтезируют большое количество лекарственных препаратов. Поданным международной статистики, химики должны синтезировать и подвергнуть тщательным испытаниям от 5 до 10 тысяч химических соединений, чтобы отобрать один лекарственный препарат, эффективный против той или иной болезни. </a:t>
            </a:r>
            <a:endParaRPr lang="en-US" sz="1600" i="1" dirty="0" smtClean="0"/>
          </a:p>
          <a:p>
            <a:endParaRPr lang="ru-RU" sz="1500" b="1" i="1" u="sng" dirty="0" smtClean="0"/>
          </a:p>
          <a:p>
            <a:r>
              <a:rPr lang="ru-RU" sz="1500" b="1" i="1" u="sng" dirty="0" smtClean="0"/>
              <a:t>Используются </a:t>
            </a:r>
            <a:r>
              <a:rPr lang="ru-RU" sz="1500" b="1" i="1" u="sng" dirty="0" err="1" smtClean="0"/>
              <a:t>алканы</a:t>
            </a:r>
            <a:r>
              <a:rPr lang="ru-RU" sz="1500" b="1" i="1" u="sng" dirty="0" smtClean="0"/>
              <a:t> и их производные</a:t>
            </a:r>
            <a:r>
              <a:rPr lang="en-US" sz="1500" b="1" i="1" u="sng" dirty="0" smtClean="0"/>
              <a:t>.</a:t>
            </a:r>
          </a:p>
          <a:p>
            <a:endParaRPr lang="ru-RU" sz="1500" b="1" i="1" u="sng" dirty="0" smtClean="0"/>
          </a:p>
          <a:p>
            <a:r>
              <a:rPr lang="ru-RU" sz="1500" b="1" i="1" u="sng" dirty="0" smtClean="0"/>
              <a:t>Вазелин</a:t>
            </a:r>
            <a:r>
              <a:rPr lang="ru-RU" sz="1500" i="1" u="sng" dirty="0" smtClean="0"/>
              <a:t> </a:t>
            </a:r>
            <a:r>
              <a:rPr lang="ru-RU" sz="1500" dirty="0" smtClean="0"/>
              <a:t>– </a:t>
            </a:r>
            <a:r>
              <a:rPr lang="ru-RU" sz="1600" dirty="0" smtClean="0"/>
              <a:t>применяется наружно как смягчающее средство, в качестве основ для различных лекарственных мазей. Применяют вазелин также для смягчения кожи перед постановкой банок для смазывания трещин на коже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endParaRPr lang="ru-RU" sz="1600" b="1" i="1" u="sng" dirty="0" smtClean="0"/>
          </a:p>
          <a:p>
            <a:r>
              <a:rPr lang="ru-RU" sz="1600" b="1" i="1" u="sng" dirty="0" smtClean="0"/>
              <a:t>Парафин(смесь </a:t>
            </a:r>
            <a:r>
              <a:rPr lang="ru-RU" sz="1600" b="1" i="1" u="sng" dirty="0" err="1" smtClean="0"/>
              <a:t>тве</a:t>
            </a:r>
            <a:r>
              <a:rPr lang="en-US" sz="1600" b="1" i="1" u="sng" dirty="0" smtClean="0"/>
              <a:t>p</a:t>
            </a:r>
            <a:r>
              <a:rPr lang="ru-RU" sz="1600" b="1" i="1" u="sng" dirty="0" smtClean="0"/>
              <a:t>дых </a:t>
            </a:r>
            <a:r>
              <a:rPr lang="ru-RU" sz="1600" b="1" i="1" u="sng" dirty="0" err="1" smtClean="0"/>
              <a:t>алканов</a:t>
            </a:r>
            <a:r>
              <a:rPr lang="ru-RU" sz="1600" b="1" i="1" u="sng" dirty="0" smtClean="0"/>
              <a:t> С19-С35)</a:t>
            </a:r>
            <a:r>
              <a:rPr lang="en-US" sz="1600" b="1" i="1" u="sng" dirty="0" smtClean="0"/>
              <a:t> </a:t>
            </a:r>
            <a:r>
              <a:rPr lang="en-US" sz="1600" i="1" u="sng" dirty="0" smtClean="0"/>
              <a:t>-</a:t>
            </a:r>
            <a:r>
              <a:rPr lang="ru-RU" sz="1600" dirty="0" smtClean="0"/>
              <a:t>лечение парафином проводится разными способами: в виде наслаивания, ванн, компрессов и аппликаций.</a:t>
            </a:r>
            <a:endParaRPr lang="en-US" sz="1600" dirty="0" smtClean="0"/>
          </a:p>
          <a:p>
            <a:endParaRPr lang="ru-RU" sz="1600" b="1" i="1" u="sng" dirty="0" smtClean="0"/>
          </a:p>
          <a:p>
            <a:r>
              <a:rPr lang="ru-RU" sz="1600" b="1" i="1" u="sng" dirty="0" err="1" smtClean="0"/>
              <a:t>Хлорэтан</a:t>
            </a:r>
            <a:r>
              <a:rPr lang="ru-RU" sz="1600" b="1" i="1" u="sng" dirty="0" smtClean="0"/>
              <a:t>: C</a:t>
            </a:r>
            <a:r>
              <a:rPr lang="ru-RU" sz="1600" b="1" i="1" u="sng" baseline="-25000" dirty="0" smtClean="0"/>
              <a:t>2</a:t>
            </a:r>
            <a:r>
              <a:rPr lang="ru-RU" sz="1600" b="1" i="1" u="sng" dirty="0" smtClean="0"/>
              <a:t>H</a:t>
            </a:r>
            <a:r>
              <a:rPr lang="ru-RU" sz="1600" b="1" i="1" u="sng" baseline="-25000" dirty="0" smtClean="0"/>
              <a:t>5</a:t>
            </a:r>
            <a:r>
              <a:rPr lang="ru-RU" sz="1600" b="1" i="1" u="sng" dirty="0" smtClean="0"/>
              <a:t>Cl</a:t>
            </a:r>
            <a:r>
              <a:rPr lang="ru-RU" sz="1600" b="1" dirty="0" smtClean="0"/>
              <a:t> </a:t>
            </a:r>
            <a:r>
              <a:rPr lang="ru-RU" sz="1600" dirty="0" smtClean="0"/>
              <a:t>(бесцветный газ), а) это газ, который легко превращается в жидкость; б) если налить небольшое количество </a:t>
            </a:r>
            <a:r>
              <a:rPr lang="ru-RU" sz="1600" dirty="0" err="1" smtClean="0"/>
              <a:t>хлорэтана</a:t>
            </a:r>
            <a:r>
              <a:rPr lang="ru-RU" sz="1600" dirty="0" smtClean="0"/>
              <a:t> на руку, произойдет быстрое испарение жидкости и сильное местное охлаждение; в) используется в медицине для замораживания; г) используется в медицине для местной анестезии – при легких операциях;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64704"/>
            <a:ext cx="7858180" cy="5361459"/>
          </a:xfrm>
        </p:spPr>
        <p:txBody>
          <a:bodyPr>
            <a:normAutofit/>
          </a:bodyPr>
          <a:lstStyle/>
          <a:p>
            <a:r>
              <a:rPr lang="ru-RU" sz="1500" b="1" i="1" u="sng" dirty="0" smtClean="0"/>
              <a:t>Фторотан </a:t>
            </a:r>
            <a:r>
              <a:rPr lang="en-US" sz="1500" b="1" i="1" u="sng" dirty="0" smtClean="0"/>
              <a:t>C</a:t>
            </a:r>
            <a:r>
              <a:rPr lang="en-US" sz="1500" b="1" i="1" u="sng" baseline="-25000" dirty="0" smtClean="0"/>
              <a:t>2</a:t>
            </a:r>
            <a:r>
              <a:rPr lang="en-US" sz="1500" b="1" i="1" u="sng" dirty="0" smtClean="0"/>
              <a:t>HBrClF</a:t>
            </a:r>
            <a:r>
              <a:rPr lang="en-US" sz="1500" b="1" i="1" u="sng" baseline="-25000" dirty="0" smtClean="0"/>
              <a:t>3 </a:t>
            </a:r>
            <a:r>
              <a:rPr lang="ru-RU" sz="1500" dirty="0" smtClean="0"/>
              <a:t>- его пары в смеси с кислородом и закисью азота в соотношениях, применяемых для наркоза, взрывобезопасны</a:t>
            </a:r>
            <a:r>
              <a:rPr lang="en-US" sz="1500" dirty="0" smtClean="0"/>
              <a:t>.</a:t>
            </a:r>
          </a:p>
          <a:p>
            <a:endParaRPr lang="ru-RU" sz="1500" b="1" dirty="0" smtClean="0"/>
          </a:p>
          <a:p>
            <a:r>
              <a:rPr lang="ru-RU" sz="1500" b="1" dirty="0" smtClean="0"/>
              <a:t>Йодоформ,</a:t>
            </a:r>
            <a:r>
              <a:rPr lang="ru-RU" sz="1500" dirty="0" smtClean="0"/>
              <a:t> </a:t>
            </a:r>
            <a:r>
              <a:rPr lang="ru-RU" sz="1500" b="1" dirty="0" smtClean="0"/>
              <a:t>СНІ</a:t>
            </a:r>
            <a:r>
              <a:rPr lang="ru-RU" sz="1500" b="1" baseline="-25000" dirty="0" smtClean="0"/>
              <a:t>3</a:t>
            </a:r>
            <a:r>
              <a:rPr lang="en-US" sz="1500" b="1" baseline="-25000" dirty="0" smtClean="0"/>
              <a:t> </a:t>
            </a:r>
            <a:r>
              <a:rPr lang="ru-RU" sz="1500" b="1" baseline="-25000" dirty="0" smtClean="0"/>
              <a:t>- </a:t>
            </a:r>
            <a:r>
              <a:rPr lang="ru-RU" sz="1500" dirty="0" smtClean="0"/>
              <a:t>трудно растворим в спирте, хорошо растворяется в эфире, хлороформе.)в медицинской практике пользуется широким применением, преимущественно как наружное средство, вместо йода, вследствие свойства его не вызывать местного воспаления; менее ядовит сравнительно с йодом. Но так как Й. всасывается легко и быстро, то и относительно небольшие дозы его могут уже вызвать смертельное отравление.</a:t>
            </a:r>
          </a:p>
          <a:p>
            <a:endParaRPr lang="ru-RU" sz="1500" b="1" i="1" u="sng" dirty="0" smtClean="0"/>
          </a:p>
          <a:p>
            <a:r>
              <a:rPr lang="ru-RU" sz="1500" b="1" i="1" u="sng" dirty="0" smtClean="0"/>
              <a:t>Циклопропан</a:t>
            </a:r>
            <a:r>
              <a:rPr lang="ru-RU" sz="1500" i="1" u="sng" dirty="0" smtClean="0"/>
              <a:t> </a:t>
            </a:r>
            <a:r>
              <a:rPr lang="ru-RU" sz="1500" b="1" i="1" u="sng" dirty="0" smtClean="0"/>
              <a:t>C</a:t>
            </a:r>
            <a:r>
              <a:rPr lang="ru-RU" sz="1500" b="1" i="1" u="sng" baseline="-25000" dirty="0" smtClean="0"/>
              <a:t>3</a:t>
            </a:r>
            <a:r>
              <a:rPr lang="ru-RU" sz="1500" b="1" i="1" u="sng" dirty="0" smtClean="0"/>
              <a:t>H</a:t>
            </a:r>
            <a:r>
              <a:rPr lang="ru-RU" sz="1500" b="1" i="1" u="sng" baseline="-25000" dirty="0" smtClean="0"/>
              <a:t>6</a:t>
            </a:r>
            <a:r>
              <a:rPr lang="ru-RU" sz="1500" i="1" u="sng" dirty="0" smtClean="0"/>
              <a:t> </a:t>
            </a:r>
            <a:r>
              <a:rPr lang="ru-RU" sz="1500" dirty="0" smtClean="0"/>
              <a:t>(бесцветный горючий газ с характерным запахом, напоминающим запах </a:t>
            </a:r>
            <a:r>
              <a:rPr lang="ru-RU" sz="1500" dirty="0" err="1" smtClean="0"/>
              <a:t>петролейного</a:t>
            </a:r>
            <a:r>
              <a:rPr lang="ru-RU" sz="1500" dirty="0" smtClean="0"/>
              <a:t> эфира, едкого вкуса) оказывает сильное обезболивающее действие.</a:t>
            </a:r>
            <a:endParaRPr lang="en-US" sz="1500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 descr="vazel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717032"/>
            <a:ext cx="1893275" cy="2370783"/>
          </a:xfrm>
          <a:prstGeom prst="rect">
            <a:avLst/>
          </a:prstGeom>
        </p:spPr>
      </p:pic>
      <p:pic>
        <p:nvPicPr>
          <p:cNvPr id="6" name="Рисунок 5" descr="Paraffin-W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077072"/>
            <a:ext cx="1853952" cy="1853952"/>
          </a:xfrm>
          <a:prstGeom prst="rect">
            <a:avLst/>
          </a:prstGeom>
        </p:spPr>
      </p:pic>
      <p:pic>
        <p:nvPicPr>
          <p:cNvPr id="7" name="Рисунок 6" descr="spric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4077072"/>
            <a:ext cx="1728192" cy="1728192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929618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i="1" dirty="0" smtClean="0"/>
              <a:t>Широко применяются и спирты</a:t>
            </a:r>
            <a:endParaRPr lang="ru-RU" sz="1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80728"/>
            <a:ext cx="5297242" cy="5328592"/>
          </a:xfrm>
        </p:spPr>
        <p:txBody>
          <a:bodyPr>
            <a:noAutofit/>
          </a:bodyPr>
          <a:lstStyle/>
          <a:p>
            <a:r>
              <a:rPr lang="ru-RU" sz="1400" b="1" i="1" u="sng" dirty="0" smtClean="0">
                <a:solidFill>
                  <a:schemeClr val="accent2">
                    <a:lumMod val="75000"/>
                  </a:schemeClr>
                </a:solidFill>
              </a:rPr>
              <a:t>Дезинфекция </a:t>
            </a:r>
          </a:p>
          <a:p>
            <a:endParaRPr lang="ru-RU" sz="1400" b="1" i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b="1" i="1" u="sng" dirty="0" smtClean="0">
                <a:solidFill>
                  <a:schemeClr val="accent2">
                    <a:lumMod val="75000"/>
                  </a:schemeClr>
                </a:solidFill>
              </a:rPr>
              <a:t>Противовоспалительное средство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для проведения противовоспалительной терапии при нарывах внешнего кожного покрова, фурункулов, маститов, различных инфильтратов</a:t>
            </a:r>
          </a:p>
          <a:p>
            <a:endParaRPr lang="ru-RU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При необходимости снижения высокой температуры у больного используются </a:t>
            </a:r>
            <a:r>
              <a:rPr lang="ru-RU" sz="1400" b="1" i="1" u="sng" dirty="0" smtClean="0">
                <a:solidFill>
                  <a:schemeClr val="accent2">
                    <a:lumMod val="75000"/>
                  </a:schemeClr>
                </a:solidFill>
              </a:rPr>
              <a:t>примочки и протирания из спирта</a:t>
            </a:r>
            <a:r>
              <a:rPr lang="en-US" sz="1400" b="1" i="1" u="sng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1400" b="1" i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Производятся многие </a:t>
            </a:r>
            <a:r>
              <a:rPr lang="ru-RU" sz="1400" b="1" i="1" u="sng" dirty="0" smtClean="0">
                <a:solidFill>
                  <a:schemeClr val="accent2">
                    <a:lumMod val="75000"/>
                  </a:schemeClr>
                </a:solidFill>
              </a:rPr>
              <a:t>лекарства, настойки, экстракты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для наружного применения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400" b="1" i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b="1" i="1" u="sng" dirty="0" smtClean="0">
                <a:solidFill>
                  <a:schemeClr val="accent2">
                    <a:lumMod val="75000"/>
                  </a:schemeClr>
                </a:solidFill>
              </a:rPr>
              <a:t>Противокашлевые препараты</a:t>
            </a:r>
          </a:p>
          <a:p>
            <a:endParaRPr lang="ru-RU" sz="1400" b="1" i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b="1" i="1" u="sng" dirty="0" smtClean="0">
                <a:solidFill>
                  <a:schemeClr val="accent2">
                    <a:lumMod val="75000"/>
                  </a:schemeClr>
                </a:solidFill>
              </a:rPr>
              <a:t>Сердечнососудистые препараты</a:t>
            </a:r>
          </a:p>
          <a:p>
            <a:endParaRPr lang="ru-RU" sz="1400" b="1" i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b="1" i="1" u="sng" dirty="0" smtClean="0">
                <a:solidFill>
                  <a:schemeClr val="accent2">
                    <a:lumMod val="75000"/>
                  </a:schemeClr>
                </a:solidFill>
              </a:rPr>
              <a:t>Гормональные препараты</a:t>
            </a:r>
          </a:p>
          <a:p>
            <a:endParaRPr lang="ru-RU" sz="1400" b="1" i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b="1" i="1" u="sng" dirty="0" smtClean="0">
                <a:solidFill>
                  <a:schemeClr val="accent2">
                    <a:lumMod val="75000"/>
                  </a:schemeClr>
                </a:solidFill>
              </a:rPr>
              <a:t>Витамины</a:t>
            </a:r>
          </a:p>
          <a:p>
            <a:endParaRPr lang="ru-RU" sz="1400" b="1" i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b="1" i="1" u="sng" dirty="0" smtClean="0">
                <a:solidFill>
                  <a:schemeClr val="accent2">
                    <a:lumMod val="75000"/>
                  </a:schemeClr>
                </a:solidFill>
              </a:rPr>
              <a:t>Средства, действующие на ЦНС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265369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836712"/>
            <a:ext cx="1872208" cy="1440160"/>
          </a:xfrm>
          <a:prstGeom prst="roundRect">
            <a:avLst/>
          </a:prstGeom>
        </p:spPr>
      </p:pic>
      <p:pic>
        <p:nvPicPr>
          <p:cNvPr id="5" name="Рисунок 4" descr="slide0513_image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780928"/>
            <a:ext cx="2123505" cy="1152128"/>
          </a:xfrm>
          <a:prstGeom prst="roundRect">
            <a:avLst/>
          </a:prstGeom>
        </p:spPr>
      </p:pic>
      <p:pic>
        <p:nvPicPr>
          <p:cNvPr id="6" name="Рисунок 5" descr="I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437112"/>
            <a:ext cx="2088232" cy="1566174"/>
          </a:xfrm>
          <a:prstGeom prst="round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1038996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F42B2D-C424-48C3-8C8D-02AD688B82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TS010389964</Template>
  <TotalTime>193</TotalTime>
  <Words>669</Words>
  <Application>Microsoft Office PowerPoint</Application>
  <PresentationFormat>Экран (4:3)</PresentationFormat>
  <Paragraphs>132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TS010389964</vt:lpstr>
      <vt:lpstr>Химия и здоровье </vt:lpstr>
      <vt:lpstr>Слайд 2</vt:lpstr>
      <vt:lpstr>Сферы использования</vt:lpstr>
      <vt:lpstr>Мыла и моющие средства (бытовая химия) </vt:lpstr>
      <vt:lpstr>Пластмассы и полимеры</vt:lpstr>
      <vt:lpstr>Газ</vt:lpstr>
      <vt:lpstr>Медицина </vt:lpstr>
      <vt:lpstr>Слайд 8</vt:lpstr>
      <vt:lpstr>Широко применяются и спирты</vt:lpstr>
      <vt:lpstr>Косметика </vt:lpstr>
      <vt:lpstr>Слайд 11</vt:lpstr>
      <vt:lpstr>Сад и огород</vt:lpstr>
      <vt:lpstr>Пищевые добавки</vt:lpstr>
      <vt:lpstr>Это только малая часть применения химии в нашей жизни. Необходимо изучать эту науку, выводить новые элементы и соединения для улучшения качества жизнедеятельности людей!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Химия и здоровье </dc:title>
  <dc:subject>Шаблон оформления</dc:subject>
  <dc:creator>Admin</dc:creator>
  <cp:keywords/>
  <dc:description>Корпорация Майкрософт
Шаблон оформления</dc:description>
  <cp:lastModifiedBy>Admin</cp:lastModifiedBy>
  <cp:revision>24</cp:revision>
  <dcterms:created xsi:type="dcterms:W3CDTF">2014-05-04T14:13:22Z</dcterms:created>
  <dcterms:modified xsi:type="dcterms:W3CDTF">2014-05-04T20:36:16Z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TC103899649990</vt:lpwstr>
  </property>
</Properties>
</file>