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38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16523" y="1828800"/>
            <a:ext cx="6172200" cy="24384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028700" y="4442264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150" y="812800"/>
            <a:ext cx="5314950" cy="24384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0150" y="3343715"/>
            <a:ext cx="5314950" cy="2012949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943600" y="8555568"/>
            <a:ext cx="571500" cy="486833"/>
          </a:xfrm>
        </p:spPr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6172200" cy="1524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83769" y="2046817"/>
            <a:ext cx="303133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42900" y="3149601"/>
            <a:ext cx="303014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3149601"/>
            <a:ext cx="303133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2900" y="2032001"/>
            <a:ext cx="2256235" cy="6136217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812800"/>
            <a:ext cx="4114800" cy="696384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71600" y="2442633"/>
            <a:ext cx="4114800" cy="52832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71600" y="1555716"/>
            <a:ext cx="4114800" cy="707136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6172200" cy="62788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342900" y="8555568"/>
            <a:ext cx="1600200" cy="486833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C5ADF96-3D8A-4B1C-84EB-3E72BA499B36}" type="datetimeFigureOut">
              <a:rPr lang="ru-RU" smtClean="0"/>
              <a:t>19.05.2008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343150" y="8555568"/>
            <a:ext cx="2171700" cy="486833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5943600" y="8555568"/>
            <a:ext cx="571500" cy="486833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691D9A-3FE4-4660-A8DB-2D78B890935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428604" y="2786050"/>
            <a:ext cx="6072230" cy="428628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CanDown">
              <a:avLst/>
            </a:prstTxWarp>
          </a:bodyPr>
          <a:lstStyle/>
          <a:p>
            <a:pPr algn="ctr" rtl="0"/>
            <a:r>
              <a:rPr lang="ru-RU" sz="36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/>
              </a:rPr>
              <a:t>"Метод проектов в</a:t>
            </a:r>
          </a:p>
          <a:p>
            <a:pPr algn="ctr" rtl="0"/>
            <a:r>
              <a:rPr lang="ru-RU" sz="36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/>
              </a:rPr>
              <a:t>образовательной деятельности</a:t>
            </a:r>
          </a:p>
          <a:p>
            <a:pPr algn="ctr" rtl="0"/>
            <a:r>
              <a:rPr lang="ru-RU" sz="3600" i="1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/>
              </a:rPr>
              <a:t>учащихся: опыт и перспективы".</a:t>
            </a:r>
          </a:p>
          <a:p>
            <a:pPr algn="ctr" rtl="0"/>
            <a:r>
              <a:rPr lang="ru-RU" sz="3600" b="1" i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/>
              </a:rPr>
              <a:t> </a:t>
            </a:r>
            <a:endParaRPr lang="ru-RU" sz="3600" b="1" i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000100"/>
            <a:ext cx="58832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95350"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Тематический педсовет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642918" y="0"/>
            <a:ext cx="5668963" cy="9123362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28575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Рекомендуемая литература по изучению теоретических основ метода проектов:</a:t>
            </a: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(продолжение)</a:t>
            </a: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200" b="1" i="0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19. Сергеев И.С. Как организовать проектную деятельность учащихся: Практическое пособие для работников общеобразовательных учреждений.- М.: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Аркти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, 2004, с.4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</a:b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20. Петряков П.А.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Метод проектов в преподавании образовательной области "Технология". - Вел. Новгород, 2000.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21. Новые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педагогические и информационные технологии в системе образования.// Под ред. Е.С.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Полат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- М., 2000.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22.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Переверзев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Л.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Проектный подход и требования к учителю //" Школа и производство", 2002. - №1. - С.14- 16.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23. Петрова В.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Метод проектов. - М.,1929.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24.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Полат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Е.С.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Как рождается проект. - М.,1995.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25.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Полат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Е.С.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Метод проектов на уроках иностранного языка//"Иностранные языки в школе", 2000. - №№ 2, 3.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26. Сб. проектов для 5 - 6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кл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- Н. Новгород, 2000.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27.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Чечель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И.Д. Метод проекта или попытка избавить учителя от обязанностей всезнающего оракула// "Директор школы", 1998. - № 3.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</a:rPr>
              <a:t>и другие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642918" y="285720"/>
            <a:ext cx="5668963" cy="837247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28575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«Все, что я познаю,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я знаю, для чего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мне это надо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и где и как я могу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эти знания применить»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(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Е.С.Полат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642918" y="0"/>
            <a:ext cx="5668962" cy="91440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28575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600" b="1" i="1" u="sng" dirty="0"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Актуальность темы: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	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Общество заинтересовано в специалистах, способных самостоятельно и активно действовать, принимать решения, быстро адаптироваться к изменяющимся условиям жизни. Поэтому перед школой встает задача подготовки выпускников, соответствующих запросам общества: способных грамотно работать с информацией (собирать факты, анализировать, обобщать их, выдвигать гипотезы, предлагать способы решения проблем, сопоставлять с аналогичными или альтернативными вариантами решения и т.д.), коммуникативных, умеющих работать в группе.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	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Внимание каждого учителя должно быть направлено на вовлечение каждого школьника в активную познавательную деятельность. Это возможно при  использовании новых образовательных и информационных технологий в условиях новой парадигмы образования, подразумевающей взаимосвязи – ученик  - предметно-информационная среда – учитель..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Одна из таких технологий – метод проектов.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714356" y="0"/>
            <a:ext cx="5670550" cy="9123362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28575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Состав творческой группы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для подготовки педсовета: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1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</a:t>
            </a:r>
            <a:r>
              <a:rPr kumimoji="0" lang="en-US" sz="1800" b="0" i="1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Зуева В.И. – завуч, руководитель группы;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2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Коршунова Е.Р.- учитель </a:t>
            </a:r>
            <a:r>
              <a:rPr kumimoji="0" lang="ru-RU" sz="1800" b="0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нач.кл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3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Пискунова И.Е.- учитель </a:t>
            </a:r>
            <a:r>
              <a:rPr kumimoji="0" lang="ru-RU" sz="1800" b="0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нач.кл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4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</a:t>
            </a:r>
            <a:r>
              <a:rPr kumimoji="0" lang="ru-RU" sz="1800" b="0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Сизова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Е.И.- учитель  </a:t>
            </a:r>
            <a:r>
              <a:rPr kumimoji="0" lang="ru-RU" sz="1800" b="0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русс.яз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и лит.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5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</a:t>
            </a:r>
            <a:r>
              <a:rPr kumimoji="0" lang="ru-RU" sz="1800" b="0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Жмак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А.Г.- учитель ин. языков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6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Мальков В.Н.- учитель </a:t>
            </a:r>
            <a:r>
              <a:rPr kumimoji="0" lang="ru-RU" sz="1800" b="0" i="1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матем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7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Сухова В.Я.- учитель технологии;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itchFamily="34" charset="0"/>
              <a:buChar char="8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</a:t>
            </a:r>
            <a:r>
              <a:rPr kumimoji="0" lang="ru-RU" sz="18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Сироткина Л.М.- учитель истории.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571480" y="0"/>
            <a:ext cx="5668962" cy="9123362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28575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План работы творческой группы</a:t>
            </a:r>
            <a:endParaRPr kumimoji="0" lang="ru-RU" sz="3600" b="0" i="1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</a:endParaRPr>
          </a:p>
          <a:p>
            <a:pPr marL="8001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>
                <a:srgbClr val="000000"/>
              </a:buClr>
              <a:buSzTx/>
              <a:tabLst/>
            </a:pPr>
            <a:endParaRPr lang="en-US" sz="1400" i="1" u="sng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8001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Tx/>
              <a:buFont typeface="+mj-lt"/>
              <a:buAutoNum type="arabicPeriod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Изучение теоретических основ проектной технологии – сентябрь;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2.</a:t>
            </a:r>
            <a:r>
              <a:rPr kumimoji="0" lang="en-US" sz="1600" b="0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Выбор тематики проблем, видов проектных заданий для организации проектной деятельности школьников – сентябрь, октябрь.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3.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Организация проектной деятельности учащихся. Создание атмосферы успешности – октябрь, ноябрь.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4.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Подготовка продукта. Выбор форм защиты проектных заданий – ноябрь, декабрь.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5.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Подготовка презентаций – январь, февраль.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6.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Подготовка выступлений на итоговое заседание педагогического совета –март.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7.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Разработка раздаточного материала для дальнейшего использования педагогами в качестве руководства к действию – март.</a:t>
            </a:r>
            <a:endParaRPr kumimoji="0" lang="en-US" sz="16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>
                <a:srgbClr val="000000"/>
              </a:buClr>
              <a:buSzTx/>
              <a:tabLst/>
            </a:pPr>
            <a:r>
              <a:rPr lang="en-US" sz="1600" i="1" dirty="0" smtClean="0">
                <a:solidFill>
                  <a:srgbClr val="000000"/>
                </a:solidFill>
                <a:latin typeface="Arial" pitchFamily="34" charset="0"/>
              </a:rPr>
              <a:t>8.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Подготовка наглядного материала к</a:t>
            </a:r>
            <a:r>
              <a:rPr lang="en-US" sz="1600" i="1" dirty="0">
                <a:latin typeface="Times New Roman" pitchFamily="18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педсовету – март.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ChangeArrowheads="1"/>
          </p:cNvSpPr>
          <p:nvPr/>
        </p:nvSpPr>
        <p:spPr bwMode="auto">
          <a:xfrm>
            <a:off x="571480" y="0"/>
            <a:ext cx="5668962" cy="9123362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92D050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28575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2800" b="1" i="1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Этапы работы педсовета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Теоретические занятия творческой группы по вопросам:</a:t>
            </a:r>
            <a:endParaRPr kumimoji="0" lang="en-US" sz="2000" b="0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      I.	</a:t>
            </a:r>
          </a:p>
          <a:p>
            <a:pPr marL="273050" lvl="1" indent="-273050" fontAlgn="base">
              <a:spcBef>
                <a:spcPct val="0"/>
              </a:spcBef>
              <a:buFont typeface="+mj-lt"/>
              <a:buAutoNum type="arabicParenR"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Актуальность темы.</a:t>
            </a:r>
          </a:p>
          <a:p>
            <a:pPr marL="342900" lvl="0" indent="-342900" fontAlgn="base">
              <a:spcBef>
                <a:spcPct val="0"/>
              </a:spcBef>
            </a:pPr>
            <a:r>
              <a:rPr lang="en-US" sz="1600" i="1" dirty="0" smtClean="0">
                <a:solidFill>
                  <a:sysClr val="windowText" lastClr="000000"/>
                </a:solidFill>
                <a:latin typeface="Arial" pitchFamily="34" charset="0"/>
              </a:rPr>
              <a:t>2)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Теоретические основы проектной методики.</a:t>
            </a:r>
          </a:p>
          <a:p>
            <a:pPr marL="342900" lvl="0" indent="-342900" fontAlgn="base">
              <a:spcBef>
                <a:spcPct val="0"/>
              </a:spcBef>
            </a:pPr>
            <a:r>
              <a:rPr lang="en-US" sz="1600" i="1" dirty="0" smtClean="0">
                <a:solidFill>
                  <a:sysClr val="windowText" lastClr="000000"/>
                </a:solidFill>
                <a:latin typeface="Arial" pitchFamily="34" charset="0"/>
              </a:rPr>
              <a:t>3)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Практические основы. Обсуждение и составление плана работы творческой группы.</a:t>
            </a:r>
            <a:endParaRPr kumimoji="0" lang="en-US" sz="1600" b="0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  <a:p>
            <a:pPr marL="400050" lvl="0" indent="-400050" fontAlgn="base">
              <a:spcBef>
                <a:spcPct val="0"/>
              </a:spcBef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	II.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  <a:p>
            <a:pPr marL="800100" lvl="1" indent="-342900" fontAlgn="base">
              <a:spcBef>
                <a:spcPct val="0"/>
              </a:spcBef>
              <a:buFont typeface="+mj-lt"/>
              <a:buAutoNum type="arabicParenR"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Организация проектной деятельности школьников учителями творческой группы.</a:t>
            </a:r>
          </a:p>
          <a:p>
            <a:pPr marL="800100" lvl="1" indent="-342900" fontAlgn="base">
              <a:spcBef>
                <a:spcPct val="0"/>
              </a:spcBef>
              <a:buFont typeface="+mj-lt"/>
              <a:buAutoNum type="arabicParenR"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Работа над проектами. Подготовка презентаций.</a:t>
            </a:r>
          </a:p>
          <a:p>
            <a:pPr marL="800100" lvl="1" indent="-342900" fontAlgn="base">
              <a:spcBef>
                <a:spcPct val="0"/>
              </a:spcBef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III.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  <a:p>
            <a:pPr marL="800100" lvl="1" indent="-342900" fontAlgn="base">
              <a:spcBef>
                <a:spcPct val="0"/>
              </a:spcBef>
              <a:buFont typeface="+mj-lt"/>
              <a:buAutoNum type="arabicParenR"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Подготовка и проведение итогового мероприятия, в т.ч. проведение открытых уроков или внеклассных мероприятий с использованием проектной методики.</a:t>
            </a:r>
            <a:endParaRPr lang="ru-RU" dirty="0">
              <a:solidFill>
                <a:sysClr val="windowText" lastClr="000000"/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800" b="1" i="1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642918" y="0"/>
            <a:ext cx="5668962" cy="9123362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28575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b="1" i="1" u="sng" dirty="0">
              <a:latin typeface="Arial" pitchFamily="34" charset="0"/>
            </a:endParaRPr>
          </a:p>
          <a:p>
            <a:pPr marL="514350" marR="0" lvl="0" indent="-514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План проведения итогового занятия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en-US" sz="2800" b="1" i="1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8001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en-US" sz="1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I. 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Проведение открытых уроков:</a:t>
            </a:r>
            <a:endParaRPr kumimoji="0" lang="en-US" sz="1600" b="1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350838" marR="0" lvl="2" indent="-3508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Внеклассное мероприятие для младших школьников 3,4 класса «Путешествие в мир физики» - учитель Зуева В.И.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2.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Внеклассное мероприятие в 4 классе – презентация творческого проекта «Отыщи предка» - учитель Пискунова И.Е.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3.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Внеклассное мероприятие в 3 классе – презентация творческого проекта «» - учитель Коршунова Е.Р.</a:t>
            </a:r>
          </a:p>
          <a:p>
            <a:pPr marL="8001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en-US" b="1" i="1" dirty="0" smtClean="0">
                <a:solidFill>
                  <a:sysClr val="windowText" lastClr="000000"/>
                </a:solidFill>
                <a:latin typeface="Arial" pitchFamily="34" charset="0"/>
              </a:rPr>
              <a:t>III.</a:t>
            </a:r>
            <a:r>
              <a:rPr kumimoji="0" lang="en-US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Круглый стол</a:t>
            </a:r>
            <a:endParaRPr kumimoji="0" lang="en-US" b="1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350838" marR="0" lvl="1" indent="-3508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lang="en-US" sz="1600" b="1" i="1" dirty="0" smtClean="0">
                <a:solidFill>
                  <a:sysClr val="windowText" lastClr="000000"/>
                </a:solidFill>
                <a:latin typeface="Times New Roman" pitchFamily="18" charset="0"/>
              </a:rPr>
              <a:t>1.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Выставка проектных работ учащихся;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2.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Самоанализ и анализ открытых мероприятий;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3.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Выступления членов творческой группы;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4.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Вручение раздаточного материала;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5.  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Выводы. Перспективы.</a:t>
            </a:r>
          </a:p>
          <a:p>
            <a:pPr marL="8001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571480" y="0"/>
            <a:ext cx="5668962" cy="9123362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28575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Проект решения педсовета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1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	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С целью подготовки учащихся школы к условиям быстроменяющейся жизни, формирования у них качеств, необходимых современному обществу: способностей самостоятельно и активно действовать, принимать решения, способностей грамотно работать с информацией, коммуникабельности, умения работать в группах,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необходимо внедрять в практику работы школы новые образовательные технологии, одной из которых является метод проектов.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Проект – это метод обучения, который может быть использован в изучении любого предмета, может применяться на уроках и во внеклассной работе. Он ориентирован на достижение целей самих учащихся, и поэтому он уникален. Проект формирует невероятно большое количество умений и навыков у школьников, и поэтому он эффективен. Проект дает столь необходимый школьникам опыт деятельности, и поэтому он необходим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</a:rPr>
              <a:t>	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Как и любая другая педагогическая технология метод проектов имеет ряд недостатков: жесткие временные рамки, изменение позиции учителя, высокой компетентности учителя, учащиеся вынуждены долгое время проводить за компьютером или работать с дополнительной литературой.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	Однако сомнений нет – проект, безусловно, нужен! Проектная деятельность должна быть неотъемлемой частью образовательного процесса и разумным объединением со всеми другими методами. Предлагаю в следующем году более широкое использование данной прогрессивной методики в практике работы школы.</a:t>
            </a: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714356" y="0"/>
            <a:ext cx="5668962" cy="9123362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28575">
            <a:solidFill>
              <a:srgbClr val="0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137160" tIns="91440" rIns="137160" bIns="91440" numCol="1" anchor="ctr" anchorCtr="0" compatLnSpc="1">
            <a:prstTxWarp prst="textNoShape">
              <a:avLst/>
            </a:prstTxWarp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Рекомендуемая литература по изучению теоретических основ метода проектов: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200" b="1" i="0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1. Алексашкина Л. Н.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Деятельностный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подход при изучении истории в школе. - Преподавание истории и обществознания в школе. №9, 2005 г., с. 10-20.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2. Аминов А. М. Проектная деятельность в гражданско-правовом образовании учащихся. - Преподавание истории и обществознания в школе. №2, 2005 г., с. 20-29.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3. Горбунова Н. В.,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Кочкина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Л. В. Методика организации работы над проектом. - Школьные технологии. №4, 2000 г., с. 10-14.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4.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Клименко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А. В.,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Подколзина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О. А. Проектная деятельность учащихся. Преподавание истории и обществознания в школе. - №9, 2000г., с. 27-39.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5. Мачехина В. Н. Организация проектной деятельности старшеклассников при изучении обществознания. Преподавание истории и обществознания в школе. №9, 2000 г., с. 40-47.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6. Пахомова Н. Ю. Метод учебного проекта в образовательном учреждении. - М. : АРКТИ, 2003. – 96 с.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11. Сергеев И. С. Как организовать проектную деятельность учащихся: Практическое пособие для работников образовательных учреждений. - М.: АРКТИ, 2003г. – 96 с.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12.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Селевко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Г. К. Современные образовательные технологии: Учебное пособие. – М.: Народное образование, 1998. – 256 с.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13.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Сиденко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А. С. Метод проектов: история и практика применения. Завуч. № 6, 2003 г., с 47 –56.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16.  Методика обучения учащихся технологии: Книга для учителя /Под ред. В.Д.Симоненко. – Брянск, Ишим, 1998.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17.  Пахомова Н.Ю. Метод учебного проекта в образовательном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учреж-дении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: Пособие для учителей и студентов педагогических вузов.- М.: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Аркти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, 2003, с.6.</a:t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18.  Рязанова В.Н. Метод проектов – приоритетная технология обучения в профильной школе /Современные системы и технологии обучения. Сб.мат. обл.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науч.-практ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.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конф.-Тамбов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: ТОИПКРО, 2004, с122-125.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20. Петряков П.А.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</a:rPr>
              <a:t> Метод проектов в преподавании образовательной области "Технология". - Вел. Новгород, 2000.</a:t>
            </a:r>
            <a:endParaRPr kumimoji="0" lang="ru-RU" sz="1200" b="1" i="0" u="sng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686</Words>
  <Application>Microsoft Office PowerPoint</Application>
  <PresentationFormat>Экран (4:3)</PresentationFormat>
  <Paragraphs>112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Intel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Administrator</dc:creator>
  <cp:lastModifiedBy>Administrator</cp:lastModifiedBy>
  <cp:revision>6</cp:revision>
  <dcterms:created xsi:type="dcterms:W3CDTF">2008-05-19T19:02:15Z</dcterms:created>
  <dcterms:modified xsi:type="dcterms:W3CDTF">2008-05-19T20:00:57Z</dcterms:modified>
</cp:coreProperties>
</file>