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7" r:id="rId2"/>
    <p:sldId id="256" r:id="rId3"/>
    <p:sldId id="266" r:id="rId4"/>
    <p:sldId id="265" r:id="rId5"/>
    <p:sldId id="264" r:id="rId6"/>
    <p:sldId id="263" r:id="rId7"/>
    <p:sldId id="262" r:id="rId8"/>
    <p:sldId id="261" r:id="rId9"/>
    <p:sldId id="260" r:id="rId10"/>
    <p:sldId id="259" r:id="rId11"/>
    <p:sldId id="258" r:id="rId12"/>
    <p:sldId id="257" r:id="rId13"/>
    <p:sldId id="271" r:id="rId14"/>
    <p:sldId id="270" r:id="rId15"/>
    <p:sldId id="269" r:id="rId16"/>
    <p:sldId id="268" r:id="rId17"/>
    <p:sldId id="272" r:id="rId18"/>
    <p:sldId id="273" r:id="rId19"/>
    <p:sldId id="274" r:id="rId20"/>
    <p:sldId id="275" r:id="rId21"/>
    <p:sldId id="276" r:id="rId22"/>
    <p:sldId id="277" r:id="rId23"/>
    <p:sldId id="278" r:id="rId24"/>
    <p:sldId id="279" r:id="rId25"/>
    <p:sldId id="283" r:id="rId26"/>
    <p:sldId id="284" r:id="rId27"/>
    <p:sldId id="280" r:id="rId28"/>
    <p:sldId id="281" r:id="rId29"/>
    <p:sldId id="282" r:id="rId30"/>
    <p:sldId id="28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5" d="100"/>
          <a:sy n="115" d="100"/>
        </p:scale>
        <p:origin x="-8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20.03.2014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20.03.2014</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20.03.2014</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dooi.com.ua/," TargetMode="External"/><Relationship Id="rId3" Type="http://schemas.openxmlformats.org/officeDocument/2006/relationships/hyperlink" Target="http://planeta.moy.su/" TargetMode="External"/><Relationship Id="rId7" Type="http://schemas.openxmlformats.org/officeDocument/2006/relationships/hyperlink" Target="http://animaltime.ru,/" TargetMode="External"/><Relationship Id="rId2" Type="http://schemas.openxmlformats.org/officeDocument/2006/relationships/hyperlink" Target="http://lifeglobe.net/|" TargetMode="External"/><Relationship Id="rId1" Type="http://schemas.openxmlformats.org/officeDocument/2006/relationships/slideLayout" Target="../slideLayouts/slideLayout2.xml"/><Relationship Id="rId6" Type="http://schemas.openxmlformats.org/officeDocument/2006/relationships/hyperlink" Target="http://softguide.narod.ru/pictures/animal," TargetMode="External"/><Relationship Id="rId11" Type="http://schemas.openxmlformats.org/officeDocument/2006/relationships/hyperlink" Target="http://www.vanishingtattoo.com/" TargetMode="External"/><Relationship Id="rId5" Type="http://schemas.openxmlformats.org/officeDocument/2006/relationships/hyperlink" Target="http://www.fotozveri.ru/," TargetMode="External"/><Relationship Id="rId10" Type="http://schemas.openxmlformats.org/officeDocument/2006/relationships/hyperlink" Target="http://virzoo.narod2.ru,/" TargetMode="External"/><Relationship Id="rId4" Type="http://schemas.openxmlformats.org/officeDocument/2006/relationships/hyperlink" Target="http://udivitelno.com/animals," TargetMode="External"/><Relationship Id="rId9" Type="http://schemas.openxmlformats.org/officeDocument/2006/relationships/hyperlink" Target="http://zoosite.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www.tunnel.ru/userfiles/ck/images/5139/1302216335_4_2.jpg"/>
          <p:cNvPicPr/>
          <p:nvPr/>
        </p:nvPicPr>
        <p:blipFill>
          <a:blip r:embed="rId2" cstate="print"/>
          <a:srcRect/>
          <a:stretch>
            <a:fillRect/>
          </a:stretch>
        </p:blipFill>
        <p:spPr bwMode="auto">
          <a:xfrm>
            <a:off x="571472" y="1442670"/>
            <a:ext cx="8072493" cy="4986726"/>
          </a:xfrm>
          <a:prstGeom prst="rect">
            <a:avLst/>
          </a:prstGeom>
          <a:noFill/>
          <a:ln w="9525">
            <a:noFill/>
            <a:miter lim="800000"/>
            <a:headEnd/>
            <a:tailEnd/>
          </a:ln>
        </p:spPr>
      </p:pic>
      <p:sp>
        <p:nvSpPr>
          <p:cNvPr id="2" name="Заголовок 1"/>
          <p:cNvSpPr>
            <a:spLocks noGrp="1"/>
          </p:cNvSpPr>
          <p:nvPr>
            <p:ph type="title"/>
          </p:nvPr>
        </p:nvSpPr>
        <p:spPr/>
        <p:txBody>
          <a:bodyPr>
            <a:normAutofit/>
          </a:bodyPr>
          <a:lstStyle/>
          <a:p>
            <a:r>
              <a:rPr lang="ru-RU" dirty="0" smtClean="0"/>
              <a:t>Необычные животные</a:t>
            </a:r>
            <a:br>
              <a:rPr lang="ru-RU" dirty="0" smtClean="0"/>
            </a:br>
            <a:r>
              <a:rPr lang="ru-RU" sz="2700" dirty="0" smtClean="0"/>
              <a:t>(занимательная география)</a:t>
            </a:r>
            <a:endParaRPr lang="ru-RU" sz="2700" dirty="0"/>
          </a:p>
        </p:txBody>
      </p:sp>
      <p:sp>
        <p:nvSpPr>
          <p:cNvPr id="3" name="Содержимое 2"/>
          <p:cNvSpPr>
            <a:spLocks noGrp="1"/>
          </p:cNvSpPr>
          <p:nvPr>
            <p:ph idx="1"/>
          </p:nvPr>
        </p:nvSpPr>
        <p:spPr>
          <a:xfrm>
            <a:off x="457200" y="1775191"/>
            <a:ext cx="3971924" cy="4625609"/>
          </a:xfrm>
        </p:spPr>
        <p:txBody>
          <a:bodyPr/>
          <a:lstStyle/>
          <a:p>
            <a:pPr lvl="0" algn="ctr"/>
            <a:r>
              <a:rPr lang="ru-RU" dirty="0" smtClean="0">
                <a:solidFill>
                  <a:schemeClr val="bg1"/>
                </a:solidFill>
              </a:rPr>
              <a:t>На нашей планете есть очень много интересных и необычных  животных, о которых большинство людей даже и не слышало. </a:t>
            </a:r>
          </a:p>
          <a:p>
            <a:pPr lvl="0"/>
            <a:r>
              <a:rPr lang="ru-RU" dirty="0" smtClean="0">
                <a:solidFill>
                  <a:schemeClr val="bg1"/>
                </a:solidFill>
              </a:rPr>
              <a:t> </a:t>
            </a:r>
          </a:p>
          <a:p>
            <a:endParaRPr lang="ru-RU" dirty="0"/>
          </a:p>
        </p:txBody>
      </p:sp>
      <p:sp>
        <p:nvSpPr>
          <p:cNvPr id="5" name="Овал 4"/>
          <p:cNvSpPr/>
          <p:nvPr/>
        </p:nvSpPr>
        <p:spPr>
          <a:xfrm>
            <a:off x="4643438" y="4143380"/>
            <a:ext cx="3714776" cy="207170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Автор-составитель</a:t>
            </a:r>
          </a:p>
          <a:p>
            <a:pPr algn="ctr"/>
            <a:r>
              <a:rPr lang="ru-RU" dirty="0" smtClean="0"/>
              <a:t>Учитель географии</a:t>
            </a:r>
          </a:p>
          <a:p>
            <a:pPr algn="ctr"/>
            <a:r>
              <a:rPr lang="ru-RU" dirty="0" smtClean="0"/>
              <a:t>МКОУ СОШ№4</a:t>
            </a:r>
          </a:p>
          <a:p>
            <a:pPr algn="ctr"/>
            <a:r>
              <a:rPr lang="ru-RU" dirty="0" smtClean="0"/>
              <a:t>С. Киевка</a:t>
            </a:r>
          </a:p>
          <a:p>
            <a:pPr algn="ctr"/>
            <a:r>
              <a:rPr lang="ru-RU" dirty="0" err="1" smtClean="0"/>
              <a:t>Гутор</a:t>
            </a:r>
            <a:r>
              <a:rPr lang="ru-RU" dirty="0" smtClean="0"/>
              <a:t> Галина Николаевна</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Японский краб-паук</a:t>
            </a:r>
            <a:endParaRPr lang="ru-RU" dirty="0"/>
          </a:p>
        </p:txBody>
      </p:sp>
      <p:sp>
        <p:nvSpPr>
          <p:cNvPr id="3" name="Содержимое 2"/>
          <p:cNvSpPr>
            <a:spLocks noGrp="1"/>
          </p:cNvSpPr>
          <p:nvPr>
            <p:ph idx="1"/>
          </p:nvPr>
        </p:nvSpPr>
        <p:spPr>
          <a:xfrm>
            <a:off x="457200" y="1600200"/>
            <a:ext cx="3971924" cy="4525963"/>
          </a:xfrm>
        </p:spPr>
        <p:txBody>
          <a:bodyPr>
            <a:normAutofit fontScale="62500" lnSpcReduction="20000"/>
          </a:bodyPr>
          <a:lstStyle/>
          <a:p>
            <a:pPr algn="ctr"/>
            <a:r>
              <a:rPr lang="ru-RU" dirty="0" smtClean="0"/>
              <a:t>Самым необычным и большим членистоногим в мире является краб-паук. Это один из видов морского краба, обитающий около побережья Японии. Вес такого краба около 19 килограмм, а размах первой пары ног достигает 3,8 метра. Краб-паук питается моллюсками и тушами животных. Крабов-пауков можно считать долгожителями, так как продолжительность их жизни составляет 100 лет. </a:t>
            </a:r>
          </a:p>
          <a:p>
            <a:endParaRPr lang="ru-RU" dirty="0"/>
          </a:p>
        </p:txBody>
      </p:sp>
      <p:pic>
        <p:nvPicPr>
          <p:cNvPr id="4" name="Рисунок 3" descr="Краб-паук"/>
          <p:cNvPicPr/>
          <p:nvPr/>
        </p:nvPicPr>
        <p:blipFill>
          <a:blip r:embed="rId2" cstate="print"/>
          <a:srcRect/>
          <a:stretch>
            <a:fillRect/>
          </a:stretch>
        </p:blipFill>
        <p:spPr bwMode="auto">
          <a:xfrm>
            <a:off x="4857752" y="1285860"/>
            <a:ext cx="3714761" cy="52673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dirty="0" smtClean="0"/>
              <a:t> Малоротая </a:t>
            </a:r>
            <a:r>
              <a:rPr lang="ru-RU" dirty="0" err="1" smtClean="0"/>
              <a:t>макропина</a:t>
            </a:r>
            <a:endParaRPr lang="ru-RU" dirty="0"/>
          </a:p>
        </p:txBody>
      </p:sp>
      <p:sp>
        <p:nvSpPr>
          <p:cNvPr id="3" name="Содержимое 2"/>
          <p:cNvSpPr>
            <a:spLocks noGrp="1"/>
          </p:cNvSpPr>
          <p:nvPr>
            <p:ph idx="1"/>
          </p:nvPr>
        </p:nvSpPr>
        <p:spPr>
          <a:xfrm>
            <a:off x="457200" y="1600200"/>
            <a:ext cx="4471990" cy="4525963"/>
          </a:xfrm>
        </p:spPr>
        <p:txBody>
          <a:bodyPr>
            <a:normAutofit fontScale="55000" lnSpcReduction="20000"/>
          </a:bodyPr>
          <a:lstStyle/>
          <a:p>
            <a:pPr lvl="0" algn="ctr"/>
            <a:r>
              <a:rPr lang="ru-RU" dirty="0" smtClean="0"/>
              <a:t>Малоротая </a:t>
            </a:r>
            <a:r>
              <a:rPr lang="ru-RU" dirty="0" err="1" smtClean="0"/>
              <a:t>макропина</a:t>
            </a:r>
            <a:r>
              <a:rPr lang="ru-RU" dirty="0" smtClean="0"/>
              <a:t> или рыба с прозрачной головой - это одна из самых удивительных представительниц семейства рыб. Она обитает на приличной глубине (около пятисот – восьмисот метров) в Тихом океане. Главной особенностью этой рыбы является тот факт, что у нее абсолютно прозрачная голова. Глаза же находятся внутри этой головы, причем они представляют собой удивительную форму – цилиндр. Это позволяет ей отлично смотреть над собой, для более легкой охоты. Размеры рыбы не выдающиеся – порядка пятнадцати сантиметров. </a:t>
            </a:r>
          </a:p>
          <a:p>
            <a:pPr algn="ctr"/>
            <a:endParaRPr lang="ru-RU" dirty="0"/>
          </a:p>
        </p:txBody>
      </p:sp>
      <p:pic>
        <p:nvPicPr>
          <p:cNvPr id="5" name="Рисунок 4" descr="http://g4.s3usercontent.com/u39/photo9F3E/20979778965-0/large.jpg"/>
          <p:cNvPicPr/>
          <p:nvPr/>
        </p:nvPicPr>
        <p:blipFill>
          <a:blip r:embed="rId2" cstate="print"/>
          <a:srcRect/>
          <a:stretch>
            <a:fillRect/>
          </a:stretch>
        </p:blipFill>
        <p:spPr bwMode="auto">
          <a:xfrm>
            <a:off x="5286380" y="4071942"/>
            <a:ext cx="3184526" cy="2614162"/>
          </a:xfrm>
          <a:prstGeom prst="rect">
            <a:avLst/>
          </a:prstGeom>
          <a:noFill/>
          <a:ln w="9525">
            <a:noFill/>
            <a:miter lim="800000"/>
            <a:headEnd/>
            <a:tailEnd/>
          </a:ln>
        </p:spPr>
      </p:pic>
      <p:pic>
        <p:nvPicPr>
          <p:cNvPr id="4" name="Рисунок 3" descr="Малоротая макропина"/>
          <p:cNvPicPr/>
          <p:nvPr/>
        </p:nvPicPr>
        <p:blipFill>
          <a:blip r:embed="rId3" cstate="print"/>
          <a:srcRect/>
          <a:stretch>
            <a:fillRect/>
          </a:stretch>
        </p:blipFill>
        <p:spPr bwMode="auto">
          <a:xfrm>
            <a:off x="5143504" y="1785926"/>
            <a:ext cx="3571870" cy="2976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 Нарвал</a:t>
            </a:r>
            <a:br>
              <a:rPr lang="ru-RU" dirty="0" smtClean="0"/>
            </a:br>
            <a:endParaRPr lang="ru-RU" dirty="0"/>
          </a:p>
        </p:txBody>
      </p:sp>
      <p:sp>
        <p:nvSpPr>
          <p:cNvPr id="3" name="Содержимое 2"/>
          <p:cNvSpPr>
            <a:spLocks noGrp="1"/>
          </p:cNvSpPr>
          <p:nvPr>
            <p:ph idx="1"/>
          </p:nvPr>
        </p:nvSpPr>
        <p:spPr>
          <a:xfrm>
            <a:off x="457200" y="1600200"/>
            <a:ext cx="3757610" cy="4525963"/>
          </a:xfrm>
        </p:spPr>
        <p:txBody>
          <a:bodyPr>
            <a:noAutofit/>
          </a:bodyPr>
          <a:lstStyle/>
          <a:p>
            <a:pPr lvl="0" algn="ctr"/>
            <a:r>
              <a:rPr lang="ru-RU" sz="1600" dirty="0" smtClean="0"/>
              <a:t>Нарвал - это единственный представитель семейства </a:t>
            </a:r>
            <a:r>
              <a:rPr lang="ru-RU" sz="1600" dirty="0" err="1" smtClean="0"/>
              <a:t>нарваловых</a:t>
            </a:r>
            <a:r>
              <a:rPr lang="ru-RU" sz="1600" dirty="0" smtClean="0"/>
              <a:t> из отряда китообразных. Это крупное животное, самец в длину достигает четырех с половиной метров и массы в полторы тонны. Удивительным животное является благодаря своим зубам. Их всего два, но при этом, левый у самцов развивается в бивень длинной два-три метра и весом порядка десяти килограммов. Точное назначения этого органа нарвала неизвестно. Обитает он во льдах Северного Ледовитого океана. Животное занесено в Красную Книгу РФ, как редкий и малочисленный вид.</a:t>
            </a:r>
          </a:p>
          <a:p>
            <a:pPr algn="ctr"/>
            <a:endParaRPr lang="ru-RU" sz="1600" dirty="0"/>
          </a:p>
        </p:txBody>
      </p:sp>
      <p:pic>
        <p:nvPicPr>
          <p:cNvPr id="5" name="Рисунок 4" descr="http://addfun.ru/uploads/posts/2009-11/1259088644-fotopodborka-sredy-124-foto_AddFun.ru_87.jpg"/>
          <p:cNvPicPr/>
          <p:nvPr/>
        </p:nvPicPr>
        <p:blipFill>
          <a:blip r:embed="rId2" cstate="print"/>
          <a:srcRect/>
          <a:stretch>
            <a:fillRect/>
          </a:stretch>
        </p:blipFill>
        <p:spPr bwMode="auto">
          <a:xfrm>
            <a:off x="4286248" y="3429000"/>
            <a:ext cx="4511665" cy="3177294"/>
          </a:xfrm>
          <a:prstGeom prst="rect">
            <a:avLst/>
          </a:prstGeom>
          <a:noFill/>
          <a:ln w="9525">
            <a:noFill/>
            <a:miter lim="800000"/>
            <a:headEnd/>
            <a:tailEnd/>
          </a:ln>
        </p:spPr>
      </p:pic>
      <p:pic>
        <p:nvPicPr>
          <p:cNvPr id="4" name="Рисунок 3" descr="Нарвал"/>
          <p:cNvPicPr/>
          <p:nvPr/>
        </p:nvPicPr>
        <p:blipFill>
          <a:blip r:embed="rId3" cstate="print"/>
          <a:srcRect/>
          <a:stretch>
            <a:fillRect/>
          </a:stretch>
        </p:blipFill>
        <p:spPr bwMode="auto">
          <a:xfrm>
            <a:off x="4929190" y="214290"/>
            <a:ext cx="3857622"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0"/>
            <a:r>
              <a:rPr lang="ru-RU" dirty="0" smtClean="0"/>
              <a:t> </a:t>
            </a:r>
            <a:r>
              <a:rPr lang="ru-RU" dirty="0" err="1" smtClean="0"/>
              <a:t>Трубконосая</a:t>
            </a:r>
            <a:r>
              <a:rPr lang="ru-RU" dirty="0" smtClean="0"/>
              <a:t> летучая мышь</a:t>
            </a:r>
            <a:endParaRPr lang="ru-RU" dirty="0"/>
          </a:p>
        </p:txBody>
      </p:sp>
      <p:sp>
        <p:nvSpPr>
          <p:cNvPr id="3" name="Содержимое 2"/>
          <p:cNvSpPr>
            <a:spLocks noGrp="1"/>
          </p:cNvSpPr>
          <p:nvPr>
            <p:ph idx="1"/>
          </p:nvPr>
        </p:nvSpPr>
        <p:spPr>
          <a:xfrm>
            <a:off x="457200" y="1600200"/>
            <a:ext cx="4400552" cy="4525963"/>
          </a:xfrm>
        </p:spPr>
        <p:txBody>
          <a:bodyPr>
            <a:normAutofit fontScale="62500" lnSpcReduction="20000"/>
          </a:bodyPr>
          <a:lstStyle/>
          <a:p>
            <a:pPr lvl="0" algn="ctr"/>
            <a:r>
              <a:rPr lang="ru-RU" dirty="0" smtClean="0"/>
              <a:t>Третье место среди самых необычных животных планеты занимает </a:t>
            </a:r>
            <a:r>
              <a:rPr lang="ru-RU" dirty="0" err="1" smtClean="0"/>
              <a:t>трубконосая</a:t>
            </a:r>
            <a:r>
              <a:rPr lang="ru-RU" dirty="0" smtClean="0"/>
              <a:t> летучая мышь. Это вид животного, которое было открыто всего-то в 2010 году в ходе экспедиций в </a:t>
            </a:r>
            <a:r>
              <a:rPr lang="ru-RU" dirty="0" err="1" smtClean="0"/>
              <a:t>Папуа-Новая</a:t>
            </a:r>
            <a:r>
              <a:rPr lang="ru-RU" dirty="0" smtClean="0"/>
              <a:t> Гвинея. Этот представитель фауны очень небольшой зверек, который не отличается большими размерами, а средняя масса его тела всего сорок-сорок пять граммов. Она обитает на фиговых деревьях, питаясь его плодами. Перенося их с места на место, она играет важную роль в распространении популяции этих деревьев.</a:t>
            </a:r>
            <a:endParaRPr lang="ru-RU" dirty="0"/>
          </a:p>
        </p:txBody>
      </p:sp>
      <p:pic>
        <p:nvPicPr>
          <p:cNvPr id="4" name="Рисунок 3" descr="Трубконосая летучая мышь"/>
          <p:cNvPicPr/>
          <p:nvPr/>
        </p:nvPicPr>
        <p:blipFill>
          <a:blip r:embed="rId2" cstate="print"/>
          <a:srcRect/>
          <a:stretch>
            <a:fillRect/>
          </a:stretch>
        </p:blipFill>
        <p:spPr bwMode="auto">
          <a:xfrm>
            <a:off x="5000628" y="2071678"/>
            <a:ext cx="3714746"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 Розовая рыба-лопата</a:t>
            </a:r>
            <a:br>
              <a:rPr lang="ru-RU" dirty="0" smtClean="0"/>
            </a:br>
            <a:endParaRPr lang="ru-RU" dirty="0"/>
          </a:p>
        </p:txBody>
      </p:sp>
      <p:sp>
        <p:nvSpPr>
          <p:cNvPr id="3" name="Содержимое 2"/>
          <p:cNvSpPr>
            <a:spLocks noGrp="1"/>
          </p:cNvSpPr>
          <p:nvPr>
            <p:ph idx="1"/>
          </p:nvPr>
        </p:nvSpPr>
        <p:spPr>
          <a:xfrm>
            <a:off x="457200" y="1600200"/>
            <a:ext cx="4329114" cy="4525963"/>
          </a:xfrm>
        </p:spPr>
        <p:txBody>
          <a:bodyPr>
            <a:normAutofit fontScale="70000" lnSpcReduction="20000"/>
          </a:bodyPr>
          <a:lstStyle/>
          <a:p>
            <a:pPr lvl="0" algn="ctr"/>
            <a:r>
              <a:rPr lang="ru-RU" dirty="0" smtClean="0"/>
              <a:t>Розовая рыба-лопата – второе ее название рыба-ходун. Данный вид довольно неуклюже и плохо плавает, но зато в отличии от других конкурентов, она очень быстро бегает по дну моря. Ученые выдвинули гипотезу о том, что раньше она обитала исключительно на дне, но в ходе процесса эволюции у нее появились дополнительные плавники для плаванья. Они очень похожи на руки. Это животное обнаружено у берега Тасмании в 2010 году.</a:t>
            </a:r>
          </a:p>
          <a:p>
            <a:pPr algn="ctr"/>
            <a:endParaRPr lang="ru-RU" dirty="0"/>
          </a:p>
        </p:txBody>
      </p:sp>
      <p:pic>
        <p:nvPicPr>
          <p:cNvPr id="4" name="Рисунок 3" descr="Розовая рыба лопата"/>
          <p:cNvPicPr/>
          <p:nvPr/>
        </p:nvPicPr>
        <p:blipFill>
          <a:blip r:embed="rId2" cstate="print"/>
          <a:srcRect/>
          <a:stretch>
            <a:fillRect/>
          </a:stretch>
        </p:blipFill>
        <p:spPr bwMode="auto">
          <a:xfrm>
            <a:off x="4786314" y="2214554"/>
            <a:ext cx="392906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 Китоглав</a:t>
            </a:r>
            <a:br>
              <a:rPr lang="ru-RU" dirty="0" smtClean="0"/>
            </a:br>
            <a:endParaRPr lang="ru-RU" dirty="0"/>
          </a:p>
        </p:txBody>
      </p:sp>
      <p:sp>
        <p:nvSpPr>
          <p:cNvPr id="3" name="Содержимое 2"/>
          <p:cNvSpPr>
            <a:spLocks noGrp="1"/>
          </p:cNvSpPr>
          <p:nvPr>
            <p:ph idx="1"/>
          </p:nvPr>
        </p:nvSpPr>
        <p:spPr>
          <a:xfrm>
            <a:off x="457200" y="1600200"/>
            <a:ext cx="3829048" cy="4525963"/>
          </a:xfrm>
        </p:spPr>
        <p:txBody>
          <a:bodyPr>
            <a:normAutofit fontScale="55000" lnSpcReduction="20000"/>
          </a:bodyPr>
          <a:lstStyle/>
          <a:p>
            <a:pPr lvl="0" algn="ctr"/>
            <a:r>
              <a:rPr lang="ru-RU" dirty="0" smtClean="0"/>
              <a:t>Китоглав – его второе название королевская цапля. Эта птица обитает на болотах в Восточной Африке, являясь одной из самых загадочных представительниц этого материка. Название она получила из-за своего огромного клюва. Китоглав очень больших размеров – высота около 1,2 метра, а длина размаха крыльев более двух метров. Основной добычей этой птицы является сом, </a:t>
            </a:r>
            <a:r>
              <a:rPr lang="ru-RU" dirty="0" err="1" smtClean="0"/>
              <a:t>протоптерус</a:t>
            </a:r>
            <a:r>
              <a:rPr lang="ru-RU" dirty="0" smtClean="0"/>
              <a:t>, </a:t>
            </a:r>
            <a:r>
              <a:rPr lang="ru-RU" dirty="0" err="1" smtClean="0"/>
              <a:t>телапия</a:t>
            </a:r>
            <a:r>
              <a:rPr lang="ru-RU" dirty="0" smtClean="0"/>
              <a:t>.</a:t>
            </a:r>
          </a:p>
          <a:p>
            <a:pPr lvl="0" algn="ctr"/>
            <a:r>
              <a:rPr lang="ru-RU" dirty="0" smtClean="0"/>
              <a:t> </a:t>
            </a:r>
          </a:p>
          <a:p>
            <a:pPr algn="ctr"/>
            <a:endParaRPr lang="ru-RU" dirty="0"/>
          </a:p>
        </p:txBody>
      </p:sp>
      <p:pic>
        <p:nvPicPr>
          <p:cNvPr id="4" name="Рисунок 3" descr="Китоглав"/>
          <p:cNvPicPr/>
          <p:nvPr/>
        </p:nvPicPr>
        <p:blipFill>
          <a:blip r:embed="rId2" cstate="print"/>
          <a:srcRect/>
          <a:stretch>
            <a:fillRect/>
          </a:stretch>
        </p:blipFill>
        <p:spPr bwMode="auto">
          <a:xfrm>
            <a:off x="4643438" y="571480"/>
            <a:ext cx="4286250" cy="3048000"/>
          </a:xfrm>
          <a:prstGeom prst="rect">
            <a:avLst/>
          </a:prstGeom>
          <a:noFill/>
          <a:ln w="9525">
            <a:noFill/>
            <a:miter lim="800000"/>
            <a:headEnd/>
            <a:tailEnd/>
          </a:ln>
        </p:spPr>
      </p:pic>
      <p:pic>
        <p:nvPicPr>
          <p:cNvPr id="5" name="Рисунок 4" descr="http://www.holeclub.ru/_fr/3/s9851081.jpg"/>
          <p:cNvPicPr/>
          <p:nvPr/>
        </p:nvPicPr>
        <p:blipFill>
          <a:blip r:embed="rId3" cstate="print"/>
          <a:srcRect/>
          <a:stretch>
            <a:fillRect/>
          </a:stretch>
        </p:blipFill>
        <p:spPr bwMode="auto">
          <a:xfrm>
            <a:off x="4286248" y="3786190"/>
            <a:ext cx="4286240" cy="2890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Лиственный морской дракон</a:t>
            </a:r>
            <a:endParaRPr lang="ru-RU" dirty="0"/>
          </a:p>
        </p:txBody>
      </p:sp>
      <p:sp>
        <p:nvSpPr>
          <p:cNvPr id="3" name="Содержимое 2"/>
          <p:cNvSpPr>
            <a:spLocks noGrp="1"/>
          </p:cNvSpPr>
          <p:nvPr>
            <p:ph idx="1"/>
          </p:nvPr>
        </p:nvSpPr>
        <p:spPr>
          <a:xfrm>
            <a:off x="457200" y="1600200"/>
            <a:ext cx="4257676" cy="4525963"/>
          </a:xfrm>
        </p:spPr>
        <p:txBody>
          <a:bodyPr>
            <a:normAutofit fontScale="62500" lnSpcReduction="20000"/>
          </a:bodyPr>
          <a:lstStyle/>
          <a:p>
            <a:pPr lvl="0" algn="ctr"/>
            <a:r>
              <a:rPr lang="ru-RU" dirty="0" smtClean="0"/>
              <a:t>Лиственный морской дракон – или как его еще называют морской пегас. Эта морская рыба является родственником морских коньков. Уникальна рыба своим покровом – всё ее тело покрыта как бы листьями, которые очень похожи на плавники. Обитает это создание вдоль побережья Австралии. При плавании рыба больше похожа на дрейфующую водоросль, нежели на обычную рыбу. Этот камуфляж является единственным средством защиты от хищников.</a:t>
            </a:r>
          </a:p>
          <a:p>
            <a:pPr lvl="0" algn="ctr"/>
            <a:r>
              <a:rPr lang="ru-RU" dirty="0" smtClean="0"/>
              <a:t> </a:t>
            </a:r>
          </a:p>
          <a:p>
            <a:endParaRPr lang="ru-RU" dirty="0"/>
          </a:p>
        </p:txBody>
      </p:sp>
      <p:pic>
        <p:nvPicPr>
          <p:cNvPr id="4" name="Рисунок 3" descr="Лиственный морской дракон"/>
          <p:cNvPicPr/>
          <p:nvPr/>
        </p:nvPicPr>
        <p:blipFill>
          <a:blip r:embed="rId2" cstate="print"/>
          <a:srcRect/>
          <a:stretch>
            <a:fillRect/>
          </a:stretch>
        </p:blipFill>
        <p:spPr bwMode="auto">
          <a:xfrm>
            <a:off x="5286380" y="1214422"/>
            <a:ext cx="3571870" cy="2857520"/>
          </a:xfrm>
          <a:prstGeom prst="rect">
            <a:avLst/>
          </a:prstGeom>
          <a:noFill/>
          <a:ln w="9525">
            <a:noFill/>
            <a:miter lim="800000"/>
            <a:headEnd/>
            <a:tailEnd/>
          </a:ln>
        </p:spPr>
      </p:pic>
      <p:pic>
        <p:nvPicPr>
          <p:cNvPr id="5" name="Рисунок 4" descr="http://megalife.com.ua/uploads/posts/2011-02/1296816640_lovely_sea_creatures_18.jpg"/>
          <p:cNvPicPr/>
          <p:nvPr/>
        </p:nvPicPr>
        <p:blipFill>
          <a:blip r:embed="rId3" cstate="print"/>
          <a:srcRect/>
          <a:stretch>
            <a:fillRect/>
          </a:stretch>
        </p:blipFill>
        <p:spPr bwMode="auto">
          <a:xfrm>
            <a:off x="4786314" y="3929066"/>
            <a:ext cx="3868723" cy="2701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Бушменов заяц</a:t>
            </a:r>
            <a:endParaRPr lang="ru-RU" dirty="0"/>
          </a:p>
        </p:txBody>
      </p:sp>
      <p:sp>
        <p:nvSpPr>
          <p:cNvPr id="3" name="Содержимое 2"/>
          <p:cNvSpPr>
            <a:spLocks noGrp="1"/>
          </p:cNvSpPr>
          <p:nvPr>
            <p:ph idx="1"/>
          </p:nvPr>
        </p:nvSpPr>
        <p:spPr>
          <a:xfrm>
            <a:off x="457200" y="1600200"/>
            <a:ext cx="4900618" cy="4525963"/>
          </a:xfrm>
        </p:spPr>
        <p:txBody>
          <a:bodyPr>
            <a:normAutofit fontScale="85000" lnSpcReduction="20000"/>
          </a:bodyPr>
          <a:lstStyle/>
          <a:p>
            <a:pPr algn="ctr"/>
            <a:r>
              <a:rPr lang="ru-RU" dirty="0" smtClean="0"/>
              <a:t>Бушменов заяц - это редкий вид зайцеобразных, место его обитания пустыня </a:t>
            </a:r>
            <a:r>
              <a:rPr lang="ru-RU" dirty="0" err="1" smtClean="0"/>
              <a:t>Карру</a:t>
            </a:r>
            <a:r>
              <a:rPr lang="ru-RU" dirty="0" smtClean="0"/>
              <a:t> Капской провинции Южноафриканской республики. В длину Бушменов заяц около 40 см, так что он практический такой же как и обычный заяц. Численность этого животного составляет 500 особей.</a:t>
            </a:r>
          </a:p>
          <a:p>
            <a:pPr algn="ctr">
              <a:buNone/>
            </a:pPr>
            <a:r>
              <a:rPr lang="ru-RU" dirty="0" smtClean="0"/>
              <a:t> </a:t>
            </a:r>
          </a:p>
          <a:p>
            <a:pPr algn="ctr"/>
            <a:endParaRPr lang="ru-RU" dirty="0"/>
          </a:p>
        </p:txBody>
      </p:sp>
      <p:pic>
        <p:nvPicPr>
          <p:cNvPr id="4" name="Рисунок 3" descr="Бушменов заяц"/>
          <p:cNvPicPr/>
          <p:nvPr/>
        </p:nvPicPr>
        <p:blipFill>
          <a:blip r:embed="rId2" cstate="print"/>
          <a:srcRect/>
          <a:stretch>
            <a:fillRect/>
          </a:stretch>
        </p:blipFill>
        <p:spPr bwMode="auto">
          <a:xfrm>
            <a:off x="5500694" y="642918"/>
            <a:ext cx="3286118" cy="2500310"/>
          </a:xfrm>
          <a:prstGeom prst="rect">
            <a:avLst/>
          </a:prstGeom>
          <a:noFill/>
          <a:ln w="9525">
            <a:noFill/>
            <a:miter lim="800000"/>
            <a:headEnd/>
            <a:tailEnd/>
          </a:ln>
        </p:spPr>
      </p:pic>
      <p:pic>
        <p:nvPicPr>
          <p:cNvPr id="5" name="Рисунок 4" descr="http://media.roportal.ro/upload/Image/Animale/animale-pe-cale-de-disparitie/iepurele-de-apa.jpg"/>
          <p:cNvPicPr/>
          <p:nvPr/>
        </p:nvPicPr>
        <p:blipFill>
          <a:blip r:embed="rId3" cstate="print"/>
          <a:srcRect/>
          <a:stretch>
            <a:fillRect/>
          </a:stretch>
        </p:blipFill>
        <p:spPr bwMode="auto">
          <a:xfrm>
            <a:off x="5500694" y="3286124"/>
            <a:ext cx="3286148" cy="3143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r>
              <a:rPr lang="ru-RU" dirty="0" err="1" smtClean="0"/>
              <a:t>Суматранский</a:t>
            </a:r>
            <a:r>
              <a:rPr lang="ru-RU" dirty="0" smtClean="0"/>
              <a:t> носорог</a:t>
            </a:r>
            <a:endParaRPr lang="ru-RU" dirty="0"/>
          </a:p>
        </p:txBody>
      </p:sp>
      <p:sp>
        <p:nvSpPr>
          <p:cNvPr id="3" name="Содержимое 2"/>
          <p:cNvSpPr>
            <a:spLocks noGrp="1"/>
          </p:cNvSpPr>
          <p:nvPr>
            <p:ph idx="1"/>
          </p:nvPr>
        </p:nvSpPr>
        <p:spPr>
          <a:xfrm>
            <a:off x="457200" y="1600200"/>
            <a:ext cx="4114800" cy="4525963"/>
          </a:xfrm>
        </p:spPr>
        <p:txBody>
          <a:bodyPr>
            <a:normAutofit fontScale="62500" lnSpcReduction="20000"/>
          </a:bodyPr>
          <a:lstStyle/>
          <a:p>
            <a:pPr algn="ctr"/>
            <a:r>
              <a:rPr lang="ru-RU" dirty="0" err="1" smtClean="0"/>
              <a:t>Суматранский</a:t>
            </a:r>
            <a:r>
              <a:rPr lang="ru-RU" dirty="0" smtClean="0"/>
              <a:t> носорог  – это млекопитающее, являющееся одним из самых мелких представителей носороговых. Численность этого вида животного трудно определить из-за одиночного образа жизни, по некоторым данным их осталось около 275 особей. Сохранение </a:t>
            </a:r>
            <a:r>
              <a:rPr lang="ru-RU" dirty="0" err="1" smtClean="0"/>
              <a:t>суматранского</a:t>
            </a:r>
            <a:r>
              <a:rPr lang="ru-RU" dirty="0" smtClean="0"/>
              <a:t> носорога осложняется тем, что они плохо приживаются в неволе, так как плохо изучены их повадки и ученые не могут в полной мере создать необходимые условия.</a:t>
            </a:r>
          </a:p>
          <a:p>
            <a:endParaRPr lang="ru-RU" dirty="0"/>
          </a:p>
        </p:txBody>
      </p:sp>
      <p:pic>
        <p:nvPicPr>
          <p:cNvPr id="4" name="Рисунок 3" descr="Суматранский носорог"/>
          <p:cNvPicPr/>
          <p:nvPr/>
        </p:nvPicPr>
        <p:blipFill>
          <a:blip r:embed="rId2" cstate="print"/>
          <a:srcRect/>
          <a:stretch>
            <a:fillRect/>
          </a:stretch>
        </p:blipFill>
        <p:spPr bwMode="auto">
          <a:xfrm>
            <a:off x="4786314" y="2428868"/>
            <a:ext cx="3929060" cy="35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Китайский речной дельфин</a:t>
            </a:r>
            <a:br>
              <a:rPr lang="ru-RU" dirty="0" smtClean="0"/>
            </a:br>
            <a:endParaRPr lang="ru-RU" dirty="0"/>
          </a:p>
        </p:txBody>
      </p:sp>
      <p:sp>
        <p:nvSpPr>
          <p:cNvPr id="3" name="Содержимое 2"/>
          <p:cNvSpPr>
            <a:spLocks noGrp="1"/>
          </p:cNvSpPr>
          <p:nvPr>
            <p:ph idx="1"/>
          </p:nvPr>
        </p:nvSpPr>
        <p:spPr>
          <a:xfrm>
            <a:off x="457200" y="1600200"/>
            <a:ext cx="4329114" cy="4525963"/>
          </a:xfrm>
        </p:spPr>
        <p:txBody>
          <a:bodyPr>
            <a:normAutofit fontScale="47500" lnSpcReduction="20000"/>
          </a:bodyPr>
          <a:lstStyle/>
          <a:p>
            <a:pPr algn="ctr"/>
            <a:r>
              <a:rPr lang="ru-RU" b="1" dirty="0" smtClean="0"/>
              <a:t>Китайский речной дельфин  – это светло-голубовато-серый дельфин с белым брюхом, на спине у него имеется плавник, напоминающий флаг. Место его обитания река  Янцзы и нижнем течении реки </a:t>
            </a:r>
            <a:r>
              <a:rPr lang="ru-RU" b="1" dirty="0" err="1" smtClean="0"/>
              <a:t>Цяньтан</a:t>
            </a:r>
            <a:r>
              <a:rPr lang="ru-RU" b="1" dirty="0" smtClean="0"/>
              <a:t>, а также его можно встретить  в озёрах </a:t>
            </a:r>
            <a:r>
              <a:rPr lang="ru-RU" b="1" dirty="0" err="1" smtClean="0"/>
              <a:t>Дунтинху</a:t>
            </a:r>
            <a:r>
              <a:rPr lang="ru-RU" b="1" dirty="0" smtClean="0"/>
              <a:t> и </a:t>
            </a:r>
            <a:r>
              <a:rPr lang="ru-RU" b="1" dirty="0" err="1" smtClean="0"/>
              <a:t>Поянху</a:t>
            </a:r>
            <a:r>
              <a:rPr lang="ru-RU" b="1" dirty="0" smtClean="0"/>
              <a:t>. Образ жизни дневной, ночью отдыхают на участках с медленным течением. Питается преимущественно мелкой рыбой, угрями и моллюсками. Китайский речной дельфин относится к одним из самых редких млекопитающих на Земле. Предполагают, что данный вид вымрет в течении нескольких лет, так как численность по последним прогнозам его составляет 5-13 особей.</a:t>
            </a:r>
          </a:p>
          <a:p>
            <a:pPr algn="ctr"/>
            <a:endParaRPr lang="ru-RU" b="1" dirty="0"/>
          </a:p>
        </p:txBody>
      </p:sp>
      <p:pic>
        <p:nvPicPr>
          <p:cNvPr id="4" name="Рисунок 3" descr="Китайский речной дельфин"/>
          <p:cNvPicPr/>
          <p:nvPr/>
        </p:nvPicPr>
        <p:blipFill>
          <a:blip r:embed="rId2" cstate="print"/>
          <a:srcRect/>
          <a:stretch>
            <a:fillRect/>
          </a:stretch>
        </p:blipFill>
        <p:spPr bwMode="auto">
          <a:xfrm>
            <a:off x="5000628" y="2000240"/>
            <a:ext cx="3714746"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Голубой кит</a:t>
            </a:r>
            <a:br>
              <a:rPr lang="ru-RU" dirty="0" smtClean="0"/>
            </a:br>
            <a:endParaRPr lang="ru-RU" dirty="0"/>
          </a:p>
        </p:txBody>
      </p:sp>
      <p:sp>
        <p:nvSpPr>
          <p:cNvPr id="3" name="Содержимое 2"/>
          <p:cNvSpPr>
            <a:spLocks noGrp="1"/>
          </p:cNvSpPr>
          <p:nvPr>
            <p:ph idx="1"/>
          </p:nvPr>
        </p:nvSpPr>
        <p:spPr>
          <a:xfrm>
            <a:off x="457200" y="1600200"/>
            <a:ext cx="3257544" cy="4525963"/>
          </a:xfrm>
        </p:spPr>
        <p:txBody>
          <a:bodyPr>
            <a:normAutofit fontScale="47500" lnSpcReduction="20000"/>
          </a:bodyPr>
          <a:lstStyle/>
          <a:p>
            <a:pPr algn="ctr"/>
            <a:r>
              <a:rPr lang="ru-RU" dirty="0" smtClean="0"/>
              <a:t>Самым крупным животным в мире является голубой кит. Это поистине гигантское животное, считается самым крупным животным, из когда-либо существовавших на Земле. Взрослый кит может достигать 30 метров в длину. Вес кита порядка 180 тонн. Такой вес равносилен 8 пассажирским самолетам. Сердце кита весит около 600 кг, и это единственный в своем роде орган такого размера. Что же ест такое большое животное? В рационе голубого кита планктон и криль, небольшие существа, похожие на креветки. В сутки киту необходимо 1,5 млн. ккал, а это значит, что он съедает не менее 40 млн. особей криля каждый день.</a:t>
            </a:r>
          </a:p>
          <a:p>
            <a:pPr algn="ctr"/>
            <a:endParaRPr lang="ru-RU" dirty="0"/>
          </a:p>
        </p:txBody>
      </p:sp>
      <p:pic>
        <p:nvPicPr>
          <p:cNvPr id="5" name="Рисунок 4" descr="http://www.doktorpapa.ru/wp-content/uploads/2010/04/698bd872532d2.jpg"/>
          <p:cNvPicPr/>
          <p:nvPr/>
        </p:nvPicPr>
        <p:blipFill>
          <a:blip r:embed="rId2" cstate="print"/>
          <a:srcRect/>
          <a:stretch>
            <a:fillRect/>
          </a:stretch>
        </p:blipFill>
        <p:spPr bwMode="auto">
          <a:xfrm>
            <a:off x="3929058" y="4071942"/>
            <a:ext cx="4684724" cy="2611262"/>
          </a:xfrm>
          <a:prstGeom prst="rect">
            <a:avLst/>
          </a:prstGeom>
          <a:noFill/>
          <a:ln w="9525">
            <a:noFill/>
            <a:miter lim="800000"/>
            <a:headEnd/>
            <a:tailEnd/>
          </a:ln>
        </p:spPr>
      </p:pic>
      <p:pic>
        <p:nvPicPr>
          <p:cNvPr id="4" name="Рисунок 3" descr="Голубой кит"/>
          <p:cNvPicPr/>
          <p:nvPr/>
        </p:nvPicPr>
        <p:blipFill>
          <a:blip r:embed="rId3" cstate="print"/>
          <a:srcRect/>
          <a:stretch>
            <a:fillRect/>
          </a:stretch>
        </p:blipFill>
        <p:spPr bwMode="auto">
          <a:xfrm>
            <a:off x="4786314" y="1571612"/>
            <a:ext cx="3929060"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br>
              <a:rPr lang="ru-RU" dirty="0" smtClean="0"/>
            </a:br>
            <a:r>
              <a:rPr lang="ru-RU" dirty="0" smtClean="0"/>
              <a:t> Сельдяной король</a:t>
            </a:r>
            <a:br>
              <a:rPr lang="ru-RU" dirty="0" smtClean="0"/>
            </a:br>
            <a:endParaRPr lang="ru-RU" dirty="0"/>
          </a:p>
        </p:txBody>
      </p:sp>
      <p:sp>
        <p:nvSpPr>
          <p:cNvPr id="3" name="Содержимое 2"/>
          <p:cNvSpPr>
            <a:spLocks noGrp="1"/>
          </p:cNvSpPr>
          <p:nvPr>
            <p:ph idx="1"/>
          </p:nvPr>
        </p:nvSpPr>
        <p:spPr>
          <a:xfrm>
            <a:off x="457200" y="1600200"/>
            <a:ext cx="3900486" cy="4525963"/>
          </a:xfrm>
        </p:spPr>
        <p:txBody>
          <a:bodyPr>
            <a:normAutofit fontScale="55000" lnSpcReduction="20000"/>
          </a:bodyPr>
          <a:lstStyle/>
          <a:p>
            <a:pPr algn="ctr"/>
            <a:r>
              <a:rPr lang="ru-RU" dirty="0" smtClean="0"/>
              <a:t>Последний в списку самых необычных животных планеты сельдяной король. Также сельдяного короля называют рыба-ремень из-за его очень большой длины, которая достигает более 6 метров, а бывали и зафиксированы случаи вылова этой рыбы с длинной 11 метров. Обитают сельдяной король в  теплых водах Тихого, Индийского и Атлантического океанов. Вес рыбы может превысить 250 кг. Ширина сельдяного короля при его большой длине становит всего 5 см.</a:t>
            </a:r>
            <a:endParaRPr lang="ru-RU" dirty="0"/>
          </a:p>
        </p:txBody>
      </p:sp>
      <p:pic>
        <p:nvPicPr>
          <p:cNvPr id="4" name="Рисунок 3" descr="Сельдяной король"/>
          <p:cNvPicPr/>
          <p:nvPr/>
        </p:nvPicPr>
        <p:blipFill>
          <a:blip r:embed="rId2" cstate="print"/>
          <a:srcRect/>
          <a:stretch>
            <a:fillRect/>
          </a:stretch>
        </p:blipFill>
        <p:spPr bwMode="auto">
          <a:xfrm>
            <a:off x="4857752" y="1000108"/>
            <a:ext cx="3714746" cy="3000396"/>
          </a:xfrm>
          <a:prstGeom prst="rect">
            <a:avLst/>
          </a:prstGeom>
          <a:noFill/>
          <a:ln w="9525">
            <a:noFill/>
            <a:miter lim="800000"/>
            <a:headEnd/>
            <a:tailEnd/>
          </a:ln>
        </p:spPr>
      </p:pic>
      <p:pic>
        <p:nvPicPr>
          <p:cNvPr id="6" name="Рисунок 5" descr="http://cdn1.img22.rian.ru/images/97044/58/970445867.jpg"/>
          <p:cNvPicPr/>
          <p:nvPr/>
        </p:nvPicPr>
        <p:blipFill>
          <a:blip r:embed="rId3" cstate="print"/>
          <a:srcRect/>
          <a:stretch>
            <a:fillRect/>
          </a:stretch>
        </p:blipFill>
        <p:spPr bwMode="auto">
          <a:xfrm>
            <a:off x="4429124" y="3857628"/>
            <a:ext cx="4357678" cy="27384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Лиловая лягушка</a:t>
            </a:r>
            <a:br>
              <a:rPr lang="ru-RU" dirty="0" smtClean="0"/>
            </a:br>
            <a:endParaRPr lang="ru-RU" dirty="0"/>
          </a:p>
        </p:txBody>
      </p:sp>
      <p:sp>
        <p:nvSpPr>
          <p:cNvPr id="3" name="Содержимое 2"/>
          <p:cNvSpPr>
            <a:spLocks noGrp="1"/>
          </p:cNvSpPr>
          <p:nvPr>
            <p:ph idx="1"/>
          </p:nvPr>
        </p:nvSpPr>
        <p:spPr>
          <a:xfrm>
            <a:off x="457200" y="1775191"/>
            <a:ext cx="3829048" cy="4625609"/>
          </a:xfrm>
        </p:spPr>
        <p:txBody>
          <a:bodyPr>
            <a:normAutofit fontScale="62500" lnSpcReduction="20000"/>
          </a:bodyPr>
          <a:lstStyle/>
          <a:p>
            <a:pPr lvl="0" algn="ctr"/>
            <a:r>
              <a:rPr lang="ru-RU" dirty="0" smtClean="0"/>
              <a:t>Это уникальный вид лягушек, который обитает в Западных </a:t>
            </a:r>
            <a:r>
              <a:rPr lang="ru-RU" dirty="0" err="1" smtClean="0"/>
              <a:t>Гхатах</a:t>
            </a:r>
            <a:r>
              <a:rPr lang="ru-RU" dirty="0" smtClean="0"/>
              <a:t> (Индостан). Это ископаемое существо, ареалом обитания служит всего лишь четырнадцать квадратных километров. Она проводит большую часть жизни под землей. На поверхности вы ее можете увидеть только в период спариваний – пару недель в году. Питанием ей служат термиты. Животное находится в Международной Красной Книге, как вымирающий вид.</a:t>
            </a:r>
          </a:p>
          <a:p>
            <a:pPr lvl="0" algn="ctr">
              <a:buNone/>
            </a:pPr>
            <a:r>
              <a:rPr lang="ru-RU" dirty="0" smtClean="0"/>
              <a:t> </a:t>
            </a:r>
          </a:p>
          <a:p>
            <a:endParaRPr lang="ru-RU" dirty="0"/>
          </a:p>
        </p:txBody>
      </p:sp>
      <p:pic>
        <p:nvPicPr>
          <p:cNvPr id="4" name="Рисунок 3" descr="Лиловая лягушка"/>
          <p:cNvPicPr/>
          <p:nvPr/>
        </p:nvPicPr>
        <p:blipFill>
          <a:blip r:embed="rId2" cstate="print"/>
          <a:srcRect/>
          <a:stretch>
            <a:fillRect/>
          </a:stretch>
        </p:blipFill>
        <p:spPr bwMode="auto">
          <a:xfrm>
            <a:off x="4857752" y="285728"/>
            <a:ext cx="3786184" cy="2833686"/>
          </a:xfrm>
          <a:prstGeom prst="rect">
            <a:avLst/>
          </a:prstGeom>
          <a:noFill/>
          <a:ln w="9525">
            <a:noFill/>
            <a:miter lim="800000"/>
            <a:headEnd/>
            <a:tailEnd/>
          </a:ln>
        </p:spPr>
      </p:pic>
      <p:pic>
        <p:nvPicPr>
          <p:cNvPr id="5" name="Рисунок 4" descr="http://www.krasfun.ru/wp-content/uploads/2009/06/samaya-redkaya-v-mire-lyagushka-foto-8.jpg"/>
          <p:cNvPicPr/>
          <p:nvPr/>
        </p:nvPicPr>
        <p:blipFill>
          <a:blip r:embed="rId3" cstate="print"/>
          <a:srcRect/>
          <a:stretch>
            <a:fillRect/>
          </a:stretch>
        </p:blipFill>
        <p:spPr bwMode="auto">
          <a:xfrm>
            <a:off x="4643438" y="3071810"/>
            <a:ext cx="3886190" cy="3457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 </a:t>
            </a:r>
            <a:r>
              <a:rPr lang="ru-RU" dirty="0" err="1" smtClean="0"/>
              <a:t>Комондор</a:t>
            </a:r>
            <a:r>
              <a:rPr lang="ru-RU" dirty="0" smtClean="0"/>
              <a:t/>
            </a:r>
            <a:br>
              <a:rPr lang="ru-RU" dirty="0" smtClean="0"/>
            </a:br>
            <a:endParaRPr lang="ru-RU" dirty="0"/>
          </a:p>
        </p:txBody>
      </p:sp>
      <p:sp>
        <p:nvSpPr>
          <p:cNvPr id="3" name="Содержимое 2"/>
          <p:cNvSpPr>
            <a:spLocks noGrp="1"/>
          </p:cNvSpPr>
          <p:nvPr>
            <p:ph idx="1"/>
          </p:nvPr>
        </p:nvSpPr>
        <p:spPr>
          <a:xfrm>
            <a:off x="457200" y="1775191"/>
            <a:ext cx="4614866" cy="4625609"/>
          </a:xfrm>
        </p:spPr>
        <p:txBody>
          <a:bodyPr>
            <a:normAutofit fontScale="70000" lnSpcReduction="20000"/>
          </a:bodyPr>
          <a:lstStyle/>
          <a:p>
            <a:pPr lvl="0" algn="ctr"/>
            <a:r>
              <a:rPr lang="ru-RU" dirty="0" err="1" smtClean="0"/>
              <a:t>Комондор</a:t>
            </a:r>
            <a:r>
              <a:rPr lang="ru-RU" dirty="0" smtClean="0"/>
              <a:t> – второе ее название это венгерская овчарка. Она покрыта густой и длинной шерстью, благодаря чему внушает страх тем, кто на нее смотрит. На самом деле это очень доброе и уравновешенное животное, а ее вид помогает хорошо выполнить свою работу – пастьбу животных. Из-за своей внешности он прекрасно сливается со стадом овец. Данная порода очень древняя, можно утверждать, что ей как минимум тысяча лет.</a:t>
            </a:r>
          </a:p>
          <a:p>
            <a:pPr lvl="0" algn="ctr">
              <a:buNone/>
            </a:pPr>
            <a:r>
              <a:rPr lang="ru-RU" dirty="0" smtClean="0"/>
              <a:t> </a:t>
            </a:r>
          </a:p>
          <a:p>
            <a:endParaRPr lang="ru-RU" dirty="0"/>
          </a:p>
        </p:txBody>
      </p:sp>
      <p:pic>
        <p:nvPicPr>
          <p:cNvPr id="4" name="Рисунок 3" descr="Комондор"/>
          <p:cNvPicPr/>
          <p:nvPr/>
        </p:nvPicPr>
        <p:blipFill>
          <a:blip r:embed="rId2" cstate="print"/>
          <a:srcRect/>
          <a:stretch>
            <a:fillRect/>
          </a:stretch>
        </p:blipFill>
        <p:spPr bwMode="auto">
          <a:xfrm>
            <a:off x="5000628" y="714356"/>
            <a:ext cx="3929090" cy="3405190"/>
          </a:xfrm>
          <a:prstGeom prst="rect">
            <a:avLst/>
          </a:prstGeom>
          <a:noFill/>
          <a:ln w="9525">
            <a:noFill/>
            <a:miter lim="800000"/>
            <a:headEnd/>
            <a:tailEnd/>
          </a:ln>
        </p:spPr>
      </p:pic>
      <p:pic>
        <p:nvPicPr>
          <p:cNvPr id="5" name="Рисунок 4" descr="http://cs606420.vk.me/v606420498/213c/ytlRo9FeZ4E.jpg"/>
          <p:cNvPicPr/>
          <p:nvPr/>
        </p:nvPicPr>
        <p:blipFill>
          <a:blip r:embed="rId3" cstate="print"/>
          <a:srcRect/>
          <a:stretch>
            <a:fillRect/>
          </a:stretch>
        </p:blipFill>
        <p:spPr bwMode="auto">
          <a:xfrm>
            <a:off x="5357818" y="4143380"/>
            <a:ext cx="3395646" cy="25050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Обезьяна-носач</a:t>
            </a:r>
            <a:endParaRPr lang="ru-RU" dirty="0"/>
          </a:p>
        </p:txBody>
      </p:sp>
      <p:sp>
        <p:nvSpPr>
          <p:cNvPr id="3" name="Содержимое 2"/>
          <p:cNvSpPr>
            <a:spLocks noGrp="1"/>
          </p:cNvSpPr>
          <p:nvPr>
            <p:ph idx="1"/>
          </p:nvPr>
        </p:nvSpPr>
        <p:spPr>
          <a:xfrm>
            <a:off x="457200" y="1775191"/>
            <a:ext cx="4400552" cy="4625609"/>
          </a:xfrm>
        </p:spPr>
        <p:txBody>
          <a:bodyPr>
            <a:normAutofit fontScale="62500" lnSpcReduction="20000"/>
          </a:bodyPr>
          <a:lstStyle/>
          <a:p>
            <a:pPr lvl="0" algn="ctr"/>
            <a:r>
              <a:rPr lang="ru-RU" dirty="0" smtClean="0"/>
              <a:t>Этот уникальный примат проживает только лишь на острове Борнео, где ими заселены прибрежные районы, а также долины. Самым известным признаком этой обезьяны является нос, который очень похож на огурец. Он имеется лишь у самцов. Размером достигают около </a:t>
            </a:r>
            <a:r>
              <a:rPr lang="ru-RU" dirty="0" err="1" smtClean="0"/>
              <a:t>семи-десяти</a:t>
            </a:r>
            <a:r>
              <a:rPr lang="ru-RU" dirty="0" smtClean="0"/>
              <a:t> </a:t>
            </a:r>
            <a:r>
              <a:rPr lang="ru-RU" dirty="0" smtClean="0"/>
              <a:t>сантиметров, при весе у самцов до двадцати двух килограммов, что почти в два раза больше, чем у самок. Они являются отличными пловцами, которые могут преодолевать до двадцати метров под водой за один нырок.</a:t>
            </a:r>
          </a:p>
          <a:p>
            <a:pPr algn="ctr"/>
            <a:endParaRPr lang="ru-RU" dirty="0"/>
          </a:p>
        </p:txBody>
      </p:sp>
      <p:pic>
        <p:nvPicPr>
          <p:cNvPr id="4" name="Рисунок 3" descr="Обезьяна-носач"/>
          <p:cNvPicPr/>
          <p:nvPr/>
        </p:nvPicPr>
        <p:blipFill>
          <a:blip r:embed="rId2" cstate="print"/>
          <a:srcRect/>
          <a:stretch>
            <a:fillRect/>
          </a:stretch>
        </p:blipFill>
        <p:spPr bwMode="auto">
          <a:xfrm>
            <a:off x="5000628" y="428604"/>
            <a:ext cx="3857622" cy="3048000"/>
          </a:xfrm>
          <a:prstGeom prst="rect">
            <a:avLst/>
          </a:prstGeom>
          <a:noFill/>
          <a:ln w="9525">
            <a:noFill/>
            <a:miter lim="800000"/>
            <a:headEnd/>
            <a:tailEnd/>
          </a:ln>
        </p:spPr>
      </p:pic>
      <p:pic>
        <p:nvPicPr>
          <p:cNvPr id="17410" name="Picture 2" descr="http://forum.ribca.net/ibf_new/uploads/1210071633/gallery_256_9087.jpg"/>
          <p:cNvPicPr>
            <a:picLocks noChangeAspect="1" noChangeArrowheads="1"/>
          </p:cNvPicPr>
          <p:nvPr/>
        </p:nvPicPr>
        <p:blipFill>
          <a:blip r:embed="rId3" cstate="print"/>
          <a:srcRect/>
          <a:stretch>
            <a:fillRect/>
          </a:stretch>
        </p:blipFill>
        <p:spPr bwMode="auto">
          <a:xfrm>
            <a:off x="5643570" y="3000372"/>
            <a:ext cx="2943217" cy="367187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dirty="0" smtClean="0"/>
              <a:t> </a:t>
            </a:r>
            <a:r>
              <a:rPr lang="ru-RU" dirty="0" err="1" smtClean="0"/>
              <a:t>Поясохвост</a:t>
            </a:r>
            <a:r>
              <a:rPr lang="ru-RU" dirty="0" smtClean="0"/>
              <a:t/>
            </a:r>
            <a:br>
              <a:rPr lang="ru-RU" dirty="0" smtClean="0"/>
            </a:br>
            <a:endParaRPr lang="ru-RU" dirty="0"/>
          </a:p>
        </p:txBody>
      </p:sp>
      <p:sp>
        <p:nvSpPr>
          <p:cNvPr id="3" name="Содержимое 2"/>
          <p:cNvSpPr>
            <a:spLocks noGrp="1"/>
          </p:cNvSpPr>
          <p:nvPr>
            <p:ph idx="1"/>
          </p:nvPr>
        </p:nvSpPr>
        <p:spPr>
          <a:xfrm>
            <a:off x="457200" y="1775191"/>
            <a:ext cx="3614734" cy="4625609"/>
          </a:xfrm>
        </p:spPr>
        <p:txBody>
          <a:bodyPr>
            <a:normAutofit fontScale="55000" lnSpcReduction="20000"/>
          </a:bodyPr>
          <a:lstStyle/>
          <a:p>
            <a:pPr lvl="0" algn="ctr"/>
            <a:r>
              <a:rPr lang="ru-RU" dirty="0" err="1" smtClean="0"/>
              <a:t>Поясохвост</a:t>
            </a:r>
            <a:r>
              <a:rPr lang="ru-RU" dirty="0" smtClean="0"/>
              <a:t> – это один из представителей подотряда ящериц. Они отличают очень крупными чешуйками, которыми покрыто все тело, под которыми расположены </a:t>
            </a:r>
            <a:r>
              <a:rPr lang="ru-RU" dirty="0" err="1" smtClean="0"/>
              <a:t>остеродермы</a:t>
            </a:r>
            <a:r>
              <a:rPr lang="ru-RU" dirty="0" smtClean="0"/>
              <a:t> – костные пластинки. Размеры этого семейства от двенадцати до сорока сантиметров. Они довольно широко распространены в Африке на юге от пустыни Сахары, а также на острове Мадагаскар. Основным питанием для большинства представителей этого подотряда служат насекомые, а также беспозвоночные.</a:t>
            </a:r>
          </a:p>
          <a:p>
            <a:pPr algn="ctr"/>
            <a:endParaRPr lang="ru-RU" dirty="0"/>
          </a:p>
        </p:txBody>
      </p:sp>
      <p:pic>
        <p:nvPicPr>
          <p:cNvPr id="4" name="Рисунок 3" descr="Поясохвост"/>
          <p:cNvPicPr/>
          <p:nvPr/>
        </p:nvPicPr>
        <p:blipFill>
          <a:blip r:embed="rId2" cstate="print"/>
          <a:srcRect/>
          <a:stretch>
            <a:fillRect/>
          </a:stretch>
        </p:blipFill>
        <p:spPr bwMode="auto">
          <a:xfrm>
            <a:off x="4500562" y="142852"/>
            <a:ext cx="4286250" cy="3048000"/>
          </a:xfrm>
          <a:prstGeom prst="rect">
            <a:avLst/>
          </a:prstGeom>
          <a:noFill/>
          <a:ln w="9525">
            <a:noFill/>
            <a:miter lim="800000"/>
            <a:headEnd/>
            <a:tailEnd/>
          </a:ln>
        </p:spPr>
      </p:pic>
      <p:pic>
        <p:nvPicPr>
          <p:cNvPr id="5" name="Рисунок 4" descr="http://proxy12.media.online.ua/uol/r2-7d437b1c27/509b00ab6f87f.jpg"/>
          <p:cNvPicPr/>
          <p:nvPr/>
        </p:nvPicPr>
        <p:blipFill>
          <a:blip r:embed="rId3" cstate="print"/>
          <a:srcRect/>
          <a:stretch>
            <a:fillRect/>
          </a:stretch>
        </p:blipFill>
        <p:spPr bwMode="auto">
          <a:xfrm>
            <a:off x="4286248" y="3500438"/>
            <a:ext cx="4583103" cy="30265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Зеленая Анаконда.</a:t>
            </a:r>
            <a:endParaRPr lang="ru-RU" dirty="0"/>
          </a:p>
        </p:txBody>
      </p:sp>
      <p:sp>
        <p:nvSpPr>
          <p:cNvPr id="3" name="Содержимое 2"/>
          <p:cNvSpPr>
            <a:spLocks noGrp="1"/>
          </p:cNvSpPr>
          <p:nvPr>
            <p:ph idx="1"/>
          </p:nvPr>
        </p:nvSpPr>
        <p:spPr>
          <a:xfrm>
            <a:off x="457200" y="1775191"/>
            <a:ext cx="3900486" cy="4625609"/>
          </a:xfrm>
        </p:spPr>
        <p:txBody>
          <a:bodyPr>
            <a:normAutofit fontScale="70000" lnSpcReduction="20000"/>
          </a:bodyPr>
          <a:lstStyle/>
          <a:p>
            <a:pPr algn="ctr"/>
            <a:r>
              <a:rPr lang="ru-RU" dirty="0" smtClean="0"/>
              <a:t>Самый</a:t>
            </a:r>
            <a:br>
              <a:rPr lang="ru-RU" dirty="0" smtClean="0"/>
            </a:br>
            <a:r>
              <a:rPr lang="ru-RU" dirty="0" smtClean="0"/>
              <a:t>массивный мира рептилий — Зеленая Анаконда .</a:t>
            </a:r>
            <a:br>
              <a:rPr lang="ru-RU" dirty="0" smtClean="0"/>
            </a:br>
            <a:r>
              <a:rPr lang="ru-RU" dirty="0" smtClean="0"/>
              <a:t>Максимальный зафиксированный размер составляет 7.5 метров в длину и 250 </a:t>
            </a:r>
            <a:br>
              <a:rPr lang="ru-RU" dirty="0" smtClean="0"/>
            </a:br>
            <a:r>
              <a:rPr lang="ru-RU" dirty="0" smtClean="0"/>
              <a:t>кг веса, хотя слухи о более крупных анакондах широко распространены. </a:t>
            </a:r>
            <a:br>
              <a:rPr lang="ru-RU" dirty="0" smtClean="0"/>
            </a:br>
            <a:r>
              <a:rPr lang="ru-RU" dirty="0" smtClean="0"/>
              <a:t>Питон Юго-Восточной Азии более длинный, но гораздо </a:t>
            </a:r>
            <a:br>
              <a:rPr lang="ru-RU" dirty="0" smtClean="0"/>
            </a:br>
            <a:r>
              <a:rPr lang="ru-RU" dirty="0" smtClean="0"/>
              <a:t>более легкий, его длина достигает целых 9.7 метров.</a:t>
            </a:r>
            <a:endParaRPr lang="ru-RU" dirty="0"/>
          </a:p>
        </p:txBody>
      </p:sp>
      <p:pic>
        <p:nvPicPr>
          <p:cNvPr id="40962" name="Picture 2" descr="&amp;scy;&amp;acy;&amp;mcy;&amp;acy;&amp;yacy; &amp;bcy;&amp;ocy;&amp;lcy;&amp;softcy;&amp;shcy;&amp;acy;&amp;yacy; &amp;zcy;&amp;mcy;&amp;iecy;&amp;yacy;"/>
          <p:cNvPicPr>
            <a:picLocks noChangeAspect="1" noChangeArrowheads="1"/>
          </p:cNvPicPr>
          <p:nvPr/>
        </p:nvPicPr>
        <p:blipFill>
          <a:blip r:embed="rId2" cstate="print"/>
          <a:srcRect/>
          <a:stretch>
            <a:fillRect/>
          </a:stretch>
        </p:blipFill>
        <p:spPr bwMode="auto">
          <a:xfrm>
            <a:off x="4405768" y="2643182"/>
            <a:ext cx="4481085" cy="335758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Капибара</a:t>
            </a:r>
            <a:r>
              <a:rPr lang="ru-RU" dirty="0" smtClean="0"/>
              <a:t>, или морская свинка.</a:t>
            </a:r>
            <a:endParaRPr lang="ru-RU" dirty="0"/>
          </a:p>
        </p:txBody>
      </p:sp>
      <p:sp>
        <p:nvSpPr>
          <p:cNvPr id="3" name="Содержимое 2"/>
          <p:cNvSpPr>
            <a:spLocks noGrp="1"/>
          </p:cNvSpPr>
          <p:nvPr>
            <p:ph idx="1"/>
          </p:nvPr>
        </p:nvSpPr>
        <p:spPr>
          <a:xfrm>
            <a:off x="457200" y="1775191"/>
            <a:ext cx="3900486" cy="4625609"/>
          </a:xfrm>
        </p:spPr>
        <p:txBody>
          <a:bodyPr>
            <a:normAutofit fontScale="70000" lnSpcReduction="20000"/>
          </a:bodyPr>
          <a:lstStyle/>
          <a:p>
            <a:pPr algn="ctr"/>
            <a:r>
              <a:rPr lang="ru-RU" dirty="0" smtClean="0"/>
              <a:t>Самый большой грызун — </a:t>
            </a:r>
            <a:r>
              <a:rPr lang="ru-RU" dirty="0" err="1" smtClean="0"/>
              <a:t>капибара</a:t>
            </a:r>
            <a:r>
              <a:rPr lang="ru-RU" dirty="0" smtClean="0"/>
              <a:t>,</a:t>
            </a:r>
            <a:br>
              <a:rPr lang="ru-RU" dirty="0" smtClean="0"/>
            </a:br>
            <a:r>
              <a:rPr lang="ru-RU" dirty="0" smtClean="0"/>
              <a:t>обитатель большинства тропических и </a:t>
            </a:r>
            <a:br>
              <a:rPr lang="ru-RU" dirty="0" smtClean="0"/>
            </a:br>
            <a:r>
              <a:rPr lang="ru-RU" dirty="0" smtClean="0"/>
              <a:t>умеренных частей востока Южной Америки и Анд, живущий около воды. </a:t>
            </a:r>
            <a:br>
              <a:rPr lang="ru-RU" dirty="0" smtClean="0"/>
            </a:br>
            <a:r>
              <a:rPr lang="ru-RU" dirty="0" smtClean="0"/>
              <a:t>Взрослые </a:t>
            </a:r>
            <a:r>
              <a:rPr lang="ru-RU" dirty="0" err="1" smtClean="0"/>
              <a:t>капибары</a:t>
            </a:r>
            <a:r>
              <a:rPr lang="ru-RU" dirty="0" smtClean="0"/>
              <a:t> могут достигнуть 1.5 метра в длину и 0.9 метра в </a:t>
            </a:r>
            <a:br>
              <a:rPr lang="ru-RU" dirty="0" smtClean="0"/>
            </a:br>
            <a:r>
              <a:rPr lang="ru-RU" dirty="0" smtClean="0"/>
              <a:t>высоту при максимальном весе в 105.4 килограмм. Это — очень социальная </a:t>
            </a:r>
            <a:br>
              <a:rPr lang="ru-RU" dirty="0" smtClean="0"/>
            </a:br>
            <a:r>
              <a:rPr lang="ru-RU" dirty="0" smtClean="0"/>
              <a:t>разновидность и легко уживается рядом с человеком.</a:t>
            </a:r>
            <a:endParaRPr lang="ru-RU" dirty="0"/>
          </a:p>
        </p:txBody>
      </p:sp>
      <p:pic>
        <p:nvPicPr>
          <p:cNvPr id="41986" name="Picture 2" descr="http://lifeglobe.net/media/entry/0/17-94.jpg"/>
          <p:cNvPicPr>
            <a:picLocks noChangeAspect="1" noChangeArrowheads="1"/>
          </p:cNvPicPr>
          <p:nvPr/>
        </p:nvPicPr>
        <p:blipFill>
          <a:blip r:embed="rId2" cstate="print"/>
          <a:srcRect/>
          <a:stretch>
            <a:fillRect/>
          </a:stretch>
        </p:blipFill>
        <p:spPr bwMode="auto">
          <a:xfrm>
            <a:off x="4357686" y="2428868"/>
            <a:ext cx="4536546" cy="3286149"/>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Викторина!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1)Самое крупное животное в мире?</a:t>
            </a:r>
          </a:p>
          <a:p>
            <a:r>
              <a:rPr lang="ru-RU" dirty="0" smtClean="0"/>
              <a:t>2)Самое крупное животное суши?</a:t>
            </a:r>
          </a:p>
          <a:p>
            <a:r>
              <a:rPr lang="ru-RU" dirty="0" smtClean="0"/>
              <a:t>3)Самое высокое животное в мире?</a:t>
            </a:r>
          </a:p>
          <a:p>
            <a:r>
              <a:rPr lang="ru-RU" dirty="0" smtClean="0"/>
              <a:t>4)Самый крупный морской хищник?</a:t>
            </a:r>
          </a:p>
          <a:p>
            <a:r>
              <a:rPr lang="ru-RU" dirty="0" smtClean="0"/>
              <a:t>5)Самый крупный хищник на суше?</a:t>
            </a:r>
          </a:p>
          <a:p>
            <a:r>
              <a:rPr lang="ru-RU" dirty="0" smtClean="0"/>
              <a:t>6)Самое хищное из рептилий?</a:t>
            </a:r>
          </a:p>
          <a:p>
            <a:r>
              <a:rPr lang="ru-RU" dirty="0" smtClean="0"/>
              <a:t>7)Крупнейшая саламандра в мире?</a:t>
            </a:r>
          </a:p>
          <a:p>
            <a:r>
              <a:rPr lang="ru-RU" dirty="0" smtClean="0"/>
              <a:t>8)Самая крупная птица в мире?</a:t>
            </a:r>
          </a:p>
          <a:p>
            <a:r>
              <a:rPr lang="ru-RU" dirty="0" smtClean="0"/>
              <a:t>9) Самый необычный в мире краб?</a:t>
            </a:r>
          </a:p>
          <a:p>
            <a:r>
              <a:rPr lang="ru-RU" dirty="0" smtClean="0"/>
              <a:t>10)Второе название китоглава.</a:t>
            </a:r>
          </a:p>
          <a:p>
            <a:r>
              <a:rPr lang="ru-RU" dirty="0" smtClean="0"/>
              <a:t>11)Второе название лиственного морского дракона?</a:t>
            </a:r>
          </a:p>
          <a:p>
            <a:r>
              <a:rPr lang="ru-RU" dirty="0" smtClean="0"/>
              <a:t>12)Второе название сельдяного короля?</a:t>
            </a:r>
          </a:p>
          <a:p>
            <a:r>
              <a:rPr lang="ru-RU" dirty="0" smtClean="0"/>
              <a:t>13)Второе название венгерской овчарки?</a:t>
            </a: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47500" lnSpcReduction="20000"/>
          </a:bodyPr>
          <a:lstStyle/>
          <a:p>
            <a:r>
              <a:rPr lang="ru-RU" dirty="0" smtClean="0"/>
              <a:t>14)Сердце какого животного весит 600 кг?</a:t>
            </a:r>
          </a:p>
          <a:p>
            <a:r>
              <a:rPr lang="ru-RU" dirty="0" smtClean="0"/>
              <a:t>15)Сколько весит африканский слон?</a:t>
            </a:r>
          </a:p>
          <a:p>
            <a:r>
              <a:rPr lang="ru-RU" dirty="0" smtClean="0"/>
              <a:t>16)Какова высота жирафа?</a:t>
            </a:r>
          </a:p>
          <a:p>
            <a:r>
              <a:rPr lang="ru-RU" dirty="0" smtClean="0"/>
              <a:t>17)Сколько минут остается под водой морской слон?</a:t>
            </a:r>
          </a:p>
          <a:p>
            <a:r>
              <a:rPr lang="ru-RU" dirty="0" smtClean="0"/>
              <a:t>18)Какие условия необходимы для китайской саламандры?</a:t>
            </a:r>
          </a:p>
          <a:p>
            <a:r>
              <a:rPr lang="ru-RU" dirty="0" smtClean="0"/>
              <a:t>19)Сколько весит страусиное яйцо?</a:t>
            </a:r>
          </a:p>
          <a:p>
            <a:r>
              <a:rPr lang="ru-RU" dirty="0" smtClean="0"/>
              <a:t>20)С какой скоростью может бежать страус?</a:t>
            </a:r>
          </a:p>
          <a:p>
            <a:r>
              <a:rPr lang="ru-RU" dirty="0" smtClean="0"/>
              <a:t>21)Где обитает краб-паук?</a:t>
            </a:r>
          </a:p>
          <a:p>
            <a:r>
              <a:rPr lang="ru-RU" dirty="0" smtClean="0"/>
              <a:t>22)Где обитает малоротая </a:t>
            </a:r>
            <a:r>
              <a:rPr lang="ru-RU" dirty="0" err="1" smtClean="0"/>
              <a:t>макропина</a:t>
            </a:r>
            <a:r>
              <a:rPr lang="ru-RU" dirty="0" smtClean="0"/>
              <a:t>?</a:t>
            </a:r>
          </a:p>
          <a:p>
            <a:r>
              <a:rPr lang="ru-RU" dirty="0" smtClean="0"/>
              <a:t>23) Где обитает нарвал?</a:t>
            </a:r>
          </a:p>
          <a:p>
            <a:r>
              <a:rPr lang="ru-RU" dirty="0" smtClean="0"/>
              <a:t>24)Где обитает </a:t>
            </a:r>
            <a:r>
              <a:rPr lang="ru-RU" dirty="0" err="1" smtClean="0"/>
              <a:t>трубконосая</a:t>
            </a:r>
            <a:r>
              <a:rPr lang="ru-RU" dirty="0" smtClean="0"/>
              <a:t> летучая мышь?</a:t>
            </a:r>
          </a:p>
          <a:p>
            <a:r>
              <a:rPr lang="ru-RU" dirty="0" smtClean="0"/>
              <a:t>25)Где обнаружена розовая рыба-лопата?</a:t>
            </a:r>
          </a:p>
          <a:p>
            <a:r>
              <a:rPr lang="ru-RU" dirty="0" smtClean="0"/>
              <a:t>26) Где обитает китоглав?</a:t>
            </a:r>
          </a:p>
          <a:p>
            <a:r>
              <a:rPr lang="ru-RU" dirty="0" smtClean="0"/>
              <a:t>27)Где обитает морской пегас?</a:t>
            </a:r>
          </a:p>
          <a:p>
            <a:r>
              <a:rPr lang="ru-RU" dirty="0" smtClean="0"/>
              <a:t>28) </a:t>
            </a:r>
            <a:r>
              <a:rPr lang="ru-RU" dirty="0" smtClean="0"/>
              <a:t>Где </a:t>
            </a:r>
            <a:r>
              <a:rPr lang="ru-RU" dirty="0" smtClean="0"/>
              <a:t>обитает бушменов заяц?</a:t>
            </a:r>
          </a:p>
          <a:p>
            <a:r>
              <a:rPr lang="ru-RU" dirty="0" smtClean="0"/>
              <a:t>29) </a:t>
            </a:r>
            <a:r>
              <a:rPr lang="ru-RU" dirty="0" smtClean="0"/>
              <a:t>Где </a:t>
            </a:r>
            <a:r>
              <a:rPr lang="ru-RU" dirty="0" smtClean="0"/>
              <a:t>обитает </a:t>
            </a:r>
            <a:r>
              <a:rPr lang="ru-RU" dirty="0" err="1" smtClean="0"/>
              <a:t>суматранский</a:t>
            </a:r>
            <a:r>
              <a:rPr lang="ru-RU" dirty="0" smtClean="0"/>
              <a:t> носорог?</a:t>
            </a:r>
          </a:p>
          <a:p>
            <a:r>
              <a:rPr lang="ru-RU" dirty="0" smtClean="0"/>
              <a:t>30) В каких водоемах обитает китайский речной дельфин?</a:t>
            </a:r>
          </a:p>
          <a:p>
            <a:r>
              <a:rPr lang="ru-RU" dirty="0" smtClean="0"/>
              <a:t>31) Где обитает сельдяной король?</a:t>
            </a:r>
          </a:p>
          <a:p>
            <a:r>
              <a:rPr lang="ru-RU" dirty="0" smtClean="0"/>
              <a:t>32) Где обитает лиловая лягушка?</a:t>
            </a:r>
          </a:p>
          <a:p>
            <a:r>
              <a:rPr lang="ru-RU" dirty="0" smtClean="0"/>
              <a:t>33) Где проживают носачи?</a:t>
            </a:r>
          </a:p>
          <a:p>
            <a:r>
              <a:rPr lang="ru-RU" dirty="0" smtClean="0"/>
              <a:t>34)Где обитает </a:t>
            </a:r>
            <a:r>
              <a:rPr lang="ru-RU" dirty="0" err="1" smtClean="0"/>
              <a:t>поясохвост</a:t>
            </a:r>
            <a:r>
              <a:rPr lang="ru-RU" dirty="0" smtClean="0"/>
              <a:t>?</a:t>
            </a:r>
          </a:p>
          <a:p>
            <a:r>
              <a:rPr lang="ru-RU" dirty="0" smtClean="0"/>
              <a:t>35) Самый большой грызун?</a:t>
            </a:r>
          </a:p>
          <a:p>
            <a:r>
              <a:rPr lang="ru-RU" dirty="0" smtClean="0"/>
              <a:t>36) Где обитает самая длинная змея в мире?</a:t>
            </a: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СПАСИБО ЗА РАБОТУ!!!</a:t>
            </a:r>
            <a:endParaRPr lang="ru-RU" dirty="0"/>
          </a:p>
        </p:txBody>
      </p:sp>
      <p:pic>
        <p:nvPicPr>
          <p:cNvPr id="4" name="Содержимое 3" descr="Японский краб-паук"/>
          <p:cNvPicPr>
            <a:picLocks noGrp="1"/>
          </p:cNvPicPr>
          <p:nvPr>
            <p:ph idx="1"/>
          </p:nvPr>
        </p:nvPicPr>
        <p:blipFill>
          <a:blip r:embed="rId2" cstate="print"/>
          <a:srcRect/>
          <a:stretch>
            <a:fillRect/>
          </a:stretch>
        </p:blipFill>
        <p:spPr bwMode="auto">
          <a:xfrm>
            <a:off x="1214414" y="2285992"/>
            <a:ext cx="6572296"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Африканский слон</a:t>
            </a:r>
            <a:br>
              <a:rPr lang="ru-RU" dirty="0" smtClean="0"/>
            </a:br>
            <a:endParaRPr lang="ru-RU" dirty="0"/>
          </a:p>
        </p:txBody>
      </p:sp>
      <p:sp>
        <p:nvSpPr>
          <p:cNvPr id="6" name="Содержимое 5"/>
          <p:cNvSpPr>
            <a:spLocks noGrp="1"/>
          </p:cNvSpPr>
          <p:nvPr>
            <p:ph idx="1"/>
          </p:nvPr>
        </p:nvSpPr>
        <p:spPr>
          <a:xfrm>
            <a:off x="457200" y="1600200"/>
            <a:ext cx="3757610" cy="4525963"/>
          </a:xfrm>
        </p:spPr>
        <p:txBody>
          <a:bodyPr>
            <a:normAutofit fontScale="55000" lnSpcReduction="20000"/>
          </a:bodyPr>
          <a:lstStyle/>
          <a:p>
            <a:pPr algn="ctr"/>
            <a:r>
              <a:rPr lang="ru-RU" dirty="0" smtClean="0"/>
              <a:t>В океане царствует голубой кит, а вот на суше самым крупным животным является Африканский слон. Самцы африканского слона в длину достигают 7,5 метров и 3,3 метра в высоту. Такие крупные особи весят не менее 6 тонн. А вот самки этого вида слоном немного меньше. В длину они вырастают не более чем 6,5 метра, а в высоту 2,7 метра. В весе они тоже значительно уступают самцам и достигают 3 тонн. Никто не рискнет быть врагом такому большому животному. Но, к сожалению, слонята могут стать добычей львов или крокодилов.</a:t>
            </a:r>
            <a:endParaRPr lang="ru-RU" dirty="0"/>
          </a:p>
        </p:txBody>
      </p:sp>
      <p:pic>
        <p:nvPicPr>
          <p:cNvPr id="7" name="Содержимое 3" descr="Африканский слон"/>
          <p:cNvPicPr>
            <a:picLocks/>
          </p:cNvPicPr>
          <p:nvPr/>
        </p:nvPicPr>
        <p:blipFill>
          <a:blip r:embed="rId2" cstate="print"/>
          <a:srcRect/>
          <a:stretch>
            <a:fillRect/>
          </a:stretch>
        </p:blipFill>
        <p:spPr bwMode="auto">
          <a:xfrm>
            <a:off x="5214942" y="1643050"/>
            <a:ext cx="3571900" cy="2500330"/>
          </a:xfrm>
          <a:prstGeom prst="rect">
            <a:avLst/>
          </a:prstGeom>
          <a:noFill/>
          <a:ln w="9525">
            <a:noFill/>
            <a:miter lim="800000"/>
            <a:headEnd/>
            <a:tailEnd/>
          </a:ln>
        </p:spPr>
      </p:pic>
      <p:pic>
        <p:nvPicPr>
          <p:cNvPr id="5" name="Рисунок 4" descr="http://kolyan.net/uploads/posts/2011-09/1316109057_d664cab8cf4df1d00f819510f68.jpg"/>
          <p:cNvPicPr/>
          <p:nvPr/>
        </p:nvPicPr>
        <p:blipFill>
          <a:blip r:embed="rId3" cstate="print"/>
          <a:srcRect/>
          <a:stretch>
            <a:fillRect/>
          </a:stretch>
        </p:blipFill>
        <p:spPr bwMode="auto">
          <a:xfrm>
            <a:off x="4357686" y="4000504"/>
            <a:ext cx="4429116" cy="25050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a:t>
            </a:r>
            <a:endParaRPr lang="ru-RU" dirty="0"/>
          </a:p>
        </p:txBody>
      </p:sp>
      <p:sp>
        <p:nvSpPr>
          <p:cNvPr id="3" name="Содержимое 2"/>
          <p:cNvSpPr>
            <a:spLocks noGrp="1"/>
          </p:cNvSpPr>
          <p:nvPr>
            <p:ph idx="1"/>
          </p:nvPr>
        </p:nvSpPr>
        <p:spPr/>
        <p:txBody>
          <a:bodyPr/>
          <a:lstStyle/>
          <a:p>
            <a:r>
              <a:rPr lang="en-US" dirty="0" smtClean="0">
                <a:hlinkClick r:id="rId2"/>
              </a:rPr>
              <a:t>http://lifeglobe.net/|</a:t>
            </a:r>
            <a:endParaRPr lang="ru-RU" dirty="0" smtClean="0"/>
          </a:p>
          <a:p>
            <a:r>
              <a:rPr lang="en-US" dirty="0" smtClean="0">
                <a:hlinkClick r:id="rId3"/>
              </a:rPr>
              <a:t>http://planeta.moy.su</a:t>
            </a:r>
            <a:endParaRPr lang="ru-RU" dirty="0" smtClean="0"/>
          </a:p>
          <a:p>
            <a:r>
              <a:rPr lang="en-US" dirty="0" smtClean="0">
                <a:hlinkClick r:id="rId4"/>
              </a:rPr>
              <a:t>http://udivitelno.com/animals,</a:t>
            </a:r>
            <a:r>
              <a:rPr lang="en-US" dirty="0" smtClean="0"/>
              <a:t> </a:t>
            </a:r>
            <a:r>
              <a:rPr lang="en-US" dirty="0" smtClean="0">
                <a:hlinkClick r:id="rId5"/>
              </a:rPr>
              <a:t>http://www.fotozveri.ru/,</a:t>
            </a:r>
            <a:r>
              <a:rPr lang="en-US" dirty="0" smtClean="0"/>
              <a:t> </a:t>
            </a:r>
            <a:r>
              <a:rPr lang="en-US" dirty="0" smtClean="0">
                <a:hlinkClick r:id="rId6"/>
              </a:rPr>
              <a:t>http://softguide.narod.ru/pictures/animal,</a:t>
            </a:r>
            <a:r>
              <a:rPr lang="en-US" dirty="0" smtClean="0"/>
              <a:t> </a:t>
            </a:r>
            <a:r>
              <a:rPr lang="en-US" dirty="0" smtClean="0">
                <a:hlinkClick r:id="rId7"/>
              </a:rPr>
              <a:t>http://animaltime.ru,</a:t>
            </a:r>
            <a:r>
              <a:rPr lang="en-US" dirty="0" smtClean="0"/>
              <a:t> </a:t>
            </a:r>
            <a:r>
              <a:rPr lang="en-US" dirty="0" smtClean="0">
                <a:hlinkClick r:id="rId8"/>
              </a:rPr>
              <a:t>http://dooi.com.ua/,</a:t>
            </a:r>
            <a:r>
              <a:rPr lang="en-US" dirty="0" smtClean="0"/>
              <a:t> </a:t>
            </a:r>
            <a:r>
              <a:rPr lang="en-US" dirty="0" smtClean="0">
                <a:hlinkClick r:id="rId9"/>
              </a:rPr>
              <a:t>http://zoosite.ru/,</a:t>
            </a:r>
            <a:r>
              <a:rPr lang="en-US" dirty="0" smtClean="0"/>
              <a:t> </a:t>
            </a:r>
            <a:r>
              <a:rPr lang="en-US" dirty="0" smtClean="0">
                <a:hlinkClick r:id="rId10"/>
              </a:rPr>
              <a:t>http://virzoo.narod2.ru,</a:t>
            </a:r>
            <a:r>
              <a:rPr lang="en-US" dirty="0" smtClean="0"/>
              <a:t> </a:t>
            </a:r>
            <a:r>
              <a:rPr lang="en-US" dirty="0" smtClean="0">
                <a:hlinkClick r:id="rId11"/>
              </a:rPr>
              <a:t>http://www.vanishingtattoo.com</a:t>
            </a:r>
            <a:r>
              <a:rPr lang="en-US" dirty="0" smtClean="0"/>
              <a:t/>
            </a:r>
            <a:br>
              <a:rPr lang="en-US" dirty="0" smtClean="0"/>
            </a:b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Жираф</a:t>
            </a:r>
            <a:br>
              <a:rPr lang="ru-RU" dirty="0" smtClean="0"/>
            </a:br>
            <a:endParaRPr lang="ru-RU" dirty="0"/>
          </a:p>
        </p:txBody>
      </p:sp>
      <p:sp>
        <p:nvSpPr>
          <p:cNvPr id="3" name="Содержимое 2"/>
          <p:cNvSpPr>
            <a:spLocks noGrp="1"/>
          </p:cNvSpPr>
          <p:nvPr>
            <p:ph idx="1"/>
          </p:nvPr>
        </p:nvSpPr>
        <p:spPr>
          <a:xfrm>
            <a:off x="457200" y="1600200"/>
            <a:ext cx="3900486" cy="4525963"/>
          </a:xfrm>
        </p:spPr>
        <p:txBody>
          <a:bodyPr>
            <a:normAutofit fontScale="70000" lnSpcReduction="20000"/>
          </a:bodyPr>
          <a:lstStyle/>
          <a:p>
            <a:pPr algn="ctr"/>
            <a:r>
              <a:rPr lang="ru-RU" dirty="0" smtClean="0"/>
              <a:t>Если Африканский слон во всех смыслах самое крупное наземное животное, то жираф, бесспорно, самое высокое. При весе около 1,5 тысяч килограмм, в высоту самцы жирафа порой достигают 6 метров. Причем из них 2 метра приходиться на длину шеи. И дело здесь не в большом количестве позвонков – их всего семь – а в непропорциональном их удлинении.</a:t>
            </a:r>
          </a:p>
          <a:p>
            <a:endParaRPr lang="ru-RU" dirty="0"/>
          </a:p>
        </p:txBody>
      </p:sp>
      <p:pic>
        <p:nvPicPr>
          <p:cNvPr id="4" name="Рисунок 3" descr="Жираф"/>
          <p:cNvPicPr/>
          <p:nvPr/>
        </p:nvPicPr>
        <p:blipFill>
          <a:blip r:embed="rId2" cstate="print"/>
          <a:srcRect/>
          <a:stretch>
            <a:fillRect/>
          </a:stretch>
        </p:blipFill>
        <p:spPr bwMode="auto">
          <a:xfrm>
            <a:off x="5072066" y="1785926"/>
            <a:ext cx="3428994" cy="2357454"/>
          </a:xfrm>
          <a:prstGeom prst="rect">
            <a:avLst/>
          </a:prstGeom>
          <a:noFill/>
          <a:ln w="9525">
            <a:noFill/>
            <a:miter lim="800000"/>
            <a:headEnd/>
            <a:tailEnd/>
          </a:ln>
        </p:spPr>
      </p:pic>
      <p:pic>
        <p:nvPicPr>
          <p:cNvPr id="5" name="Рисунок 4" descr="http://www.australasia.si/files/DESTINACIJE/AFRIKA/37.jpg"/>
          <p:cNvPicPr/>
          <p:nvPr/>
        </p:nvPicPr>
        <p:blipFill>
          <a:blip r:embed="rId3" cstate="print"/>
          <a:srcRect/>
          <a:stretch>
            <a:fillRect/>
          </a:stretch>
        </p:blipFill>
        <p:spPr bwMode="auto">
          <a:xfrm>
            <a:off x="4500562" y="3786190"/>
            <a:ext cx="4225913" cy="281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Южный морской слон</a:t>
            </a:r>
            <a:br>
              <a:rPr lang="ru-RU" dirty="0" smtClean="0"/>
            </a:br>
            <a:endParaRPr lang="ru-RU" dirty="0"/>
          </a:p>
        </p:txBody>
      </p:sp>
      <p:sp>
        <p:nvSpPr>
          <p:cNvPr id="3" name="Содержимое 2"/>
          <p:cNvSpPr>
            <a:spLocks noGrp="1"/>
          </p:cNvSpPr>
          <p:nvPr>
            <p:ph idx="1"/>
          </p:nvPr>
        </p:nvSpPr>
        <p:spPr>
          <a:xfrm>
            <a:off x="457200" y="1600200"/>
            <a:ext cx="3971924" cy="4525963"/>
          </a:xfrm>
        </p:spPr>
        <p:txBody>
          <a:bodyPr>
            <a:normAutofit fontScale="55000" lnSpcReduction="20000"/>
          </a:bodyPr>
          <a:lstStyle/>
          <a:p>
            <a:pPr algn="ctr"/>
            <a:r>
              <a:rPr lang="ru-RU" dirty="0" smtClean="0"/>
              <a:t>Среди хищников самым крупным считается Южный морской слон. В паре южных морских слонов явно преобладает самец по своим размерам. Если самка в длину не более 3 метров, то самый большой самец южного морского слона достигал 6,85 метров при весе 5000 килограмм. Морские слоны охотиться на кальмаров и рыбу. Они ныряют и остаются под водой около 20 минут. Если же за это время поймать никого не удалось, морской слон ныряет еще раз.</a:t>
            </a:r>
          </a:p>
          <a:p>
            <a:pPr algn="ctr">
              <a:buNone/>
            </a:pPr>
            <a:r>
              <a:rPr lang="ru-RU" dirty="0" smtClean="0"/>
              <a:t> </a:t>
            </a:r>
          </a:p>
          <a:p>
            <a:pPr algn="ctr"/>
            <a:endParaRPr lang="ru-RU" dirty="0"/>
          </a:p>
        </p:txBody>
      </p:sp>
      <p:pic>
        <p:nvPicPr>
          <p:cNvPr id="4" name="Рисунок 3" descr="Южный морской слон"/>
          <p:cNvPicPr/>
          <p:nvPr/>
        </p:nvPicPr>
        <p:blipFill>
          <a:blip r:embed="rId2" cstate="print"/>
          <a:srcRect/>
          <a:stretch>
            <a:fillRect/>
          </a:stretch>
        </p:blipFill>
        <p:spPr bwMode="auto">
          <a:xfrm>
            <a:off x="4857752" y="4214818"/>
            <a:ext cx="4071936" cy="2428872"/>
          </a:xfrm>
          <a:prstGeom prst="rect">
            <a:avLst/>
          </a:prstGeom>
          <a:noFill/>
          <a:ln w="9525">
            <a:noFill/>
            <a:miter lim="800000"/>
            <a:headEnd/>
            <a:tailEnd/>
          </a:ln>
        </p:spPr>
      </p:pic>
      <p:pic>
        <p:nvPicPr>
          <p:cNvPr id="5" name="Рисунок 4" descr="http://www.lokast.ru/images/morskoi_slon_1.jpg"/>
          <p:cNvPicPr/>
          <p:nvPr/>
        </p:nvPicPr>
        <p:blipFill>
          <a:blip r:embed="rId3" cstate="print"/>
          <a:srcRect/>
          <a:stretch>
            <a:fillRect/>
          </a:stretch>
        </p:blipFill>
        <p:spPr bwMode="auto">
          <a:xfrm>
            <a:off x="5429256" y="857232"/>
            <a:ext cx="3286134" cy="32146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http://tainy.net/wp-content/uploads/2012/03/%D0%91%D1%83%D1%80%D1%8B%D0%B9-%D0%BC%D0%B5%D0%B4%D0%B2%D0%B5%D0%B4%D1%8C-7.jpg"/>
          <p:cNvPicPr/>
          <p:nvPr/>
        </p:nvPicPr>
        <p:blipFill>
          <a:blip r:embed="rId2" cstate="print"/>
          <a:srcRect/>
          <a:stretch>
            <a:fillRect/>
          </a:stretch>
        </p:blipFill>
        <p:spPr bwMode="auto">
          <a:xfrm>
            <a:off x="857224" y="3143248"/>
            <a:ext cx="4214842" cy="3466868"/>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dirty="0" smtClean="0"/>
              <a:t> Белый медведь и медведь </a:t>
            </a:r>
            <a:r>
              <a:rPr lang="ru-RU" dirty="0" err="1" smtClean="0"/>
              <a:t>Кадьяк</a:t>
            </a:r>
            <a:r>
              <a:rPr lang="ru-RU" dirty="0" smtClean="0"/>
              <a:t/>
            </a:r>
            <a:br>
              <a:rPr lang="ru-RU" dirty="0" smtClean="0"/>
            </a:br>
            <a:endParaRPr lang="ru-RU" dirty="0"/>
          </a:p>
        </p:txBody>
      </p:sp>
      <p:sp>
        <p:nvSpPr>
          <p:cNvPr id="3" name="Содержимое 2"/>
          <p:cNvSpPr>
            <a:spLocks noGrp="1"/>
          </p:cNvSpPr>
          <p:nvPr>
            <p:ph idx="1"/>
          </p:nvPr>
        </p:nvSpPr>
        <p:spPr>
          <a:xfrm>
            <a:off x="457200" y="1600200"/>
            <a:ext cx="4043362" cy="4525963"/>
          </a:xfrm>
        </p:spPr>
        <p:txBody>
          <a:bodyPr>
            <a:normAutofit fontScale="55000" lnSpcReduction="20000"/>
          </a:bodyPr>
          <a:lstStyle/>
          <a:p>
            <a:pPr algn="ctr"/>
            <a:r>
              <a:rPr lang="ru-RU" b="1" dirty="0" smtClean="0"/>
              <a:t>На земле среди хищников корону разделяют Белый медведь и медведь </a:t>
            </a:r>
            <a:r>
              <a:rPr lang="ru-RU" b="1" dirty="0" err="1" smtClean="0"/>
              <a:t>Кадьяк</a:t>
            </a:r>
            <a:r>
              <a:rPr lang="ru-RU" b="1" dirty="0" smtClean="0"/>
              <a:t>. Многие слышали про белых медведей, а вот медведь </a:t>
            </a:r>
            <a:r>
              <a:rPr lang="ru-RU" b="1" dirty="0" err="1" smtClean="0"/>
              <a:t>Кадьяк</a:t>
            </a:r>
            <a:r>
              <a:rPr lang="ru-RU" b="1" dirty="0" smtClean="0"/>
              <a:t> не имеет такой славы. Медведи </a:t>
            </a:r>
            <a:r>
              <a:rPr lang="ru-RU" b="1" dirty="0" err="1" smtClean="0"/>
              <a:t>Кадьяк</a:t>
            </a:r>
            <a:r>
              <a:rPr lang="ru-RU" b="1" dirty="0" smtClean="0"/>
              <a:t> являются подвидом бурых медведей. Встретить их можно на островах </a:t>
            </a:r>
            <a:r>
              <a:rPr lang="ru-RU" b="1" dirty="0" err="1" smtClean="0"/>
              <a:t>Кадьякского</a:t>
            </a:r>
            <a:r>
              <a:rPr lang="ru-RU" b="1" dirty="0" smtClean="0"/>
              <a:t> архипелага. Сложно присудить победу какому-то из этих медведей, так как размеры их примерно одинаковы: высота около 1,6 метра, а длина туловища порядка 3 метров. Весят же медведи не менее 1000 килограмм.</a:t>
            </a:r>
          </a:p>
          <a:p>
            <a:pPr algn="ctr"/>
            <a:endParaRPr lang="ru-RU" b="1" dirty="0"/>
          </a:p>
        </p:txBody>
      </p:sp>
      <p:pic>
        <p:nvPicPr>
          <p:cNvPr id="4" name="Рисунок 3" descr="Белый медведь и медведь Кадьяк"/>
          <p:cNvPicPr/>
          <p:nvPr/>
        </p:nvPicPr>
        <p:blipFill>
          <a:blip r:embed="rId3" cstate="print"/>
          <a:srcRect/>
          <a:stretch>
            <a:fillRect/>
          </a:stretch>
        </p:blipFill>
        <p:spPr bwMode="auto">
          <a:xfrm>
            <a:off x="4714876" y="928670"/>
            <a:ext cx="3857652" cy="2571768"/>
          </a:xfrm>
          <a:prstGeom prst="rect">
            <a:avLst/>
          </a:prstGeom>
          <a:noFill/>
          <a:ln w="9525">
            <a:noFill/>
            <a:miter lim="800000"/>
            <a:headEnd/>
            <a:tailEnd/>
          </a:ln>
        </p:spPr>
      </p:pic>
      <p:pic>
        <p:nvPicPr>
          <p:cNvPr id="5" name="Рисунок 4" descr="http://static.ddmcdn.com/gif/ice-ice-babies-pictures-2.jpg"/>
          <p:cNvPicPr/>
          <p:nvPr/>
        </p:nvPicPr>
        <p:blipFill>
          <a:blip r:embed="rId4" cstate="print"/>
          <a:srcRect/>
          <a:stretch>
            <a:fillRect/>
          </a:stretch>
        </p:blipFill>
        <p:spPr bwMode="auto">
          <a:xfrm>
            <a:off x="4572000" y="3643314"/>
            <a:ext cx="4210038" cy="29575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Морской крокодил</a:t>
            </a:r>
            <a:endParaRPr lang="ru-RU" dirty="0"/>
          </a:p>
        </p:txBody>
      </p:sp>
      <p:sp>
        <p:nvSpPr>
          <p:cNvPr id="3" name="Содержимое 2"/>
          <p:cNvSpPr>
            <a:spLocks noGrp="1"/>
          </p:cNvSpPr>
          <p:nvPr>
            <p:ph idx="1"/>
          </p:nvPr>
        </p:nvSpPr>
        <p:spPr>
          <a:xfrm>
            <a:off x="457200" y="1600200"/>
            <a:ext cx="3971924" cy="4525963"/>
          </a:xfrm>
        </p:spPr>
        <p:txBody>
          <a:bodyPr>
            <a:normAutofit fontScale="47500" lnSpcReduction="20000"/>
          </a:bodyPr>
          <a:lstStyle/>
          <a:p>
            <a:pPr algn="ctr"/>
            <a:r>
              <a:rPr lang="ru-RU" b="1" dirty="0" smtClean="0"/>
              <a:t>Из рептилий первенство занимает морской крокодил. Другие названия – гребнистый и ноздреватый крокодил. Обитают эти крокодилы в местности, начинающейся у берегов Северной Австралии и до </a:t>
            </a:r>
            <a:r>
              <a:rPr lang="ru-RU" b="1" dirty="0" err="1" smtClean="0"/>
              <a:t>Юго-Всточной</a:t>
            </a:r>
            <a:r>
              <a:rPr lang="ru-RU" b="1" dirty="0" smtClean="0"/>
              <a:t> Азии и берегов Индии. Длина взрослого крокодила часто превышает 4,8 метра, а вес варьируется от 500 до 1000 кг.  Морской крокодил активный хищник. Его жертвами обычно становятся насекомые и моллюски, рыба и ракообразные. Но крокодилы ревностно относятся к защите своей территории и поэтому нападут на любого, которое забредет на нее. Нападая, крокодил старается затащить животное в воду - там жертве будет гораздо сложнее сопротивляться хищнику.</a:t>
            </a:r>
          </a:p>
          <a:p>
            <a:pPr algn="ctr">
              <a:buNone/>
            </a:pPr>
            <a:r>
              <a:rPr lang="ru-RU" b="1" dirty="0" smtClean="0"/>
              <a:t> </a:t>
            </a:r>
          </a:p>
          <a:p>
            <a:pPr algn="ctr"/>
            <a:endParaRPr lang="ru-RU" dirty="0"/>
          </a:p>
        </p:txBody>
      </p:sp>
      <p:pic>
        <p:nvPicPr>
          <p:cNvPr id="5" name="Рисунок 4" descr="http://picfun.ru/uploads/posts/2009-06/1244228278_06.jpg"/>
          <p:cNvPicPr/>
          <p:nvPr/>
        </p:nvPicPr>
        <p:blipFill>
          <a:blip r:embed="rId2" cstate="print"/>
          <a:srcRect/>
          <a:stretch>
            <a:fillRect/>
          </a:stretch>
        </p:blipFill>
        <p:spPr bwMode="auto">
          <a:xfrm>
            <a:off x="4786314" y="4214818"/>
            <a:ext cx="3571870" cy="2462210"/>
          </a:xfrm>
          <a:prstGeom prst="rect">
            <a:avLst/>
          </a:prstGeom>
          <a:noFill/>
          <a:ln w="9525">
            <a:noFill/>
            <a:miter lim="800000"/>
            <a:headEnd/>
            <a:tailEnd/>
          </a:ln>
        </p:spPr>
      </p:pic>
      <p:pic>
        <p:nvPicPr>
          <p:cNvPr id="4" name="Рисунок 3" descr="Морской крокодил"/>
          <p:cNvPicPr/>
          <p:nvPr/>
        </p:nvPicPr>
        <p:blipFill>
          <a:blip r:embed="rId3" cstate="print"/>
          <a:srcRect/>
          <a:stretch>
            <a:fillRect/>
          </a:stretch>
        </p:blipFill>
        <p:spPr bwMode="auto">
          <a:xfrm>
            <a:off x="5143504" y="1857364"/>
            <a:ext cx="3643308" cy="25003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t>
            </a:r>
            <a:r>
              <a:rPr lang="ru-RU" sz="4000" dirty="0" smtClean="0"/>
              <a:t>Китайская исполинская саламандра</a:t>
            </a:r>
            <a:br>
              <a:rPr lang="ru-RU" sz="4000" dirty="0" smtClean="0"/>
            </a:br>
            <a:endParaRPr lang="ru-RU" sz="4000" dirty="0"/>
          </a:p>
        </p:txBody>
      </p:sp>
      <p:sp>
        <p:nvSpPr>
          <p:cNvPr id="3" name="Содержимое 2"/>
          <p:cNvSpPr>
            <a:spLocks noGrp="1"/>
          </p:cNvSpPr>
          <p:nvPr>
            <p:ph idx="1"/>
          </p:nvPr>
        </p:nvSpPr>
        <p:spPr>
          <a:xfrm>
            <a:off x="457200" y="1600200"/>
            <a:ext cx="3971924" cy="4525963"/>
          </a:xfrm>
        </p:spPr>
        <p:txBody>
          <a:bodyPr>
            <a:normAutofit fontScale="55000" lnSpcReduction="20000"/>
          </a:bodyPr>
          <a:lstStyle/>
          <a:p>
            <a:pPr algn="ctr"/>
            <a:r>
              <a:rPr lang="ru-RU" dirty="0" smtClean="0"/>
              <a:t>Крупнейшая амфибия в мире оправдывает свое название – китайская исполинская саламандра. Это самая крупная из всех саламандр в мире. Длина саламандры примерно 1,5 метра. Живут они в озерах и реках Китая. Но в наши дни китайская исполинская саламандра находится на грани вымирания. Ей для жизни крайне необходима чистая и очень холодная вода. Но окружающая среда загрязняется, да еще и мясо саламандры считают деликатесом.</a:t>
            </a:r>
          </a:p>
          <a:p>
            <a:pPr algn="ctr"/>
            <a:endParaRPr lang="ru-RU" dirty="0"/>
          </a:p>
        </p:txBody>
      </p:sp>
      <p:pic>
        <p:nvPicPr>
          <p:cNvPr id="32770" name="Picture 2" descr="http://lajhsslab.com/far_east/china/images/g_sal.jpg"/>
          <p:cNvPicPr>
            <a:picLocks noChangeAspect="1" noChangeArrowheads="1"/>
          </p:cNvPicPr>
          <p:nvPr/>
        </p:nvPicPr>
        <p:blipFill>
          <a:blip r:embed="rId2" cstate="print"/>
          <a:srcRect/>
          <a:stretch>
            <a:fillRect/>
          </a:stretch>
        </p:blipFill>
        <p:spPr bwMode="auto">
          <a:xfrm>
            <a:off x="4786314" y="4500569"/>
            <a:ext cx="2800347" cy="2100261"/>
          </a:xfrm>
          <a:prstGeom prst="rect">
            <a:avLst/>
          </a:prstGeom>
          <a:noFill/>
        </p:spPr>
      </p:pic>
      <p:pic>
        <p:nvPicPr>
          <p:cNvPr id="4" name="Рисунок 3" descr="Китайская исполинская саламандра"/>
          <p:cNvPicPr/>
          <p:nvPr/>
        </p:nvPicPr>
        <p:blipFill>
          <a:blip r:embed="rId3" cstate="print"/>
          <a:srcRect/>
          <a:stretch>
            <a:fillRect/>
          </a:stretch>
        </p:blipFill>
        <p:spPr bwMode="auto">
          <a:xfrm>
            <a:off x="4572000" y="1857364"/>
            <a:ext cx="4000498" cy="2786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Страус</a:t>
            </a:r>
            <a:br>
              <a:rPr lang="ru-RU" dirty="0" smtClean="0"/>
            </a:br>
            <a:endParaRPr lang="ru-RU" dirty="0"/>
          </a:p>
        </p:txBody>
      </p:sp>
      <p:sp>
        <p:nvSpPr>
          <p:cNvPr id="3" name="Содержимое 2"/>
          <p:cNvSpPr>
            <a:spLocks noGrp="1"/>
          </p:cNvSpPr>
          <p:nvPr>
            <p:ph idx="1"/>
          </p:nvPr>
        </p:nvSpPr>
        <p:spPr>
          <a:xfrm>
            <a:off x="457200" y="1600200"/>
            <a:ext cx="3971924" cy="4525963"/>
          </a:xfrm>
        </p:spPr>
        <p:txBody>
          <a:bodyPr>
            <a:normAutofit fontScale="70000" lnSpcReduction="20000"/>
          </a:bodyPr>
          <a:lstStyle/>
          <a:p>
            <a:pPr algn="ctr"/>
            <a:r>
              <a:rPr lang="ru-RU" dirty="0" smtClean="0"/>
              <a:t>Страус занимает первое место среди птиц. Живут страусы на территории Африки и Аравии. Самец страуса часто достигает 2,8 метра в высоту и весит 156 килограмм. Яйца страуса тоже рекордсмены – вес </a:t>
            </a:r>
            <a:r>
              <a:rPr lang="ru-RU" dirty="0" err="1" smtClean="0"/>
              <a:t>страусиного</a:t>
            </a:r>
            <a:r>
              <a:rPr lang="ru-RU" dirty="0" smtClean="0"/>
              <a:t> яйца примерно 1,4 килограмма. Но страус получил первенство не только за размеры, но и за скорость. При беге страус может развить скорость до 97,5 км/ч.</a:t>
            </a:r>
            <a:endParaRPr lang="ru-RU" dirty="0"/>
          </a:p>
        </p:txBody>
      </p:sp>
      <p:pic>
        <p:nvPicPr>
          <p:cNvPr id="4" name="Рисунок 3" descr="Страус"/>
          <p:cNvPicPr/>
          <p:nvPr/>
        </p:nvPicPr>
        <p:blipFill>
          <a:blip r:embed="rId2" cstate="print"/>
          <a:srcRect/>
          <a:stretch>
            <a:fillRect/>
          </a:stretch>
        </p:blipFill>
        <p:spPr bwMode="auto">
          <a:xfrm>
            <a:off x="5072066" y="1643050"/>
            <a:ext cx="3500432" cy="3214690"/>
          </a:xfrm>
          <a:prstGeom prst="rect">
            <a:avLst/>
          </a:prstGeom>
          <a:noFill/>
          <a:ln w="9525">
            <a:noFill/>
            <a:miter lim="800000"/>
            <a:headEnd/>
            <a:tailEnd/>
          </a:ln>
        </p:spPr>
      </p:pic>
      <p:pic>
        <p:nvPicPr>
          <p:cNvPr id="5" name="Рисунок 4" descr="http://xallyava.ru/images/Ferma/Straus/d87ce2a43058759d487c227084549ea1.jpg"/>
          <p:cNvPicPr/>
          <p:nvPr/>
        </p:nvPicPr>
        <p:blipFill>
          <a:blip r:embed="rId3" cstate="print"/>
          <a:srcRect/>
          <a:stretch>
            <a:fillRect/>
          </a:stretch>
        </p:blipFill>
        <p:spPr bwMode="auto">
          <a:xfrm>
            <a:off x="4857752" y="4143380"/>
            <a:ext cx="3940161" cy="24600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212</TotalTime>
  <Words>1735</Words>
  <Application>Microsoft Office PowerPoint</Application>
  <PresentationFormat>Экран (4:3)</PresentationFormat>
  <Paragraphs>108</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Модульная</vt:lpstr>
      <vt:lpstr>Необычные животные (занимательная география)</vt:lpstr>
      <vt:lpstr> Голубой кит </vt:lpstr>
      <vt:lpstr> Африканский слон </vt:lpstr>
      <vt:lpstr> Жираф </vt:lpstr>
      <vt:lpstr> Южный морской слон </vt:lpstr>
      <vt:lpstr> Белый медведь и медведь Кадьяк </vt:lpstr>
      <vt:lpstr> Морской крокодил</vt:lpstr>
      <vt:lpstr> Китайская исполинская саламандра </vt:lpstr>
      <vt:lpstr> Страус </vt:lpstr>
      <vt:lpstr> Японский краб-паук</vt:lpstr>
      <vt:lpstr> Малоротая макропина</vt:lpstr>
      <vt:lpstr> Нарвал </vt:lpstr>
      <vt:lpstr> Трубконосая летучая мышь</vt:lpstr>
      <vt:lpstr> Розовая рыба-лопата </vt:lpstr>
      <vt:lpstr> Китоглав </vt:lpstr>
      <vt:lpstr> Лиственный морской дракон</vt:lpstr>
      <vt:lpstr> Бушменов заяц</vt:lpstr>
      <vt:lpstr> Суматранский носорог</vt:lpstr>
      <vt:lpstr> Китайский речной дельфин </vt:lpstr>
      <vt:lpstr>   Сельдяной король </vt:lpstr>
      <vt:lpstr>Лиловая лягушка </vt:lpstr>
      <vt:lpstr> Комондор </vt:lpstr>
      <vt:lpstr> Обезьяна-носач</vt:lpstr>
      <vt:lpstr> Поясохвост </vt:lpstr>
      <vt:lpstr>Зеленая Анаконда.</vt:lpstr>
      <vt:lpstr>Капибара, или морская свинка.</vt:lpstr>
      <vt:lpstr>Викторина!</vt:lpstr>
      <vt:lpstr>Слайд 28</vt:lpstr>
      <vt:lpstr>СПАСИБО ЗА РАБОТУ!!!</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Необычные животные</dc:title>
  <cp:lastModifiedBy>UserXP</cp:lastModifiedBy>
  <cp:revision>53</cp:revision>
  <dcterms:modified xsi:type="dcterms:W3CDTF">2014-03-20T20:04:46Z</dcterms:modified>
</cp:coreProperties>
</file>