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83" r:id="rId14"/>
    <p:sldId id="267" r:id="rId15"/>
    <p:sldId id="268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2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Растительные сообщества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особенностями организации растительного сообщества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 понятия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Фитоценоз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Жизненная форма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Эфемеры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Эфемероиды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Паразитизм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Комменсализм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643219"/>
            <a:ext cx="4071966" cy="5429288"/>
          </a:xfrm>
        </p:spPr>
      </p:pic>
      <p:pic>
        <p:nvPicPr>
          <p:cNvPr id="5" name="Содержимое 3" descr="пчел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83998" y="1259934"/>
            <a:ext cx="2259902" cy="1694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492919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Чистяк весенний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71480"/>
            <a:ext cx="4071966" cy="5572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Сквозь сыпучий снег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пустил побег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 – цветочки,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Ласковые щечки.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под стеблем кулачок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Клубеньков тугой пучок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785794"/>
            <a:ext cx="6072198" cy="4554148"/>
          </a:xfrm>
        </p:spPr>
      </p:pic>
      <p:sp>
        <p:nvSpPr>
          <p:cNvPr id="6" name="TextBox 5"/>
          <p:cNvSpPr txBox="1"/>
          <p:nvPr/>
        </p:nvSpPr>
        <p:spPr>
          <a:xfrm>
            <a:off x="6000760" y="5429264"/>
            <a:ext cx="27146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Ветренница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лютиковидная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Содержимое 3" descr="пчел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009690" y="848302"/>
            <a:ext cx="3357587" cy="251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взаимоотношений растений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14282" y="2500306"/>
            <a:ext cx="371477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Конкуренция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357422" y="4000504"/>
            <a:ext cx="371477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Паразитизм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5214942" y="2786058"/>
            <a:ext cx="371477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Комменсализм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678761" y="1678769"/>
            <a:ext cx="857256" cy="357190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3357554" y="2500306"/>
            <a:ext cx="2357454" cy="357190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6215074" y="1928802"/>
            <a:ext cx="1214446" cy="357190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000240"/>
            <a:ext cx="3357586" cy="378565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меж растений царствует война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Деревья, травы вверх растут задорно,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свет и воздух борются упорно,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корни их в земле, неся свой труд,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почву и за влажность спор ведут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1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384011" y="955459"/>
            <a:ext cx="5357850" cy="4018388"/>
          </a:xfrm>
        </p:spPr>
      </p:pic>
      <p:pic>
        <p:nvPicPr>
          <p:cNvPr id="5" name="Содержимое 3" descr="DSC001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642918"/>
            <a:ext cx="4125544" cy="5500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85789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Сосна,  выросшая на открытом пространстве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621508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Сосна,  выросшая в лесу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русност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714488"/>
            <a:ext cx="2928958" cy="4525963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Ярусы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ярусность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785926"/>
            <a:ext cx="3500462" cy="46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ярусность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11939" y="2012146"/>
            <a:ext cx="3524275" cy="264320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Доминанты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ярусность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2214554"/>
            <a:ext cx="2571768" cy="1928825"/>
          </a:xfrm>
          <a:prstGeom prst="rect">
            <a:avLst/>
          </a:prstGeom>
        </p:spPr>
      </p:pic>
      <p:pic>
        <p:nvPicPr>
          <p:cNvPr id="7" name="Содержимое 4" descr="ярусность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4286256"/>
            <a:ext cx="1714512" cy="1285884"/>
          </a:xfrm>
          <a:prstGeom prst="rect">
            <a:avLst/>
          </a:prstGeom>
        </p:spPr>
      </p:pic>
      <p:pic>
        <p:nvPicPr>
          <p:cNvPr id="8" name="Содержимое 4" descr="ярусность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4286256"/>
            <a:ext cx="1714512" cy="1285883"/>
          </a:xfrm>
          <a:prstGeom prst="rect">
            <a:avLst/>
          </a:prstGeom>
        </p:spPr>
      </p:pic>
      <p:pic>
        <p:nvPicPr>
          <p:cNvPr id="9" name="Содержимое 4" descr="ярусность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00892" y="4643446"/>
            <a:ext cx="1905013" cy="142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514351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564357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600076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Работайте с раздаточным материалом, заполните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229600" cy="1681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Ярус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Встречающиеся растения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3286148" cy="5052576"/>
          </a:xfrm>
        </p:spPr>
      </p:pic>
      <p:pic>
        <p:nvPicPr>
          <p:cNvPr id="5" name="Содержимое 3" descr="zarazix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1" y="1428736"/>
            <a:ext cx="4667283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64357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Заразиха белая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143512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Подъельник 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286148" cy="4381530"/>
          </a:xfrm>
        </p:spPr>
      </p:pic>
      <p:pic>
        <p:nvPicPr>
          <p:cNvPr id="6" name="Содержимое 3" descr="zarazix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716016" y="980728"/>
            <a:ext cx="4032450" cy="302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5429264"/>
            <a:ext cx="27146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Петров крест чешуйчатый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714355"/>
            <a:ext cx="7143800" cy="5371211"/>
          </a:xfrm>
        </p:spPr>
      </p:pic>
      <p:sp>
        <p:nvSpPr>
          <p:cNvPr id="6" name="TextBox 5"/>
          <p:cNvSpPr txBox="1"/>
          <p:nvPr/>
        </p:nvSpPr>
        <p:spPr>
          <a:xfrm>
            <a:off x="6000760" y="5429264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Повилика 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DSC0788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57686" y="2000240"/>
            <a:ext cx="4297912" cy="3223434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Фитоценоз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679768" y="1272560"/>
            <a:ext cx="5214974" cy="3911231"/>
          </a:xfrm>
        </p:spPr>
      </p:pic>
      <p:sp>
        <p:nvSpPr>
          <p:cNvPr id="6" name="TextBox 5"/>
          <p:cNvSpPr txBox="1"/>
          <p:nvPr/>
        </p:nvSpPr>
        <p:spPr>
          <a:xfrm>
            <a:off x="6000760" y="5429264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Погремок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малый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751776" y="1056536"/>
            <a:ext cx="5214974" cy="3911230"/>
          </a:xfrm>
        </p:spPr>
      </p:pic>
      <p:sp>
        <p:nvSpPr>
          <p:cNvPr id="6" name="TextBox 5"/>
          <p:cNvSpPr txBox="1"/>
          <p:nvPr/>
        </p:nvSpPr>
        <p:spPr>
          <a:xfrm>
            <a:off x="6000760" y="5429264"/>
            <a:ext cx="27146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Марьянник дубравный (Иван –да- Марья)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razix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112320" y="1416575"/>
            <a:ext cx="5214973" cy="3911230"/>
          </a:xfrm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6000760" y="5429264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Марьянник луговой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1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500042"/>
            <a:ext cx="4953034" cy="3714776"/>
          </a:xfrm>
        </p:spPr>
      </p:pic>
      <p:pic>
        <p:nvPicPr>
          <p:cNvPr id="7" name="Содержимое 5" descr="DSC001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928934"/>
            <a:ext cx="4381530" cy="3286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143512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Пармелия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71448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Эверния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сливовая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1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428603"/>
            <a:ext cx="3571900" cy="4762533"/>
          </a:xfrm>
        </p:spPr>
      </p:pic>
      <p:pic>
        <p:nvPicPr>
          <p:cNvPr id="7" name="Содержимое 5" descr="DSC001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786058"/>
            <a:ext cx="4381529" cy="3286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1071546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Мох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500702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Водоросли 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00_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250001" y="821513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72198" y="3286124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Хмель вьющийся 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Проверим знания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428860" y="1785926"/>
            <a:ext cx="4038600" cy="3929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Фитоценоз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Жизненная форма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Эфемеры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Эфемероиды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Паразитизм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Комменсализм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Соедините стрелками названия растений и группы, к которым они относятся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3643338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Марьянник дубравный,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Погремок малый,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Марьянник луговой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429000"/>
            <a:ext cx="364333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Заразиха белая,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Повилика,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Петров крест чешуйчатый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143512"/>
            <a:ext cx="364333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Повой заборный,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Вьюнок полевой,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Горошек  мышиный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1571612"/>
            <a:ext cx="3357586" cy="12144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Полупаразиты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72066" y="3286124"/>
            <a:ext cx="3357586" cy="1285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143504" y="4857760"/>
            <a:ext cx="3357586" cy="14287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Комменсалы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Соедините стрелками названия растений и группы, к которым они относятся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3643338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Марьянник дубравный,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Погремок малый,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Марьянник луговой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364333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Заразиха белая,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Повилика,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Петров крест чешуйчатый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214950"/>
            <a:ext cx="364333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Повой заборный,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Вьюнок полевой,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Горошек  мышиный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1571612"/>
            <a:ext cx="3357586" cy="12144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Полупаразиты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72066" y="3286124"/>
            <a:ext cx="3357586" cy="1285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143504" y="4857760"/>
            <a:ext cx="3357586" cy="14287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Комменсалы 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8" idx="2"/>
            <a:endCxn id="5" idx="3"/>
          </p:cNvCxnSpPr>
          <p:nvPr/>
        </p:nvCxnSpPr>
        <p:spPr>
          <a:xfrm rot="10800000" flipV="1">
            <a:off x="3857620" y="2178835"/>
            <a:ext cx="1428760" cy="55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4000496" y="392906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929058" y="564357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эфемероидов характерно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(выберите несколько ответов)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Однолетние растения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Многолетние растения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Встречаются древесные формы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Непродолжительный вегетационный период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Зимуют в виде корневищ, луковиц, клубней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Длительный период вегетации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01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928802"/>
            <a:ext cx="2271712" cy="30289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Жизненные формы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DSC0013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357950" y="1571612"/>
            <a:ext cx="2271712" cy="1703784"/>
          </a:xfrm>
        </p:spPr>
      </p:pic>
      <p:pic>
        <p:nvPicPr>
          <p:cNvPr id="8" name="Содержимое 5" descr="DSC00136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2786050" y="4429132"/>
            <a:ext cx="2271712" cy="1695932"/>
          </a:xfrm>
        </p:spPr>
      </p:pic>
      <p:pic>
        <p:nvPicPr>
          <p:cNvPr id="9" name="Содержимое 5" descr="DSC00136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2786050" y="1928802"/>
            <a:ext cx="2271712" cy="1703784"/>
          </a:xfrm>
        </p:spPr>
      </p:pic>
      <p:sp>
        <p:nvSpPr>
          <p:cNvPr id="10" name="TextBox 9"/>
          <p:cNvSpPr txBox="1"/>
          <p:nvPr/>
        </p:nvSpPr>
        <p:spPr>
          <a:xfrm>
            <a:off x="357158" y="5214950"/>
            <a:ext cx="12144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3857628"/>
            <a:ext cx="13573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Кустарник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3429000"/>
            <a:ext cx="21431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Кустарничек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6215082"/>
            <a:ext cx="13573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Трава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Picture 7" descr="100_0044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 rot="5400000">
            <a:off x="6634772" y="4366624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00694" y="6215082"/>
            <a:ext cx="13573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Лиана </a:t>
            </a:r>
            <a:endParaRPr lang="ru-RU" dirty="0"/>
          </a:p>
        </p:txBody>
      </p:sp>
      <p:pic>
        <p:nvPicPr>
          <p:cNvPr id="18" name="Picture 7" descr="100_0044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5357818" y="3786190"/>
            <a:ext cx="1623617" cy="22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100_0096"/>
          <p:cNvPicPr>
            <a:picLocks noChangeAspect="1" noChangeArrowheads="1"/>
          </p:cNvPicPr>
          <p:nvPr/>
        </p:nvPicPr>
        <p:blipFill>
          <a:blip r:embed="rId8" cstate="email">
            <a:lum contrast="30000"/>
          </a:blip>
          <a:srcRect/>
          <a:stretch>
            <a:fillRect/>
          </a:stretch>
        </p:blipFill>
        <p:spPr bwMode="auto">
          <a:xfrm>
            <a:off x="2643174" y="1643050"/>
            <a:ext cx="28155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примером растений  и параметром сравнения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929222" cy="4525963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Примеры растений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веснянка весенняя, мышехвостник маленький, рогоглавник серповидный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деревья, кустарники, кустарнички, травы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ветренница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лютиковидная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хохлатка плотная, пролеска лесная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ветроопыляемые,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насекомоопыляемые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многолетние, однолетние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571612"/>
            <a:ext cx="3538566" cy="4525963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Параметры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Жизненные формы</a:t>
            </a:r>
          </a:p>
          <a:p>
            <a:pPr marL="457200" indent="-457200">
              <a:buFont typeface="+mj-lt"/>
              <a:buAutoNum type="arabicPeriod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Экологическая группа</a:t>
            </a:r>
          </a:p>
          <a:p>
            <a:pPr marL="457200" indent="-457200">
              <a:buFont typeface="+mj-lt"/>
              <a:buAutoNum type="arabicPeriod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Эфемеры</a:t>
            </a:r>
          </a:p>
          <a:p>
            <a:pPr marL="457200" indent="-457200">
              <a:buFont typeface="+mj-lt"/>
              <a:buAutoNum type="arabicPeriod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Эфемероиды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500306"/>
            <a:ext cx="1571636" cy="2071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– 3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 – 1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– 4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 – 2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  <p:bldP spid="4" grpId="0" uiExpand="1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группы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214282" y="2071678"/>
            <a:ext cx="192882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Эфемеры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3214686"/>
            <a:ext cx="307183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Эфемероиды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143116"/>
            <a:ext cx="42862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Ветроопыляемые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4071942"/>
            <a:ext cx="42862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Насекомоопыляемые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928662" y="1571612"/>
            <a:ext cx="428628" cy="285752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2678893" y="2178835"/>
            <a:ext cx="1500198" cy="285752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5857884" y="1643050"/>
            <a:ext cx="428628" cy="285752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7429520" y="2643182"/>
            <a:ext cx="2286016" cy="285752"/>
          </a:xfrm>
          <a:prstGeom prst="chevr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ышехвостни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214290"/>
            <a:ext cx="4572032" cy="6075791"/>
          </a:xfr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929322" y="4929198"/>
            <a:ext cx="27146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Мышехвостник маленький</a:t>
            </a:r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357166"/>
            <a:ext cx="4071966" cy="5429288"/>
          </a:xfrm>
        </p:spPr>
      </p:pic>
      <p:sp>
        <p:nvSpPr>
          <p:cNvPr id="5" name="TextBox 4"/>
          <p:cNvSpPr txBox="1"/>
          <p:nvPr/>
        </p:nvSpPr>
        <p:spPr>
          <a:xfrm>
            <a:off x="5929322" y="492919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Хохлатка плотная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Содержимое 3" descr="DSC035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939" y="571480"/>
            <a:ext cx="2511672" cy="35718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57224" y="357166"/>
            <a:ext cx="4214842" cy="5500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Спит в землянке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год,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весну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Встречать встаёт,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проводит весну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опять ко сну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5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-40216" y="1183168"/>
            <a:ext cx="4893503" cy="3670127"/>
          </a:xfrm>
        </p:spPr>
      </p:pic>
      <p:sp>
        <p:nvSpPr>
          <p:cNvPr id="5" name="TextBox 4"/>
          <p:cNvSpPr txBox="1"/>
          <p:nvPr/>
        </p:nvSpPr>
        <p:spPr>
          <a:xfrm>
            <a:off x="5929322" y="492919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Хохлатка Маршалла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Содержимое 3" descr="DSC035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07880" y="1410874"/>
            <a:ext cx="1907392" cy="280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642918"/>
            <a:ext cx="4071966" cy="5429891"/>
          </a:xfrm>
        </p:spPr>
      </p:pic>
      <p:pic>
        <p:nvPicPr>
          <p:cNvPr id="5" name="Содержимое 3" descr="пчел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83998" y="500042"/>
            <a:ext cx="2259902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4929198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Пролеска лесная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71480"/>
            <a:ext cx="4071966" cy="5572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первых дней в апреле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дубовой прели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Выглянул цветочек: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Синенький глазочек,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Зелена одёжка,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Луковая ножка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643219"/>
            <a:ext cx="4286280" cy="5715040"/>
          </a:xfrm>
        </p:spPr>
      </p:pic>
      <p:sp>
        <p:nvSpPr>
          <p:cNvPr id="6" name="TextBox 5"/>
          <p:cNvSpPr txBox="1"/>
          <p:nvPr/>
        </p:nvSpPr>
        <p:spPr>
          <a:xfrm>
            <a:off x="5643570" y="5715016"/>
            <a:ext cx="27146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Гусиный лук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Содержимое 3" descr="пчел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5490102" y="1790818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402</Words>
  <Application>Microsoft Office PowerPoint</Application>
  <PresentationFormat>Экран (4:3)</PresentationFormat>
  <Paragraphs>168</Paragraphs>
  <Slides>30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Растительные сообщества</vt:lpstr>
      <vt:lpstr>Фитоценоз </vt:lpstr>
      <vt:lpstr>Жизненные формы </vt:lpstr>
      <vt:lpstr>Экологические группы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Формы взаимоотношений растений</vt:lpstr>
      <vt:lpstr>Слайд 13</vt:lpstr>
      <vt:lpstr>Ярусы </vt:lpstr>
      <vt:lpstr>Доминанты </vt:lpstr>
      <vt:lpstr>Работайте с раздаточным материалом, заполните таблицу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Проверим знания</vt:lpstr>
      <vt:lpstr>Соедините стрелками названия растений и группы, к которым они относятся</vt:lpstr>
      <vt:lpstr>Соедините стрелками названия растений и группы, к которым они относятся</vt:lpstr>
      <vt:lpstr>Для эфемероидов характерно  (выберите несколько ответов)</vt:lpstr>
      <vt:lpstr>Установите соответствие между примером растений  и параметром сравнения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Растительные сообщества</dc:title>
  <dc:creator>Тихонова Е.Н.</dc:creator>
  <cp:lastModifiedBy>Пользователь</cp:lastModifiedBy>
  <cp:revision>34</cp:revision>
  <dcterms:modified xsi:type="dcterms:W3CDTF">2014-08-17T08:23:45Z</dcterms:modified>
</cp:coreProperties>
</file>