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8" r:id="rId2"/>
    <p:sldId id="266" r:id="rId3"/>
    <p:sldId id="265" r:id="rId4"/>
    <p:sldId id="289" r:id="rId5"/>
    <p:sldId id="273" r:id="rId6"/>
    <p:sldId id="288" r:id="rId7"/>
    <p:sldId id="274" r:id="rId8"/>
    <p:sldId id="291" r:id="rId9"/>
    <p:sldId id="292" r:id="rId10"/>
    <p:sldId id="293" r:id="rId11"/>
    <p:sldId id="294" r:id="rId12"/>
    <p:sldId id="275" r:id="rId13"/>
    <p:sldId id="295" r:id="rId14"/>
    <p:sldId id="296" r:id="rId15"/>
    <p:sldId id="297" r:id="rId16"/>
    <p:sldId id="276" r:id="rId17"/>
    <p:sldId id="277" r:id="rId18"/>
    <p:sldId id="287" r:id="rId19"/>
    <p:sldId id="278" r:id="rId20"/>
    <p:sldId id="279" r:id="rId21"/>
    <p:sldId id="280" r:id="rId22"/>
    <p:sldId id="281" r:id="rId23"/>
    <p:sldId id="283" r:id="rId24"/>
    <p:sldId id="286" r:id="rId25"/>
    <p:sldId id="269" r:id="rId26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1" autoAdjust="0"/>
    <p:restoredTop sz="93146" autoAdjust="0"/>
  </p:normalViewPr>
  <p:slideViewPr>
    <p:cSldViewPr>
      <p:cViewPr varScale="1">
        <p:scale>
          <a:sx n="69" d="100"/>
          <a:sy n="69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F9DD-8FAF-40F5-90C6-3E94EAF2C7CA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D1E6-BCAF-4C85-98CE-8131AD9A5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996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6E9DD05-7731-42E7-9CA2-B85E5D1399E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E1135F-DB6D-44FC-B7F9-483F8A05C4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ook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70" y="1571612"/>
            <a:ext cx="314325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85720" y="1571612"/>
            <a:ext cx="5068023" cy="421484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Ответьте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CC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вопросы</a:t>
            </a:r>
            <a:endParaRPr lang="ru-RU" sz="9600" b="1" spc="50" dirty="0">
              <a:ln w="11430"/>
              <a:solidFill>
                <a:srgbClr val="CC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0"/>
            <a:ext cx="8030980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Блок контроля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08623" y="2996952"/>
            <a:ext cx="1143008" cy="264687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?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429375" y="6286500"/>
            <a:ext cx="2133600" cy="365125"/>
          </a:xfrm>
        </p:spPr>
        <p:txBody>
          <a:bodyPr/>
          <a:lstStyle/>
          <a:p>
            <a:pPr>
              <a:defRPr/>
            </a:pPr>
            <a:fld id="{5CB15569-241C-451D-90DA-75B5733B1CB7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47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второй;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каком чайнике вода закипит быстрее?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8496944" cy="427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9126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</a:t>
            </a:r>
            <a:r>
              <a:rPr lang="ru-RU" dirty="0" smtClean="0"/>
              <a:t>третий: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24744"/>
            <a:ext cx="6872808" cy="4514056"/>
          </a:xfrm>
        </p:spPr>
        <p:txBody>
          <a:bodyPr/>
          <a:lstStyle/>
          <a:p>
            <a:r>
              <a:rPr lang="ru-RU" dirty="0"/>
              <a:t>Что быстрей нагреется, вода или растительное масло?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6408712" cy="4119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198623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21432"/>
            <a:ext cx="7917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Q</a:t>
            </a:r>
            <a:r>
              <a:rPr lang="ru-RU" sz="4400" b="1" dirty="0" smtClean="0"/>
              <a:t>  (1 Дж) – количество теплоты</a:t>
            </a:r>
            <a:endParaRPr lang="ru-RU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064662"/>
            <a:ext cx="26709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з</a:t>
            </a:r>
            <a:r>
              <a:rPr lang="ru-RU" sz="4000" dirty="0" smtClean="0"/>
              <a:t>ависит от: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809519"/>
            <a:ext cx="16979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массы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ела (</a:t>
            </a:r>
            <a:r>
              <a:rPr lang="en-US" sz="3200" dirty="0" smtClean="0"/>
              <a:t>m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93343" y="4653136"/>
            <a:ext cx="26548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изменения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емпературы </a:t>
            </a:r>
          </a:p>
          <a:p>
            <a:pPr algn="ctr"/>
            <a:r>
              <a:rPr lang="ru-RU" sz="3200" dirty="0"/>
              <a:t>т</a:t>
            </a:r>
            <a:r>
              <a:rPr lang="ru-RU" sz="3200" dirty="0" smtClean="0"/>
              <a:t>ела (∆</a:t>
            </a:r>
            <a:r>
              <a:rPr lang="en-US" sz="3200" dirty="0" smtClean="0"/>
              <a:t>t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872949" y="3717032"/>
            <a:ext cx="30732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рода вещества,</a:t>
            </a:r>
          </a:p>
          <a:p>
            <a:pPr algn="ctr"/>
            <a:r>
              <a:rPr lang="ru-RU" sz="3200" dirty="0" smtClean="0"/>
              <a:t>из которого</a:t>
            </a:r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остоит тело (с)</a:t>
            </a:r>
            <a:endParaRPr lang="ru-RU" sz="3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475656" y="2924944"/>
            <a:ext cx="180020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67944" y="2924944"/>
            <a:ext cx="0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932040" y="2924944"/>
            <a:ext cx="2477548" cy="7884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5116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каких единицах измеряют количество теплоты?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Количество теплоты измеряют</a:t>
            </a:r>
          </a:p>
          <a:p>
            <a:pPr marL="0" indent="0" algn="ctr">
              <a:buNone/>
            </a:pPr>
            <a:r>
              <a:rPr lang="ru-RU" sz="4000" dirty="0" smtClean="0"/>
              <a:t>           в Джоулях   </a:t>
            </a:r>
            <a:r>
              <a:rPr lang="ru-RU" sz="4000" b="1" dirty="0" smtClean="0"/>
              <a:t>(Дж)</a:t>
            </a:r>
          </a:p>
          <a:p>
            <a:pPr marL="0" indent="0" algn="ctr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</a:t>
            </a:r>
            <a:r>
              <a:rPr lang="ru-RU" sz="4000" dirty="0" smtClean="0"/>
              <a:t>1 мДж = 0,001 Дж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</a:t>
            </a:r>
            <a:r>
              <a:rPr lang="ru-RU" sz="4000" dirty="0" smtClean="0"/>
              <a:t>1 к Дж = 1000 Дж</a:t>
            </a:r>
          </a:p>
          <a:p>
            <a:pPr marL="0" indent="0" algn="ctr">
              <a:buNone/>
            </a:pPr>
            <a:r>
              <a:rPr lang="ru-RU" sz="4000" dirty="0" smtClean="0"/>
              <a:t>   1 МДж = 1000000 Дж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269576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Однако измерять количество теплоты ученые стали задолго до того, как в физике появилось понятие энергии. Тогда была установлена особая единица измерения количества теплоты – КОЛОРИЯ  (</a:t>
            </a:r>
            <a:r>
              <a:rPr lang="ru-RU" sz="3600" b="1" dirty="0" smtClean="0">
                <a:solidFill>
                  <a:schemeClr val="tx1"/>
                </a:solidFill>
              </a:rPr>
              <a:t>кал</a:t>
            </a:r>
            <a:r>
              <a:rPr lang="ru-RU" sz="3600" dirty="0" smtClean="0">
                <a:solidFill>
                  <a:schemeClr val="tx1"/>
                </a:solidFill>
              </a:rPr>
              <a:t>) </a:t>
            </a:r>
            <a:endParaRPr lang="ru-RU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996952"/>
                <a:ext cx="8229600" cy="35283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(</a:t>
                </a:r>
                <a:r>
                  <a:rPr lang="ru-RU" sz="4400" dirty="0" smtClean="0"/>
                  <a:t>Калория</a:t>
                </a:r>
                <a:r>
                  <a:rPr lang="ru-RU" dirty="0" smtClean="0"/>
                  <a:t>–от лат. слова </a:t>
                </a:r>
                <a:r>
                  <a:rPr lang="ru-RU" i="1" dirty="0" err="1" smtClean="0"/>
                  <a:t>калор</a:t>
                </a:r>
                <a:r>
                  <a:rPr lang="ru-RU" dirty="0" smtClean="0"/>
                  <a:t> – тепло, жар)</a:t>
                </a:r>
              </a:p>
              <a:p>
                <a:pPr marL="0" indent="0">
                  <a:buNone/>
                </a:pPr>
                <a:r>
                  <a:rPr lang="ru-RU" dirty="0"/>
                  <a:t/>
                </a:r>
                <a:r>
                  <a:rPr lang="ru-RU" dirty="0" smtClean="0"/>
                  <a:t>  1 ккал – 100 кал</a:t>
                </a:r>
              </a:p>
              <a:p>
                <a:pPr marL="0" indent="0">
                  <a:buNone/>
                </a:pPr>
                <a:r>
                  <a:rPr lang="ru-RU" dirty="0"/>
                  <a:t/>
                </a:r>
                <a:r>
                  <a:rPr lang="ru-RU" dirty="0" smtClean="0"/>
                  <a:t> 1 кал = 4,19 Дж 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/>
                      </a:rPr>
                      <m:t>≈</m:t>
                    </m:r>
                  </m:oMath>
                </a14:m>
                <a:r>
                  <a:rPr lang="ru-RU" sz="4000" dirty="0" smtClean="0"/>
                  <a:t>4,2 Дж</a:t>
                </a:r>
              </a:p>
              <a:p>
                <a:pPr marL="0" indent="0">
                  <a:buNone/>
                </a:pPr>
                <a:r>
                  <a:rPr lang="ru-RU" sz="4000" dirty="0" smtClean="0"/>
                  <a:t>1 ккал = 4190 Дж 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/>
                      </a:rPr>
                      <m:t>≈</m:t>
                    </m:r>
                  </m:oMath>
                </a14:m>
                <a:r>
                  <a:rPr lang="ru-RU" sz="4000" dirty="0" smtClean="0"/>
                  <a:t>4200Дж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/>
                      </a:rPr>
                      <m:t>≈</m:t>
                    </m:r>
                  </m:oMath>
                </a14:m>
                <a:r>
                  <a:rPr lang="ru-RU" sz="4000" dirty="0" smtClean="0"/>
                  <a:t>4,2 кДж</a:t>
                </a:r>
                <a:endParaRPr lang="ru-RU" sz="4000" dirty="0"/>
              </a:p>
              <a:p>
                <a:pPr marL="0" indent="0">
                  <a:buNone/>
                </a:pPr>
                <a:endParaRPr lang="ru-RU" sz="4000" dirty="0"/>
              </a:p>
              <a:p>
                <a:pPr marL="0" indent="0">
                  <a:buNone/>
                </a:pPr>
                <a:endParaRPr lang="ru-RU" sz="4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996952"/>
                <a:ext cx="8229600" cy="3528392"/>
              </a:xfrm>
              <a:blipFill rotWithShape="1">
                <a:blip r:embed="rId2"/>
                <a:stretch>
                  <a:fillRect l="-2593" t="-3460" r="-1333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84162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714488"/>
            <a:ext cx="8501122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Мы сидели и писали, мышцы тела все устали.</a:t>
            </a:r>
          </a:p>
          <a:p>
            <a:r>
              <a:rPr lang="ru-RU" dirty="0" smtClean="0"/>
              <a:t>Потянулись и зевнули, спины  дружно все прогнули…</a:t>
            </a:r>
          </a:p>
          <a:p>
            <a:r>
              <a:rPr lang="ru-RU" dirty="0" smtClean="0"/>
              <a:t>Повернулись вправо, влево – стало гибким наше тело.</a:t>
            </a:r>
          </a:p>
          <a:p>
            <a:pPr>
              <a:buNone/>
            </a:pPr>
            <a:r>
              <a:rPr lang="ru-RU" dirty="0" smtClean="0"/>
              <a:t>     и на стуле – скок, скок, скок- ну, как будто колобок.</a:t>
            </a:r>
          </a:p>
          <a:p>
            <a:r>
              <a:rPr lang="ru-RU" dirty="0" smtClean="0"/>
              <a:t>А теперь попляшут ноги, побежали по дороге:</a:t>
            </a:r>
          </a:p>
          <a:p>
            <a:pPr>
              <a:buNone/>
            </a:pPr>
            <a:r>
              <a:rPr lang="ru-RU" dirty="0" smtClean="0"/>
              <a:t>Быстро-быстро, топ-топ-топ, и в ладоши – хлоп-хлоп-хлоп.</a:t>
            </a:r>
          </a:p>
          <a:p>
            <a:pPr>
              <a:buNone/>
            </a:pPr>
            <a:r>
              <a:rPr lang="ru-RU" dirty="0" smtClean="0"/>
              <a:t>     Ноги вытянем вперёд, влево, вправо поворот.</a:t>
            </a:r>
          </a:p>
          <a:p>
            <a:r>
              <a:rPr lang="ru-RU" dirty="0" smtClean="0"/>
              <a:t>Чтоб сильнее мышцы стали, поработают суставы.</a:t>
            </a:r>
          </a:p>
          <a:p>
            <a:r>
              <a:rPr lang="ru-RU" dirty="0" smtClean="0"/>
              <a:t>Ноги выше поднимаем, и в коленях их сгибаем.</a:t>
            </a:r>
          </a:p>
          <a:p>
            <a:r>
              <a:rPr lang="ru-RU" dirty="0" smtClean="0"/>
              <a:t>Подбородком дотянулись, и друг другу улыбнулись.</a:t>
            </a:r>
          </a:p>
          <a:p>
            <a:r>
              <a:rPr lang="ru-RU" dirty="0" smtClean="0"/>
              <a:t>Головой все </a:t>
            </a:r>
            <a:r>
              <a:rPr lang="ru-RU" dirty="0" err="1" smtClean="0"/>
              <a:t>повращаем</a:t>
            </a:r>
            <a:r>
              <a:rPr lang="ru-RU" dirty="0" smtClean="0"/>
              <a:t>, и урок наш продолжаем!!!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357158" y="214290"/>
            <a:ext cx="1348828" cy="153085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5" name="Picture 13" descr="павлова"/>
          <p:cNvPicPr>
            <a:picLocks noChangeAspect="1" noChangeArrowheads="1"/>
          </p:cNvPicPr>
          <p:nvPr/>
        </p:nvPicPr>
        <p:blipFill>
          <a:blip r:embed="rId3"/>
          <a:srcRect l="64229" t="8461" r="2319" b="5234"/>
          <a:stretch>
            <a:fillRect/>
          </a:stretch>
        </p:blipFill>
        <p:spPr bwMode="auto">
          <a:xfrm>
            <a:off x="7643834" y="214290"/>
            <a:ext cx="1214446" cy="2064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052736"/>
            <a:ext cx="6657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>
                    <a:lumMod val="8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Удельная теплоемкость</a:t>
            </a:r>
            <a:endParaRPr lang="ru-RU" sz="4800" b="1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bg1">
                  <a:lumMod val="8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13285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Величина, показывающая, какое количество теплоты требуется для изменения температуры вещества массой 1 кг на 1 </a:t>
            </a:r>
            <a:r>
              <a:rPr lang="en-US" sz="3600" dirty="0" smtClean="0"/>
              <a:t>º</a:t>
            </a:r>
            <a:r>
              <a:rPr lang="ru-RU" sz="3600" dirty="0" smtClean="0"/>
              <a:t>С.</a:t>
            </a:r>
            <a:endParaRPr lang="ru-RU" sz="3600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107" y="4268640"/>
            <a:ext cx="3648075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03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Удельная теплоемкость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5" y="2060848"/>
            <a:ext cx="3822192" cy="4065632"/>
          </a:xfrm>
        </p:spPr>
        <p:txBody>
          <a:bodyPr/>
          <a:lstStyle/>
          <a:p>
            <a:r>
              <a:rPr lang="ru-RU" dirty="0" smtClean="0"/>
              <a:t>Зависит от рода  вещества и его агрегатного состояния</a:t>
            </a:r>
          </a:p>
          <a:p>
            <a:endParaRPr lang="ru-RU" dirty="0"/>
          </a:p>
          <a:p>
            <a:r>
              <a:rPr lang="ru-RU" dirty="0" smtClean="0"/>
              <a:t>Не характеризует тепловые свойства вещества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2060848"/>
            <a:ext cx="3822192" cy="406563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Удельная теплоемкость вещества в разных агрегатных состояниях – твердом, жидком, газообразном –</a:t>
            </a:r>
            <a:r>
              <a:rPr lang="ru-RU" dirty="0" smtClean="0"/>
              <a:t> </a:t>
            </a:r>
            <a:r>
              <a:rPr lang="ru-RU" sz="3200" b="1" u="sng" dirty="0" smtClean="0"/>
              <a:t>различная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8518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696200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5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123728" y="1717853"/>
                <a:ext cx="2880320" cy="106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dirty="0" smtClean="0"/>
                  <a:t>с = 400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400" b="0" i="1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sz="4400" b="0" i="1" smtClean="0">
                            <a:latin typeface="Cambria Math"/>
                          </a:rPr>
                          <m:t>кг</m:t>
                        </m:r>
                        <m:r>
                          <a:rPr lang="ru-RU" sz="4400" b="0" i="1" smtClean="0">
                            <a:latin typeface="Cambria Math"/>
                            <a:ea typeface="Cambria Math"/>
                          </a:rPr>
                          <m:t>°С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717853"/>
                <a:ext cx="2880320" cy="1067152"/>
              </a:xfrm>
              <a:prstGeom prst="rect">
                <a:avLst/>
              </a:prstGeom>
              <a:blipFill rotWithShape="1">
                <a:blip r:embed="rId2"/>
                <a:stretch>
                  <a:fillRect l="-8457" b="-13714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75048" y="3000372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(для нагревания 1 кг меди на 1 </a:t>
            </a:r>
            <a:r>
              <a:rPr lang="en-US" sz="2800" dirty="0" smtClean="0"/>
              <a:t>º</a:t>
            </a:r>
            <a:r>
              <a:rPr lang="ru-RU" sz="2800" dirty="0" smtClean="0"/>
              <a:t>С необходимо</a:t>
            </a:r>
          </a:p>
          <a:p>
            <a:pPr algn="ctr"/>
            <a:r>
              <a:rPr lang="ru-RU" sz="2800" dirty="0"/>
              <a:t>с</a:t>
            </a:r>
            <a:r>
              <a:rPr lang="ru-RU" sz="2800" dirty="0" smtClean="0"/>
              <a:t>ообщить телу 400 Дж энергии, или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3929066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при охлаждении  1 кг меди на 1 </a:t>
            </a:r>
            <a:r>
              <a:rPr lang="en-US" sz="2800" dirty="0" smtClean="0"/>
              <a:t>º</a:t>
            </a:r>
            <a:r>
              <a:rPr lang="ru-RU" sz="2800" dirty="0" smtClean="0"/>
              <a:t>С выделяется 400 Дж энергии)</a:t>
            </a:r>
          </a:p>
        </p:txBody>
      </p:sp>
    </p:spTree>
    <p:extLst>
      <p:ext uri="{BB962C8B-B14F-4D97-AF65-F5344CB8AC3E}">
        <p14:creationId xmlns:p14="http://schemas.microsoft.com/office/powerpoint/2010/main" xmlns="" val="42539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265" y="90436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1. Какую энергию называют внутренней?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83633" y="2996952"/>
            <a:ext cx="8283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3</a:t>
            </a:r>
            <a:r>
              <a:rPr lang="ru-RU" sz="3200" dirty="0" smtClean="0"/>
              <a:t>. Какими способами можно изменить внутреннюю энергию тела?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4993" y="434115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4</a:t>
            </a:r>
            <a:r>
              <a:rPr lang="ru-RU" sz="3200" dirty="0" smtClean="0"/>
              <a:t>. Что такое теплопередача?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64993" y="1628800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2. От чего зависит величина внутренней энергии?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94060" y="5191745"/>
            <a:ext cx="8246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5. Температура тела уменьшилась. Как при этом изменилась его внутренняя энергия?</a:t>
            </a:r>
            <a:endParaRPr lang="ru-RU" sz="3200" dirty="0"/>
          </a:p>
        </p:txBody>
      </p:sp>
      <p:pic>
        <p:nvPicPr>
          <p:cNvPr id="10" name="Рисунок 4" descr="book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214313"/>
            <a:ext cx="1143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1411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633462"/>
            <a:ext cx="89595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Q = cm (t</a:t>
            </a:r>
            <a:r>
              <a:rPr lang="en-US" sz="5400" baseline="-25000" dirty="0"/>
              <a:t>2</a:t>
            </a:r>
            <a:r>
              <a:rPr lang="en-US" sz="5400" dirty="0" smtClean="0"/>
              <a:t> – t</a:t>
            </a:r>
            <a:r>
              <a:rPr lang="en-US" sz="5400" baseline="-25000" dirty="0"/>
              <a:t>1</a:t>
            </a:r>
            <a:r>
              <a:rPr lang="en-US" sz="5400" dirty="0" smtClean="0"/>
              <a:t>)</a:t>
            </a:r>
            <a:r>
              <a:rPr lang="ru-RU" sz="4800" dirty="0" smtClean="0"/>
              <a:t>   или  </a:t>
            </a:r>
            <a:r>
              <a:rPr lang="en-US" sz="4800" dirty="0" smtClean="0"/>
              <a:t>Q = cm ∆t   </a:t>
            </a:r>
            <a:endParaRPr lang="ru-R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86952" y="2613976"/>
            <a:ext cx="17283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к</a:t>
            </a:r>
            <a:r>
              <a:rPr lang="ru-RU" sz="2400" dirty="0" smtClean="0"/>
              <a:t>оличество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еплоты,</a:t>
            </a:r>
          </a:p>
          <a:p>
            <a:pPr algn="ctr"/>
            <a:r>
              <a:rPr lang="ru-RU" sz="2400" dirty="0" smtClean="0"/>
              <a:t> Дж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115616" y="5133385"/>
                <a:ext cx="2215671" cy="1386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ru-RU" sz="2400" dirty="0" smtClean="0"/>
                  <a:t>удельная</a:t>
                </a:r>
              </a:p>
              <a:p>
                <a:pPr algn="ctr"/>
                <a:r>
                  <a:rPr lang="ru-RU" sz="2400" dirty="0"/>
                  <a:t>т</a:t>
                </a:r>
                <a:r>
                  <a:rPr lang="ru-RU" sz="2400" dirty="0" smtClean="0"/>
                  <a:t>еплоемкость,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</a:rPr>
                          <m:t>кг</m:t>
                        </m:r>
                        <m:r>
                          <a:rPr lang="ru-RU" sz="2400" b="0" i="1" smtClean="0">
                            <a:latin typeface="Cambria Math"/>
                            <a:ea typeface="Cambria Math"/>
                          </a:rPr>
                          <m:t>°С</m:t>
                        </m:r>
                      </m:den>
                    </m:f>
                  </m:oMath>
                </a14:m>
                <a:r>
                  <a:rPr lang="ru-RU" sz="2400" dirty="0" smtClean="0"/>
                  <a:t/>
                </a:r>
                <a:endParaRPr lang="ru-RU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33385"/>
                <a:ext cx="2215671" cy="1386020"/>
              </a:xfrm>
              <a:prstGeom prst="rect">
                <a:avLst/>
              </a:prstGeom>
              <a:blipFill rotWithShape="1">
                <a:blip r:embed="rId2"/>
                <a:stretch>
                  <a:fillRect l="-3857" t="-3524" r="-3857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843808" y="3027426"/>
            <a:ext cx="1196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м</a:t>
            </a:r>
            <a:r>
              <a:rPr lang="ru-RU" sz="2400" dirty="0" smtClean="0"/>
              <a:t>асса 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кг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43148" y="4847579"/>
            <a:ext cx="1927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конечная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емпература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</a:t>
            </a:r>
            <a:r>
              <a:rPr lang="en-US" sz="2400" dirty="0" smtClean="0"/>
              <a:t>º</a:t>
            </a:r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109256" y="2752475"/>
            <a:ext cx="19271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начальная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емпература</a:t>
            </a:r>
          </a:p>
          <a:p>
            <a:pPr algn="ctr"/>
            <a:r>
              <a:rPr lang="ru-RU" sz="2400" dirty="0"/>
              <a:t>т</a:t>
            </a:r>
            <a:r>
              <a:rPr lang="ru-RU" sz="2400" dirty="0" smtClean="0"/>
              <a:t>ела, </a:t>
            </a:r>
            <a:r>
              <a:rPr lang="en-US" sz="2400" dirty="0" smtClean="0"/>
              <a:t>º</a:t>
            </a:r>
            <a:r>
              <a:rPr lang="ru-RU" sz="2400" dirty="0" smtClean="0"/>
              <a:t>С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827584" y="1412776"/>
            <a:ext cx="0" cy="1201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815310" y="1556792"/>
            <a:ext cx="92394" cy="35765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223451" y="1412776"/>
            <a:ext cx="980397" cy="1614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03848" y="1412776"/>
            <a:ext cx="2254264" cy="35283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330980" y="1412776"/>
            <a:ext cx="2545276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766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8579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solidFill>
                  <a:srgbClr val="7030A0"/>
                </a:solidFill>
                <a:effectLst>
                  <a:reflection blurRad="6350" stA="60000" endA="900" endPos="60000" dist="29997" dir="5400000" sy="-100000" algn="bl" rotWithShape="0"/>
                </a:effectLst>
              </a:rPr>
              <a:t>ДАВАЙТЕ ПОИГРАЕМ !</a:t>
            </a:r>
            <a:endParaRPr lang="ru-RU" sz="8000" dirty="0">
              <a:solidFill>
                <a:srgbClr val="7030A0"/>
              </a:solidFill>
              <a:effectLst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4" name="Picture 11" descr="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500438"/>
            <a:ext cx="4500594" cy="30003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919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48724"/>
            <a:ext cx="82809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Какое количество теплоты отдаст стакан горячего чая (90</a:t>
            </a:r>
            <a:r>
              <a:rPr lang="en-US" sz="3200" dirty="0" smtClean="0"/>
              <a:t>º</a:t>
            </a:r>
            <a:r>
              <a:rPr lang="ru-RU" sz="3200" dirty="0" smtClean="0"/>
              <a:t>С), остывая до комнатной температуры (20</a:t>
            </a:r>
            <a:r>
              <a:rPr lang="en-US" sz="3200" dirty="0" smtClean="0"/>
              <a:t>º</a:t>
            </a:r>
            <a:r>
              <a:rPr lang="ru-RU" sz="3200" dirty="0" smtClean="0"/>
              <a:t>С)? Массу чая принять равной 200 г.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91669" y="4293096"/>
            <a:ext cx="3159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Q = cm (t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–t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143512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 = 4200 · 0,2 · (</a:t>
            </a:r>
            <a:r>
              <a:rPr lang="ru-RU" sz="4000" dirty="0" smtClean="0"/>
              <a:t>2</a:t>
            </a:r>
            <a:r>
              <a:rPr lang="en-US" sz="4000" dirty="0" smtClean="0"/>
              <a:t>0 – </a:t>
            </a:r>
            <a:r>
              <a:rPr lang="ru-RU" sz="4000" dirty="0" smtClean="0"/>
              <a:t>9</a:t>
            </a:r>
            <a:r>
              <a:rPr lang="en-US" sz="4000" dirty="0" smtClean="0"/>
              <a:t>0) = </a:t>
            </a:r>
            <a:r>
              <a:rPr lang="ru-RU" sz="4000" dirty="0" smtClean="0"/>
              <a:t>- </a:t>
            </a:r>
            <a:r>
              <a:rPr lang="en-US" sz="4000" dirty="0" smtClean="0"/>
              <a:t>58 800 </a:t>
            </a:r>
            <a:r>
              <a:rPr lang="ru-RU" sz="4000" dirty="0" smtClean="0"/>
              <a:t>Дж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612893" y="6072927"/>
            <a:ext cx="4073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Ответ: 58800 Дж.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352568" y="356071"/>
            <a:ext cx="1433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З</a:t>
            </a:r>
            <a:r>
              <a:rPr lang="ru-RU" sz="3200" dirty="0" smtClean="0"/>
              <a:t>адача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859645" y="3089835"/>
            <a:ext cx="2419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Решение: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2999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§ 8,9 учебник </a:t>
            </a:r>
            <a:r>
              <a:rPr lang="ru-RU" sz="4000" smtClean="0"/>
              <a:t>Физика </a:t>
            </a:r>
          </a:p>
          <a:p>
            <a:pPr marL="0" indent="0" algn="ctr">
              <a:buNone/>
            </a:pPr>
            <a:r>
              <a:rPr lang="ru-RU" sz="4000" smtClean="0"/>
              <a:t>8 </a:t>
            </a:r>
            <a:r>
              <a:rPr lang="ru-RU" sz="4000" dirty="0" err="1" smtClean="0"/>
              <a:t>кл.Перышкин</a:t>
            </a:r>
            <a:r>
              <a:rPr lang="ru-RU" sz="4000" dirty="0" smtClean="0"/>
              <a:t> А.В.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2050" name="Picture 2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6578" y="4643446"/>
            <a:ext cx="1840871" cy="165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5655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57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Рефлексия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Продолжите фразу:</a:t>
            </a:r>
          </a:p>
          <a:p>
            <a:r>
              <a:rPr lang="ru-RU" sz="3600" dirty="0" smtClean="0"/>
              <a:t>Сегодня на уроке я узнал …</a:t>
            </a:r>
          </a:p>
          <a:p>
            <a:r>
              <a:rPr lang="ru-RU" sz="3600" dirty="0" smtClean="0"/>
              <a:t>Теперь я могу …</a:t>
            </a:r>
          </a:p>
          <a:p>
            <a:r>
              <a:rPr lang="ru-RU" sz="3600" dirty="0" smtClean="0"/>
              <a:t>Было интересно …</a:t>
            </a:r>
          </a:p>
          <a:p>
            <a:r>
              <a:rPr lang="ru-RU" sz="3600" dirty="0" smtClean="0"/>
              <a:t>Знания, полученные сегодня на уроке, пригодятся …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4743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61500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СПАСИБО  ВСЕМ  НАМ 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                     ЗА  УРОК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  ГЛАВНОЕ, ЧТОБ  БЫЛ </a:t>
            </a:r>
            <a:b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                  ОН  ВПРОК!</a:t>
            </a:r>
            <a:endParaRPr lang="ru-RU" sz="6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20482" name="Picture 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429132"/>
            <a:ext cx="3347380" cy="19526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1826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8BF9F-85F4-478A-A251-8221E04FCB45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1525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28676" name="Рисунок 4" descr="book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214313"/>
            <a:ext cx="1143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Рисунок 6" descr="ris-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1071563"/>
            <a:ext cx="18573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Рисунок 7" descr="ris-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1071563"/>
            <a:ext cx="18034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TextBox 8"/>
          <p:cNvSpPr txBox="1">
            <a:spLocks noChangeArrowheads="1"/>
          </p:cNvSpPr>
          <p:nvPr/>
        </p:nvSpPr>
        <p:spPr bwMode="auto">
          <a:xfrm>
            <a:off x="1214438" y="142875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81" name="TextBox 9"/>
          <p:cNvSpPr txBox="1">
            <a:spLocks noChangeArrowheads="1"/>
          </p:cNvSpPr>
          <p:nvPr/>
        </p:nvSpPr>
        <p:spPr bwMode="auto">
          <a:xfrm>
            <a:off x="3286125" y="12144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8683" name="TextBox 11"/>
          <p:cNvSpPr txBox="1">
            <a:spLocks noChangeArrowheads="1"/>
          </p:cNvSpPr>
          <p:nvPr/>
        </p:nvSpPr>
        <p:spPr bwMode="auto">
          <a:xfrm>
            <a:off x="265113" y="4714875"/>
            <a:ext cx="8878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Calibri" pitchFamily="34" charset="0"/>
              </a:rPr>
              <a:t>6. Опишите </a:t>
            </a:r>
            <a:r>
              <a:rPr lang="ru-RU" sz="3200" b="1" dirty="0">
                <a:latin typeface="Calibri" pitchFamily="34" charset="0"/>
              </a:rPr>
              <a:t>и объясните наблюдаемые явления.</a:t>
            </a:r>
          </a:p>
          <a:p>
            <a:r>
              <a:rPr lang="ru-RU" sz="3200" b="1" dirty="0">
                <a:latin typeface="Calibri" pitchFamily="34" charset="0"/>
              </a:rPr>
              <a:t>Назовите вид теплопередачи. </a:t>
            </a:r>
          </a:p>
          <a:p>
            <a:r>
              <a:rPr lang="ru-RU" sz="3200" b="1" dirty="0">
                <a:latin typeface="Calibri" pitchFamily="34" charset="0"/>
              </a:rPr>
              <a:t>Как осуществляется перенос энергии?</a:t>
            </a:r>
          </a:p>
        </p:txBody>
      </p:sp>
      <p:pic>
        <p:nvPicPr>
          <p:cNvPr id="28684" name="Picture 2" descr="F:\ФИЗИКА\КАРТИНКИ и ТАБЛИЦЫ\ТЕРМОДИНАМИКА И МОЛЕКУЛЯРНАЯ ФИЗИКА\ris-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071546"/>
            <a:ext cx="178593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6" name="Picture 4" descr="C:\Users\USER\Searches\Pictures\т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3071810"/>
            <a:ext cx="18192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7" name="TextBox 15"/>
          <p:cNvSpPr txBox="1">
            <a:spLocks noChangeArrowheads="1"/>
          </p:cNvSpPr>
          <p:nvPr/>
        </p:nvSpPr>
        <p:spPr bwMode="auto">
          <a:xfrm>
            <a:off x="5572132" y="1142984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89" name="TextBox 18"/>
          <p:cNvSpPr txBox="1">
            <a:spLocks noChangeArrowheads="1"/>
          </p:cNvSpPr>
          <p:nvPr/>
        </p:nvSpPr>
        <p:spPr bwMode="auto">
          <a:xfrm>
            <a:off x="4429124" y="3929066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ТЕСТОМ</a:t>
            </a:r>
            <a:endParaRPr lang="ru-RU" dirty="0"/>
          </a:p>
        </p:txBody>
      </p:sp>
      <p:pic>
        <p:nvPicPr>
          <p:cNvPr id="4" name="Picture 8" descr="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071678"/>
            <a:ext cx="4357718" cy="3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BOOK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286124"/>
            <a:ext cx="2089150" cy="1241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14348" y="2357430"/>
            <a:ext cx="3822192" cy="3447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  вариант</a:t>
            </a:r>
          </a:p>
          <a:p>
            <a:pPr>
              <a:buNone/>
            </a:pPr>
            <a:r>
              <a:rPr lang="ru-RU" sz="3200" b="1" dirty="0" smtClean="0"/>
              <a:t>1. Б</a:t>
            </a:r>
          </a:p>
          <a:p>
            <a:pPr>
              <a:buNone/>
            </a:pPr>
            <a:r>
              <a:rPr lang="ru-RU" sz="3200" b="1" dirty="0" smtClean="0"/>
              <a:t>2. В</a:t>
            </a:r>
          </a:p>
          <a:p>
            <a:pPr>
              <a:buNone/>
            </a:pPr>
            <a:r>
              <a:rPr lang="ru-RU" sz="3200" b="1" dirty="0" smtClean="0"/>
              <a:t>3. А</a:t>
            </a:r>
          </a:p>
          <a:p>
            <a:pPr>
              <a:buNone/>
            </a:pPr>
            <a:r>
              <a:rPr lang="ru-RU" sz="3200" b="1" dirty="0" smtClean="0"/>
              <a:t>4. В</a:t>
            </a:r>
          </a:p>
          <a:p>
            <a:pPr>
              <a:buNone/>
            </a:pPr>
            <a:r>
              <a:rPr lang="ru-RU" sz="3200" b="1" dirty="0" smtClean="0"/>
              <a:t>5. Б</a:t>
            </a:r>
          </a:p>
          <a:p>
            <a:pPr>
              <a:buNone/>
            </a:pPr>
            <a:r>
              <a:rPr lang="ru-RU" sz="3200" b="1" dirty="0" smtClean="0"/>
              <a:t>6. А</a:t>
            </a:r>
            <a:endParaRPr lang="ru-RU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2428860" y="2357430"/>
            <a:ext cx="1857388" cy="3447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2  вариант</a:t>
            </a:r>
          </a:p>
          <a:p>
            <a:pPr>
              <a:buNone/>
            </a:pPr>
            <a:r>
              <a:rPr lang="ru-RU" sz="3200" b="1" dirty="0" smtClean="0"/>
              <a:t>1. А</a:t>
            </a:r>
          </a:p>
          <a:p>
            <a:pPr>
              <a:buNone/>
            </a:pPr>
            <a:r>
              <a:rPr lang="ru-RU" sz="3200" b="1" dirty="0" smtClean="0"/>
              <a:t>2. А</a:t>
            </a:r>
          </a:p>
          <a:p>
            <a:pPr>
              <a:buNone/>
            </a:pPr>
            <a:r>
              <a:rPr lang="ru-RU" sz="3200" b="1" dirty="0" smtClean="0"/>
              <a:t>3. В</a:t>
            </a:r>
          </a:p>
          <a:p>
            <a:pPr>
              <a:buNone/>
            </a:pPr>
            <a:r>
              <a:rPr lang="ru-RU" sz="3200" b="1" dirty="0" smtClean="0"/>
              <a:t>4. Б</a:t>
            </a:r>
          </a:p>
          <a:p>
            <a:pPr>
              <a:buNone/>
            </a:pPr>
            <a:r>
              <a:rPr lang="ru-RU" sz="3200" b="1" dirty="0" smtClean="0"/>
              <a:t>5. Б</a:t>
            </a:r>
          </a:p>
          <a:p>
            <a:pPr>
              <a:buNone/>
            </a:pPr>
            <a:r>
              <a:rPr lang="ru-RU" sz="3200" b="1" dirty="0" smtClean="0"/>
              <a:t>6. В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15008" y="2428868"/>
            <a:ext cx="287610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КРИТЕРИИ </a:t>
            </a:r>
          </a:p>
          <a:p>
            <a:pPr algn="ctr"/>
            <a:r>
              <a:rPr lang="ru-RU" sz="3200" dirty="0" smtClean="0"/>
              <a:t>ОЦЕНИВАНИЯ:</a:t>
            </a:r>
          </a:p>
          <a:p>
            <a:pPr algn="ctr"/>
            <a:r>
              <a:rPr lang="ru-RU" sz="3200" dirty="0" smtClean="0"/>
              <a:t>«5» – 6</a:t>
            </a:r>
          </a:p>
          <a:p>
            <a:pPr algn="ctr"/>
            <a:r>
              <a:rPr lang="ru-RU" sz="3200" dirty="0" smtClean="0"/>
              <a:t>«4» – 5</a:t>
            </a:r>
          </a:p>
          <a:p>
            <a:pPr algn="ctr"/>
            <a:r>
              <a:rPr lang="ru-RU" sz="3200" dirty="0" smtClean="0"/>
              <a:t>«3» – 4;3</a:t>
            </a:r>
          </a:p>
          <a:p>
            <a:pPr algn="ctr"/>
            <a:r>
              <a:rPr lang="ru-RU" sz="3200" dirty="0" smtClean="0"/>
              <a:t>«2» - 2;1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92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831628"/>
          </a:xfrm>
        </p:spPr>
        <p:txBody>
          <a:bodyPr>
            <a:prstTxWarp prst="textChevronInverted">
              <a:avLst/>
            </a:prstTxWarp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cross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Количество теплоты.</a:t>
            </a:r>
            <a:b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ru-R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Удельная теплоемкость.</a:t>
            </a:r>
            <a:endParaRPr lang="ru-RU" sz="6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6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30R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343400"/>
            <a:ext cx="13716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6416" y="1270001"/>
            <a:ext cx="81803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u="sng" dirty="0" smtClean="0">
                <a:solidFill>
                  <a:srgbClr val="FF0000"/>
                </a:solidFill>
              </a:rPr>
              <a:t>Количество теплоты</a:t>
            </a:r>
            <a:r>
              <a:rPr lang="ru-RU" sz="4400" u="sng" dirty="0" smtClean="0"/>
              <a:t> </a:t>
            </a:r>
            <a:r>
              <a:rPr lang="ru-RU" sz="4400" dirty="0" smtClean="0"/>
              <a:t>– энергия, которую тело теряет или получает при теплопередаче.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82364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2368544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FF0000"/>
                </a:solidFill>
              </a:rPr>
              <a:t>От чего зависит количество теплоты?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flipH="1">
            <a:off x="539552" y="1535113"/>
            <a:ext cx="8101529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611560" y="3068960"/>
            <a:ext cx="8074223" cy="3015184"/>
          </a:xfrm>
        </p:spPr>
        <p:txBody>
          <a:bodyPr>
            <a:normAutofit/>
          </a:bodyPr>
          <a:lstStyle/>
          <a:p>
            <a:r>
              <a:rPr lang="ru-RU" sz="6000" i="1" dirty="0" smtClean="0"/>
              <a:t>На примерах ответим на этот вопрос: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xmlns="" val="42168808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/>
          <a:lstStyle/>
          <a:p>
            <a:r>
              <a:rPr lang="ru-RU" dirty="0" smtClean="0"/>
              <a:t>Пример первый: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7920880" cy="3912840"/>
          </a:xfrm>
        </p:spPr>
        <p:txBody>
          <a:bodyPr/>
          <a:lstStyle/>
          <a:p>
            <a:r>
              <a:rPr lang="ru-RU" dirty="0" smtClean="0"/>
              <a:t>В каком чайнике вода закипит быстрее?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70485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05642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495</TotalTime>
  <Words>638</Words>
  <Application>Microsoft Office PowerPoint</Application>
  <PresentationFormat>Экран (4:3)</PresentationFormat>
  <Paragraphs>125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Слайд 1</vt:lpstr>
      <vt:lpstr>Слайд 2</vt:lpstr>
      <vt:lpstr> </vt:lpstr>
      <vt:lpstr>РАБОТА С ТЕСТОМ</vt:lpstr>
      <vt:lpstr>Правильный ответ</vt:lpstr>
      <vt:lpstr>Количество теплоты. Удельная теплоемкость.</vt:lpstr>
      <vt:lpstr>Слайд 7</vt:lpstr>
      <vt:lpstr>От чего зависит количество теплоты?</vt:lpstr>
      <vt:lpstr>Пример первый:</vt:lpstr>
      <vt:lpstr>Пример второй;</vt:lpstr>
      <vt:lpstr>Пример третий:</vt:lpstr>
      <vt:lpstr>Слайд 12</vt:lpstr>
      <vt:lpstr>В каких единицах измеряют количество теплоты?</vt:lpstr>
      <vt:lpstr>Однако измерять количество теплоты ученые стали задолго до того, как в физике появилось понятие энергии. Тогда была установлена особая единица измерения количества теплоты – КОЛОРИЯ  (кал) </vt:lpstr>
      <vt:lpstr>ФИЗКУЛЬТМИНУТКА</vt:lpstr>
      <vt:lpstr>Слайд 16</vt:lpstr>
      <vt:lpstr>Удельная теплоемкость</vt:lpstr>
      <vt:lpstr>Слайд 18</vt:lpstr>
      <vt:lpstr>Слайд 19</vt:lpstr>
      <vt:lpstr>Слайд 20</vt:lpstr>
      <vt:lpstr>Слайд 21</vt:lpstr>
      <vt:lpstr>Слайд 22</vt:lpstr>
      <vt:lpstr>ДОМАШНЕЕ ЗАДАНИЕ</vt:lpstr>
      <vt:lpstr>Рефлексия </vt:lpstr>
      <vt:lpstr>СПАСИБО  ВСЕМ  НАМ                             ЗА  УРОК А  ГЛАВНОЕ, ЧТОБ  БЫЛ                          ОН  ВПРОК!</vt:lpstr>
    </vt:vector>
  </TitlesOfParts>
  <Company>МОУ СОШ № 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физика</dc:creator>
  <cp:lastModifiedBy>user</cp:lastModifiedBy>
  <cp:revision>49</cp:revision>
  <dcterms:created xsi:type="dcterms:W3CDTF">2011-01-14T11:05:23Z</dcterms:created>
  <dcterms:modified xsi:type="dcterms:W3CDTF">2014-10-27T12:40:15Z</dcterms:modified>
</cp:coreProperties>
</file>