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6"/>
  </p:notesMasterIdLst>
  <p:sldIdLst>
    <p:sldId id="256" r:id="rId2"/>
    <p:sldId id="301" r:id="rId3"/>
    <p:sldId id="309" r:id="rId4"/>
    <p:sldId id="308" r:id="rId5"/>
    <p:sldId id="307" r:id="rId6"/>
    <p:sldId id="306" r:id="rId7"/>
    <p:sldId id="305" r:id="rId8"/>
    <p:sldId id="304" r:id="rId9"/>
    <p:sldId id="303" r:id="rId10"/>
    <p:sldId id="302" r:id="rId11"/>
    <p:sldId id="311" r:id="rId12"/>
    <p:sldId id="310" r:id="rId13"/>
    <p:sldId id="291" r:id="rId14"/>
    <p:sldId id="31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DB47C-88E7-4FAE-893B-A27AEA825B8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A866A-63C1-4074-8D13-F8130DCBF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56AB02-58AA-4FCD-BC3F-6B201FD00901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1BFE-C25E-42F5-98BA-082FCCE93B11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12CD-CFFE-441B-9B35-11347462DA28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FC63DE-EF1A-4836-87D0-5407B4E4FA99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38DC984-7F2F-4790-A472-5AE2A1A6B67F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2F96-5DAC-4D9C-ACD7-2040503C7AE5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3116-BDBC-4246-978C-4764BC6F4492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1FD2C8-9F9A-4C7A-A463-199DCAF3D619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C4B5-221F-4170-8AB2-CAF1D15D6FF7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1B25E4-9518-4688-967C-387FA2B55D94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C9A8C4-00B1-46EE-8ECA-6A17A8525B48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8A7AEF-990E-4669-AD3E-DD8CE51E8CD8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arsic.spbu.ru/www/lab_dhtml/common/index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ction.edu.yar.ru/dlrstore/bf224af0-db7c-4fe0-b0f8-783f8a76fdd8/%5bPH10_06-005%5d_%5bPD_18%5d.sw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hyperlink" Target="http://collection.edu.yar.ru/dlrstore/f1d5d455-4100-4c24-aaa5-8017710bc855/%5bPH10_06-005%5d_%5bIM_04%5d.sw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javascript:lsCallExternalApp('StratumStarter.exe','23_brawn%20/open:run%20/stop:edit%20/hidewindows',%20-1,%20true,%20false)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iles.school-collection.edu.ru/dlrstore/3980f9fe-35c1-41cc-b272-f3b59fc5a1d3/8_47.sw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nauka21vek.ru/wp-content/uploads/2012/01/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96160">
            <a:off x="2117253" y="2255992"/>
            <a:ext cx="2857500" cy="2133601"/>
          </a:xfrm>
          <a:prstGeom prst="rect">
            <a:avLst/>
          </a:prstGeom>
          <a:noFill/>
        </p:spPr>
      </p:pic>
      <p:pic>
        <p:nvPicPr>
          <p:cNvPr id="16388" name="Picture 4" descr="http://100oboev.net/upfile/img/thumbs/760x550/image1250028039847.jpg"/>
          <p:cNvPicPr>
            <a:picLocks noChangeAspect="1" noChangeArrowheads="1"/>
          </p:cNvPicPr>
          <p:nvPr/>
        </p:nvPicPr>
        <p:blipFill>
          <a:blip r:embed="rId3" cstate="print"/>
          <a:srcRect t="1375" r="24401"/>
          <a:stretch>
            <a:fillRect/>
          </a:stretch>
        </p:blipFill>
        <p:spPr bwMode="auto">
          <a:xfrm rot="20587187">
            <a:off x="2680830" y="3702090"/>
            <a:ext cx="2952328" cy="27873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6781800" cy="1066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ru-RU" sz="4000" cap="none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Фундаментальные опыты в молекулярной физике </a:t>
            </a:r>
            <a:endParaRPr lang="ru-RU" sz="4000" cap="none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vkurse.ua/i/2007-11/nauchili-molekuly-samoorganizac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45824">
            <a:off x="4222999" y="2809360"/>
            <a:ext cx="3541144" cy="2475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620688"/>
            <a:ext cx="705678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Зависимость температуры кипения от внешнего давления используется в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медицине (автоклавы)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жизни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(приведите пример!)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производстве( выпаривание сахарного сиропа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65527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Лабораторная   работа: </a:t>
            </a:r>
          </a:p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«Опытная   проверка  закона Гей-Люссака»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88840"/>
            <a:ext cx="289790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35696" y="3573016"/>
            <a:ext cx="66247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Чтобы проверить закон Гей-Люссака, достаточно измерить объем и температуру газа в двух состояниях при постоянном давлении и проверить справедливость равенства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427984" y="5445223"/>
          <a:ext cx="1041884" cy="864000"/>
        </p:xfrm>
        <a:graphic>
          <a:graphicData uri="http://schemas.openxmlformats.org/presentationml/2006/ole">
            <p:oleObj spid="_x0000_s91139" name="Формула" r:id="rId4" imgW="520560" imgH="431640" progId="Equation.3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23728" y="4595454"/>
          <a:ext cx="5942642" cy="2262546"/>
        </p:xfrm>
        <a:graphic>
          <a:graphicData uri="http://schemas.openxmlformats.org/drawingml/2006/table">
            <a:tbl>
              <a:tblPr/>
              <a:tblGrid>
                <a:gridCol w="537605"/>
                <a:gridCol w="538268"/>
                <a:gridCol w="538268"/>
                <a:gridCol w="538268"/>
                <a:gridCol w="538268"/>
                <a:gridCol w="56826"/>
                <a:gridCol w="503798"/>
                <a:gridCol w="529651"/>
                <a:gridCol w="564121"/>
                <a:gridCol w="469990"/>
                <a:gridCol w="563458"/>
                <a:gridCol w="564121"/>
              </a:tblGrid>
              <a:tr h="38651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Измерено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Вычислено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4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1,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мм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2,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мм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1,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°С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2,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°С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ru-RU" sz="16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мм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ru-RU" sz="16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мм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мм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, К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, К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ru-RU" sz="1600" baseline="-250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Т, К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ru-RU" sz="1600" baseline="-250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Т, К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23">
                <a:tc gridSpan="8"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Вычислено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8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ΔТ, 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/l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ε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/T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ε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0"/>
            <a:ext cx="83529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Измерьте длину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стеклянной трубки и температуру воды в цилиндрическом сосуде.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Приведите воздух в трубке во второе состояние так, как об этом рассказано выше.(см. описание работы). Измерьте длину 1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воздушного столба в трубке и температуру окружающего воздуха Т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Вычислите   отношения 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  относительные (ε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ε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абсолютные (Δ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Δ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погрешности измерений этих отношений по формулам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Сравните отношения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 Сделайте вывод о справедливости закона Гей-Люссака.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9208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Контрольные  вопросы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Почему после погружения стеклянной трубки в стакан с водой комнатной температуры и после снятия пластилина вода в трубке поднимается?</a:t>
            </a:r>
          </a:p>
          <a:p>
            <a:pPr indent="457200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Почему при равенстве уровней воды в стакане и в трубке давление воздуха в трубке равно атмосферному?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51723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Виртуальная лабораторная работа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046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0648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Подготовить сообщения на темы:</a:t>
            </a:r>
          </a:p>
          <a:p>
            <a:pPr lvl="2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Эксперимент Ш. Кулона с крутильными весами. Закон Кулона</a:t>
            </a:r>
          </a:p>
          <a:p>
            <a:pPr lvl="2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Опыты Х.К. Эрстеда. Магнитное действие тока.</a:t>
            </a:r>
          </a:p>
          <a:p>
            <a:pPr lvl="2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Опыты А.М. Ампера. Магнитное взаимодействие токов.</a:t>
            </a:r>
          </a:p>
          <a:p>
            <a:pPr lvl="2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Опыты Фарадея и Генри по электромагнитной индукции. 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Подготовить демонстрации:</a:t>
            </a:r>
          </a:p>
          <a:p>
            <a:pPr lvl="2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Электризация тел</a:t>
            </a:r>
          </a:p>
          <a:p>
            <a:pPr lvl="2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Тлеющий разряд</a:t>
            </a:r>
          </a:p>
          <a:p>
            <a:pPr lvl="2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Демонстрация явления электромагнитной индукции   </a:t>
            </a:r>
          </a:p>
          <a:p>
            <a:pPr lvl="1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04664"/>
            <a:ext cx="705678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cap="all" dirty="0" smtClean="0">
                <a:ln w="0">
                  <a:solidFill>
                    <a:schemeClr val="tx2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План занятия</a:t>
            </a:r>
          </a:p>
          <a:p>
            <a:pPr lvl="1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</a:p>
          <a:p>
            <a:pPr marL="576000" indent="-45720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Возникновение атомарной гипотезы строения вещества.</a:t>
            </a:r>
          </a:p>
          <a:p>
            <a:pPr marL="576000" indent="-45720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Фундаментальные опыты в молекулярной физике </a:t>
            </a:r>
          </a:p>
          <a:p>
            <a:pPr lvl="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Опыты Броуна</a:t>
            </a:r>
          </a:p>
          <a:p>
            <a:pPr lvl="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Опыт Релея</a:t>
            </a:r>
          </a:p>
          <a:p>
            <a:pPr lvl="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Опыт Штерна</a:t>
            </a:r>
          </a:p>
          <a:p>
            <a:pPr lvl="1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часть </a:t>
            </a:r>
          </a:p>
          <a:p>
            <a:pPr lvl="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Модель броуновского движения; (компьютерное моделирование)</a:t>
            </a:r>
          </a:p>
          <a:p>
            <a:pPr lvl="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Диффузия</a:t>
            </a:r>
          </a:p>
          <a:p>
            <a:pPr lvl="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Кипение воды при пониженном давлении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Опытная проверка закона Гей-Люссака</a:t>
            </a:r>
          </a:p>
          <a:p>
            <a:pPr lvl="0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88640"/>
            <a:ext cx="640871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Возникновение атомарной гипотезы строения вещества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556792"/>
            <a:ext cx="6264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Все тела состоят из мельчайших частиц –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А….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emoc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4509120"/>
            <a:ext cx="1728788" cy="2160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707904" y="2133897"/>
            <a:ext cx="4824413" cy="2735263"/>
          </a:xfrm>
          <a:prstGeom prst="cloudCallout">
            <a:avLst>
              <a:gd name="adj1" fmla="val -53157"/>
              <a:gd name="adj2" fmla="val 70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состоит из атомов…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Вещи отличаются друг от друга атомами, из которых состоят, их порядком и положением…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3848" y="6093296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Греческий ученый Демокрит (460 – 370 гг. до н.э.)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88640"/>
            <a:ext cx="7056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6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Фундаментальные опыты в молекулярной физике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1268760"/>
            <a:ext cx="56166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Броуна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772816"/>
            <a:ext cx="79928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Броуновское движение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движение микроскопических, видимых, взвешенных в жидкости (или газе) частиц твёрдого вещества, вызываемое тепловым движением частиц жидкости (или газа).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3573016"/>
            <a:ext cx="53285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1827 г. Наблюдал в лупу с большим увеличением за взвесью цветочной пыльцы в воде.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Он заметил, что частицы пыльцы непрерывно и хаотично движутся</a:t>
            </a:r>
            <a:r>
              <a:rPr lang="ru-RU" sz="26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" name="Picture 4" descr="brown_rob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55576" y="6021288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Роберт Броун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54868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Релея</a:t>
            </a:r>
          </a:p>
        </p:txBody>
      </p:sp>
      <p:pic>
        <p:nvPicPr>
          <p:cNvPr id="7" name="Рисунок 6" descr="http://novmysl.finam.ru/ThermoStat/Ralay_MolSize_image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16287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39752" y="1196752"/>
            <a:ext cx="6480720" cy="555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630" dirty="0" smtClean="0">
                <a:latin typeface="Times New Roman" pitchFamily="18" charset="0"/>
                <a:cs typeface="Times New Roman" pitchFamily="18" charset="0"/>
              </a:rPr>
              <a:t>Опуская  каплю масла на поверхность воды, Релей стал наблюдать ее растекание тонкую пленку, в итоге дождавшись остановки процесса ее утончения. Пленка теперь состоит из одного слоя молекул жира, и измерив площадь пленки, Рэлей оценил размеры этих молекул. Полученный результат дал оценку для молекулярных масштабов в иерархии строения вещества</a:t>
            </a:r>
            <a:endParaRPr lang="ru-RU" sz="26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16530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Демонстрация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332656"/>
            <a:ext cx="57606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Штерна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92696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Опыт явился одним из первых практических доказательств состоятельности молекулярно-кинетической теории строения вещества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1323975" cy="1797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://mdito.pspu.ru/nfpk/um17/Shtren.files/image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16832"/>
            <a:ext cx="523875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http://mdito.pspu.ru/nfpk/um17/Shtren.files/image017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30427"/>
            <a:ext cx="2209800" cy="206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http://mdito.pspu.ru/nfpk/um17/Shtren.files/image021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509120"/>
            <a:ext cx="21336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распределение Макс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084168" y="4391744"/>
            <a:ext cx="2513556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23528" y="393305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Демонстрация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2606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Модель броуновского движения</a:t>
            </a:r>
          </a:p>
        </p:txBody>
      </p:sp>
      <p:pic>
        <p:nvPicPr>
          <p:cNvPr id="6" name="Рисунок 5" descr="res75301EBF-A71D-4DDD-9BD5-8E031172C8EC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96752"/>
            <a:ext cx="4104456" cy="2833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47664" y="4221088"/>
            <a:ext cx="6912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Почему опыты Броуна являются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фундаментальными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5085184"/>
            <a:ext cx="698477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Броуновское движение служит прямым экспериментальным доказательством существования молекул жидкости или газа и хаотического характера их теплового движения.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980728"/>
            <a:ext cx="25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Демонстрация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188640"/>
            <a:ext cx="745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Диффузия   перманганата   калия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9" y="908721"/>
            <a:ext cx="5328592" cy="278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9552" y="5877272"/>
            <a:ext cx="82809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Распространение вещества- диффузия происходит из-за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постоянного беспорядочного  движения частиц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3861048"/>
            <a:ext cx="66247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 такое диффузия?</a:t>
            </a:r>
          </a:p>
          <a:p>
            <a:pPr>
              <a:buBlip>
                <a:blip r:embed="rId3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Вследствие чего происходит диффузия?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869160"/>
            <a:ext cx="8676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Диффузия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проникновение молекул одного вещества в промежутки между молекулами другого вещества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33265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Кипение воды при пониженном давлении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2743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3861048"/>
            <a:ext cx="74168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Температура кипения воды зависит от давления. При уменьшении давления вода закипает при меньшей температуре, чем при нормальном атмосферном давлении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3140968"/>
            <a:ext cx="6120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Объясните суть увиденной демонстрации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8184</TotalTime>
  <Words>555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Формула</vt:lpstr>
      <vt:lpstr>Фундаментальные опыты в молекулярной физике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Молекулярная</dc:title>
  <cp:lastModifiedBy>Наталья</cp:lastModifiedBy>
  <cp:revision>138</cp:revision>
  <dcterms:modified xsi:type="dcterms:W3CDTF">2012-12-21T07:58:23Z</dcterms:modified>
</cp:coreProperties>
</file>