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8" r:id="rId4"/>
    <p:sldId id="267" r:id="rId5"/>
    <p:sldId id="269" r:id="rId6"/>
    <p:sldId id="265" r:id="rId7"/>
    <p:sldId id="258" r:id="rId8"/>
    <p:sldId id="259" r:id="rId9"/>
    <p:sldId id="257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50AE6-5537-4927-8F9F-F7A30D7A8A72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B3BEE-D912-4121-AD03-0B2BAEA5C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FF"/>
            </a:gs>
            <a:gs pos="0">
              <a:schemeClr val="accent4">
                <a:lumMod val="40000"/>
                <a:lumOff val="60000"/>
              </a:schemeClr>
            </a:gs>
            <a:gs pos="0">
              <a:srgbClr val="CCFFFF"/>
            </a:gs>
            <a:gs pos="0">
              <a:srgbClr val="CCFFFF"/>
            </a:gs>
            <a:gs pos="0">
              <a:srgbClr val="CCFFFF"/>
            </a:gs>
            <a:gs pos="0">
              <a:srgbClr val="CCFFFF"/>
            </a:gs>
            <a:gs pos="16000">
              <a:schemeClr val="accent1">
                <a:lumMod val="40000"/>
                <a:lumOff val="60000"/>
                <a:alpha val="91000"/>
              </a:schemeClr>
            </a:gs>
            <a:gs pos="100000">
              <a:srgbClr val="CCCCFF"/>
            </a:gs>
            <a:gs pos="100000">
              <a:srgbClr val="CCCCFF"/>
            </a:gs>
            <a:gs pos="100000">
              <a:srgbClr val="CCCCF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0444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200000"/>
              </a:lnSpc>
            </a:pPr>
            <a:r>
              <a:rPr lang="ru-RU" sz="2800" b="1" cap="all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элективный курс</a:t>
            </a:r>
          </a:p>
          <a:p>
            <a:pPr algn="ctr">
              <a:lnSpc>
                <a:spcPct val="200000"/>
              </a:lnSpc>
            </a:pPr>
            <a:r>
              <a:rPr lang="ru-RU" sz="2800" b="1" cap="all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« Фундаментальные эксперименты в физической науке»</a:t>
            </a:r>
            <a:endParaRPr lang="ru-RU" sz="2800" b="1" cap="all" dirty="0">
              <a:ln w="0">
                <a:solidFill>
                  <a:schemeClr val="accent4">
                    <a:lumMod val="75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3717032"/>
            <a:ext cx="257176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</a:p>
          <a:p>
            <a:pPr algn="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Студентка 4 курса </a:t>
            </a:r>
          </a:p>
          <a:p>
            <a:pPr algn="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Факультета МФиИ </a:t>
            </a:r>
          </a:p>
          <a:p>
            <a:pPr algn="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Гр. 150791</a:t>
            </a:r>
          </a:p>
          <a:p>
            <a:pPr algn="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Коровина Н.В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0"/>
            <a:ext cx="72866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молекулярной физике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908720"/>
            <a:ext cx="84296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Возникновение атомарной гипотезы строения вещества. Опыты Броуна по изучению теплового движения молекул. Опыт Релея по измерению размеров молекул. Опыт Штерна по измерению скоростей движения молекул. Экспериментально и теоретически полученное распределение молекул по скоростям.</a:t>
            </a:r>
          </a:p>
          <a:p>
            <a:pPr algn="just"/>
            <a:r>
              <a:rPr lang="ru-RU" sz="26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</a:t>
            </a:r>
            <a:r>
              <a:rPr lang="ru-RU" sz="26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Модель броуновского движения;(компьютерное моделирование)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Диффузия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Кипение воды при пониженном давлении</a:t>
            </a:r>
          </a:p>
          <a:p>
            <a:pPr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26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Исследование закономерностей броуновского движения с использованием компьютерной модели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Измерение размеров молекул (опыт Релея)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0"/>
            <a:ext cx="707236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электродинамике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Опыты Кулона по электростатическому взаимодействию. Опыты Рикке, Иоффе, Милликена, Мандельштама, Папалекси, Толмена, Стюарта, лежащие в основе электронной теории проводимости. Опыты Ома, позволившие установить закон постоянного тока.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Опыты Ампера, Эрстеда и Фарадея по электромагнетизму. Опыты Герца по излучению и приёму электромагнитных волн.</a:t>
            </a:r>
          </a:p>
          <a:p>
            <a:r>
              <a:rPr lang="ru-RU" sz="26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Демонстрации: 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Электризация тел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Взаимодействие заряженных тел.     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Тлеющий разряд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Явления электромагнитной индукции   </a:t>
            </a:r>
          </a:p>
          <a:p>
            <a:pPr lvl="0"/>
            <a:r>
              <a:rPr lang="ru-RU" sz="26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26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Наблюдение действия магнитного поля на ток 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428604"/>
            <a:ext cx="55721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cap="all" dirty="0" smtClean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оптике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28736"/>
            <a:ext cx="914400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Краткая история развития учения о свете. Опыты, послужившие основой возникновения волновой теории света.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Опыты Ньютона по дисперсии света. Опыты Ньютона по интерференции света. Опыты Юнга. Опыты по поляризации света.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Проблема скорости света в физической науке. Астрономические наблюдения и лабораторные опыты по измерению скорости света</a:t>
            </a: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600" b="1" cap="all" dirty="0" smtClean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80728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Зарождение квантовой теории. Экспериментальное изучение теплового излучения. Опыты А.Г. Столетова и Г. Герца по изучению явления и законов фотоэффекта. Опыты П.Н. Лебедева по измерению давления света.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Опыты Резерфорда по зондированию вещества и модель строения атома. Опыты Франка и Герца и модель атома Бора.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Фундаментальные опыты и формирование нового стиля научного мышления.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Демонстрации: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0"/>
            <a:ext cx="735811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квантовой физике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903566"/>
          <a:ext cx="7534620" cy="595443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84442"/>
                <a:gridCol w="4239019"/>
                <a:gridCol w="971108"/>
                <a:gridCol w="1940051"/>
              </a:tblGrid>
              <a:tr h="557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Тема    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час.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39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1/1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Эксперимент  и теория в естественно - научном познании.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Цикл естественно – научного познания.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Теоретический и экспериментальный уровни познания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Роль эксперимента в познании.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7.11.2012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39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2/1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Фундаментальные опыты в механике.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Ньютон и Галилей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Роль фундаментальных опытов в становлении классической механики.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14.11.2012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68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3/1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Фундаментальные опыты в молекулярной физике.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Возникновение атомарной гипотезы строения вещества. Опыты Броуна по изучению теплового движения молекул. Опыт Релея по измерению размеров молекул. Опыты Перрена по измерению массы молекул и определению постоянной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Авогадро.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21.11.2012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9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4/1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Фундаментальные опыты в электродинамике.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Опыты Кулона по электростатическому взаимодействию.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28.11.2012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54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5/1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Фундаментальные опыты в оптике.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Краткая история развития учения о свете. Опыты, послужившие основой возникновения волновой теории света.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Астрономические наблюдения и лабораторные опыты по измерению скорости света.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5.12.2012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9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6/1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Фундаментальные опыты в квантовой физике.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Зарождение квантовой теории. Экспериментальное изучение теплового излучения.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12.11.2012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-93487"/>
            <a:ext cx="874846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cap="all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Календарно-тематическое планирование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26064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836712"/>
            <a:ext cx="777686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Данный курс предназначен для учащихся 11 классов общеобразовательных учреждений для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гуманитарного так и общеобразовательного профиля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процессе обучения школьники познакомятся</a:t>
            </a:r>
          </a:p>
          <a:p>
            <a:pPr lvl="1" indent="457200" algn="just">
              <a:buFont typeface="Wingdings" pitchFamily="2" charset="2"/>
              <a:buChar char="v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 историей развития физики, </a:t>
            </a:r>
          </a:p>
          <a:p>
            <a:pPr lvl="1" indent="457200" algn="just">
              <a:buFont typeface="Wingdings" pitchFamily="2" charset="2"/>
              <a:buChar char="v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становлением и эволюцией физической науки,</a:t>
            </a:r>
          </a:p>
          <a:p>
            <a:pPr lvl="1" indent="457200" algn="just">
              <a:buFont typeface="Wingdings" pitchFamily="2" charset="2"/>
              <a:buChar char="v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 биографиями ученых</a:t>
            </a: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Расширят свои представления об экспериментальном методе познания в физике, роли и месте фундаментального эксперимента в становлении физического знания. </a:t>
            </a: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Научатся выполнять некоторые фундаментальные опыты с использованием физических приборов, что будет способствовать формированию у них экспериментальных умений.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indent="45720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Применение компьютерного моделирования позволит учащимся выполнить исследования с помощью компьютера, значительно расширив их представления о возможностях и границах компьютерного эксперимента.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0"/>
            <a:ext cx="835292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Цели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Стратегические: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формирование научного мировоззрения,  физической картины мира, целостное гармоническое развитие личности. Выработка общего отношения к миру, для формирования активной жизненной позиции. Это также необходимо для любой целеполагающей, целенаправленной деятельности. Сформировать философский, культурологический аспект мышления и аналитико-материалистическое мышление. Показать историю возникновения и развития физической науки как общественного явления, занимающего определенное место в жизни людей и выполняющего в ней определенную роль; дать представление о цикле научного познания, месте эксперимента в нем, соотношении теории и эксперимента; роли и месте фундаментальных опытов в истории развития физической науки. </a:t>
            </a:r>
          </a:p>
          <a:p>
            <a:pPr algn="just"/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6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Тактические: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Развить познавательный интерес учащихся и подготовить их к сознательному выбору профессии; создать условия для развития творческого  мышления, умения самостоятельно применять и пополнять свои знания через содержание курса.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289679"/>
            <a:ext cx="75724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Основные задачи курса: </a:t>
            </a:r>
            <a:endParaRPr lang="en-US" sz="2800" b="1" dirty="0" smtClean="0">
              <a:ln w="900" cmpd="sng">
                <a:solidFill>
                  <a:schemeClr val="tx1">
                    <a:lumMod val="95000"/>
                    <a:lumOff val="5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дать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представление о цикле научного познания, месте эксперимента в нем, соотношении теории и эксперимента;</a:t>
            </a: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роли и месте фундаментальных опытов в истории развития физической науки;</a:t>
            </a: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научить планировать эксперимент;</a:t>
            </a: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выполнять эксперимент; </a:t>
            </a: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применять математические методы к решению теоретических задач; </a:t>
            </a:r>
          </a:p>
          <a:p>
            <a:pPr algn="just">
              <a:lnSpc>
                <a:spcPct val="150000"/>
              </a:lnSpc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работать со средствами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908" y="357166"/>
            <a:ext cx="413933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Содержание курса</a:t>
            </a:r>
          </a:p>
          <a:p>
            <a:pPr algn="ctr"/>
            <a:endParaRPr lang="ru-RU" b="1" cap="all" dirty="0" smtClean="0">
              <a:ln w="0">
                <a:solidFill>
                  <a:schemeClr val="accent4">
                    <a:lumMod val="75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980728"/>
            <a:ext cx="7286676" cy="584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Эксперимент и теория в естественнонаучном 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познании</a:t>
            </a:r>
            <a:endParaRPr lang="ru-RU" sz="2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механике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молекулярной физике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электродинамике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оптике 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квантовой физике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1" y="983643"/>
            <a:ext cx="8643997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Вводная </a:t>
            </a:r>
            <a:r>
              <a:rPr kumimoji="0" lang="ru-RU" sz="2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лекция: «Роль эксперимента в познании». </a:t>
            </a: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 естественно – научного познания. Теоретический и экспериментальный уровни познания. Теоретические и экспериментальные методы познания, их место в цикле познания, связь между ними.</a:t>
            </a:r>
            <a:r>
              <a:rPr kumimoji="0" lang="ru-RU" sz="2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Роль эксперимента в познании.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Правила пользования измерительными приборами.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</a:t>
            </a: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Фонтан в разреженном воздухе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357166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Эксперимент и теория в естественнонаучном познании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85860"/>
            <a:ext cx="9144000" cy="6598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Зарождение экспериментального метода в физике. Роль фундаментальных опытов в становлении классической механики. Фундаментальные опыты в механике: Галилей, Ньютон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Демонстрации</a:t>
            </a:r>
            <a:r>
              <a:rPr lang="ru-RU" sz="26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Демонстрация резонанса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свободное падение (трубка Ньютона);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мысленный эксперимент Галилея и закон инерции. (Компьютерное моделирование)</a:t>
            </a:r>
          </a:p>
          <a:p>
            <a:pPr>
              <a:lnSpc>
                <a:spcPct val="150000"/>
              </a:lnSpc>
            </a:pPr>
            <a:r>
              <a:rPr lang="ru-RU" sz="26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26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работа: 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Компьютерный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эксперимент свободное падение тел</a:t>
            </a:r>
          </a:p>
          <a:p>
            <a:r>
              <a:rPr lang="ru-RU" sz="2600" dirty="0" smtClean="0"/>
              <a:t> </a:t>
            </a:r>
          </a:p>
          <a:p>
            <a:pPr lvl="0">
              <a:lnSpc>
                <a:spcPct val="150000"/>
              </a:lnSpc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0"/>
            <a:ext cx="56436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Фундаментальные опыты в механике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864</Words>
  <Application>Microsoft Office PowerPoint</Application>
  <PresentationFormat>Экран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</cp:lastModifiedBy>
  <cp:revision>6</cp:revision>
  <dcterms:modified xsi:type="dcterms:W3CDTF">2012-12-01T09:50:51Z</dcterms:modified>
</cp:coreProperties>
</file>