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  <p:sldMasterId id="2147483685" r:id="rId2"/>
    <p:sldMasterId id="2147483695" r:id="rId3"/>
  </p:sld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504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6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6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6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6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6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6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6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097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097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097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097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0D6E96-997F-4771-AFDE-A82E74382C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9BA83-B75C-4A45-8C29-34B0AC520E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E0FBE-72B9-4CB1-98C1-0FD5FF07AC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017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018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018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018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018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018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018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018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018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018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018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019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019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019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019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5019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5019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5019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5019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5019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5019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5020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5020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020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5020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5020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5020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5020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020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020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020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021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5021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1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1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1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1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1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1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1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1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2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2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2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2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2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2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2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2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2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2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3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3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3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3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3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3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3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3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3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3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4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5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5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5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5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5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5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5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5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5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5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6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6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6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6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6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6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6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6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6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6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7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7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7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7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7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7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7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7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7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7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8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8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8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8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8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8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8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8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8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8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9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9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9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9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9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9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9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9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9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9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0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0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0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0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0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0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0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0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0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0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1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1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1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1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1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1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1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1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1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1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2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2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2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2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2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2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2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2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2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2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3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3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3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3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3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3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3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3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3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3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4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4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4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4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4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4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4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4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4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4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5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5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5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5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5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5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5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5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5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5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6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6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6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6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6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6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6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6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6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6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7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7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7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7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7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7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7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7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7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7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8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8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8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8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8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8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8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8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8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8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9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9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9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39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394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0395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0396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0397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0398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25CE248-A2FF-4857-857A-7E43DCF4AA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BFB94C-5CA6-46A6-9F45-9A9F1C9B914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4CF2ED-0D49-49D4-B258-0EAB68DBBD4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9F6483-39EF-405C-8F57-E6FF7415AEA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93C68F-2590-4819-A2AE-85BA6209649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93BDB9-E514-4A85-9FE8-DCCCFD7AE86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D38EF5-C026-436B-A799-263336B1529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F948B8-AA00-42E2-86D5-3053FABBB5D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47126-1101-417C-891E-BF2EAB9095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0C2FC8-6E52-4F4F-9A47-04F945D16D3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A71CB2-F4AD-4053-9CC7-ADE910E5591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CC8E27-103B-425C-A9B3-7F422D8C5C0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DCF465B-39F9-49CF-9A7F-1FD4B2144E7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F402D-1E9F-431A-8015-E3F5848A00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93E66-D9BD-4977-A220-C532A0297E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1F20E-D7B3-413B-82A6-1E7BF6E291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25A8F-EA7C-4772-B3F3-6B57C0B096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86F3C-696D-4C68-96F4-16FBA15A94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3B10A-4F10-4B13-B0AF-2D0BF21FF4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39C9D-D807-4738-B6D3-08E4AA3396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D1141-0D7D-4ECD-B834-6C83AC9C98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83A62-24D9-49C4-A583-49F44693DE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2FA3F-E5AA-42DE-88BB-2D226AB37B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C9F1E-1EF5-44CB-BA53-9D3F9D2437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DF4F70B5-08E9-40EF-AEEA-3D2FDEEEEE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3983C241-AD6B-40AE-8B80-CA31B6FE50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A4DE8-1764-4AB7-B14E-9D95089ECF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ABE8A-25A7-44A9-BBB5-975562CEB1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A02D0-F34D-4E27-8E70-75A43B6FA9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D91A7-E4A1-4D87-AFE1-657C530411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09260-9B38-45EB-A204-C797EEED77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8D45B-06E8-424E-AD94-553223B9E6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993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94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94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994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995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072B24C-E080-4EFE-9CDA-65F404A6794A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915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5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5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5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5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8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8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9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9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9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9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9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9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9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9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9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9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0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0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0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0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0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0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0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0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0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0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1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1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1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1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1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1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1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1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1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1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2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2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2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2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2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2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2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2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2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2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3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3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3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3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3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3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3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3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3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3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4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4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4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4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4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4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4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4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4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4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5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5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5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5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5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5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5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5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5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5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6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6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6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6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6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6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6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6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6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6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7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7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7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7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7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7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7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7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7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7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8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8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8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8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8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8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8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8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8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8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9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9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9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9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9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9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9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9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9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9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0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0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0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0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0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0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0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0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0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0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1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1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1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1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1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1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1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1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1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1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2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2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2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2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2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2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2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2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2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2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3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3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3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3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3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3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3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3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3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3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4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4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4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4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4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4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4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4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4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4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5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5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5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5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5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5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5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5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5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5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6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6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6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6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6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6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6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6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6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6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370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48E6179-A1F2-4843-8B0C-12E4AFB619D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9371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9372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9373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374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47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AE4F9F07-79DF-4D51-9423-A8F273C63B2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Program%20Files\Physicon\Open%20Physics%202.5%20part%201\content\scientist\images\galilei1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file:///C:\Program%20Files\Physicon\Open%20Physics%202.5%20part%201\content\scientist\images\galilei2.jpg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C:\Program%20Files\Physicon\Open%20Physics%202.5%20part%201\content\scientist\images\galilei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video.yandex.ru/users/mironyc/view/332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214290"/>
            <a:ext cx="7847013" cy="2879725"/>
          </a:xfrm>
        </p:spPr>
        <p:txBody>
          <a:bodyPr/>
          <a:lstStyle/>
          <a:p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Фундаментальные опыты в механике: Галилей,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Ньютон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12" y="500042"/>
            <a:ext cx="3211507" cy="554057"/>
          </a:xfrm>
        </p:spPr>
        <p:txBody>
          <a:bodyPr/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Ход работы: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Запустить программу.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Раздел «Кинематика», параграф «Свободное падение тел»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Провести компьютерный эксперимент.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Сделать записи в тетради в виде таблицы.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Сформулируйте вывод о проделанном эксперименте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01" name="Rectangle 29"/>
          <p:cNvSpPr>
            <a:spLocks noGrp="1" noChangeArrowheads="1"/>
          </p:cNvSpPr>
          <p:nvPr>
            <p:ph type="title"/>
          </p:nvPr>
        </p:nvSpPr>
        <p:spPr>
          <a:xfrm>
            <a:off x="1979712" y="332656"/>
            <a:ext cx="4857784" cy="377841"/>
          </a:xfrm>
        </p:spPr>
        <p:txBody>
          <a:bodyPr/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Таблица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результатов</a:t>
            </a:r>
            <a:endParaRPr lang="ru-RU" dirty="0"/>
          </a:p>
        </p:txBody>
      </p:sp>
      <p:graphicFrame>
        <p:nvGraphicFramePr>
          <p:cNvPr id="80011" name="Group 139"/>
          <p:cNvGraphicFramePr>
            <a:graphicFrameLocks noGrp="1"/>
          </p:cNvGraphicFramePr>
          <p:nvPr>
            <p:ph type="tbl" idx="1"/>
          </p:nvPr>
        </p:nvGraphicFramePr>
        <p:xfrm>
          <a:off x="611188" y="1989138"/>
          <a:ext cx="8243887" cy="3384551"/>
        </p:xfrm>
        <a:graphic>
          <a:graphicData uri="http://schemas.openxmlformats.org/drawingml/2006/table">
            <a:tbl>
              <a:tblPr/>
              <a:tblGrid>
                <a:gridCol w="936625"/>
                <a:gridCol w="1482725"/>
                <a:gridCol w="1479550"/>
                <a:gridCol w="1576387"/>
                <a:gridCol w="1344613"/>
                <a:gridCol w="1423987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опыта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Угол бросания,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r>
                        <a:rPr kumimoji="0" 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Начальная высота,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м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Начальная скорость,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20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м/с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полета,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с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Дальность полета,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м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80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404664"/>
            <a:ext cx="6696744" cy="8002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800" b="1" spc="150" dirty="0" smtClean="0">
                <a:ln w="11430"/>
                <a:solidFill>
                  <a:srgbClr val="F8F8F8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Домашнее задание</a:t>
            </a:r>
          </a:p>
          <a:p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412776"/>
            <a:ext cx="648072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Подготовить сообщение на темы:</a:t>
            </a:r>
          </a:p>
          <a:p>
            <a:pPr lvl="0">
              <a:buClr>
                <a:srgbClr val="FF33CC"/>
              </a:buClr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Опыты Броуна</a:t>
            </a:r>
          </a:p>
          <a:p>
            <a:pPr lvl="0">
              <a:buClr>
                <a:srgbClr val="FF33CC"/>
              </a:buClr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Опыт Релея</a:t>
            </a:r>
          </a:p>
          <a:p>
            <a:pPr lvl="0">
              <a:buClr>
                <a:srgbClr val="FF33CC"/>
              </a:buClr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Опыт Штерна</a:t>
            </a:r>
          </a:p>
          <a:p>
            <a:pPr lvl="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Провести и показать следующие демонстрации:</a:t>
            </a:r>
          </a:p>
          <a:p>
            <a:pPr>
              <a:buClr>
                <a:srgbClr val="FF33CC"/>
              </a:buClr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Диффузия</a:t>
            </a:r>
          </a:p>
          <a:p>
            <a:pPr>
              <a:buClr>
                <a:srgbClr val="FF33CC"/>
              </a:buClr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Кипение воды при пониженном давлении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4" name="WordArt 6"/>
          <p:cNvSpPr>
            <a:spLocks noChangeArrowheads="1" noChangeShapeType="1" noTextEdit="1"/>
          </p:cNvSpPr>
          <p:nvPr/>
        </p:nvSpPr>
        <p:spPr bwMode="auto">
          <a:xfrm rot="-1637082">
            <a:off x="755650" y="1341438"/>
            <a:ext cx="6408738" cy="2590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367898"/>
              </a:avLst>
            </a:prstTxWarp>
          </a:bodyPr>
          <a:lstStyle/>
          <a:p>
            <a:pPr algn="ctr"/>
            <a:r>
              <a:rPr lang="ru-RU" sz="3600" b="1" kern="1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 новых встреч!</a:t>
            </a:r>
            <a:endParaRPr lang="ru-RU" sz="3600" b="1" kern="1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3978" name="Picture 10" descr="j02150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1628775"/>
            <a:ext cx="2695575" cy="4221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effectLst/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занятия</a:t>
            </a:r>
            <a:r>
              <a:rPr lang="ru-RU" sz="2800" b="1" dirty="0" smtClean="0">
                <a:effectLst/>
              </a:rPr>
              <a:t>:</a:t>
            </a:r>
            <a:endParaRPr lang="ru-RU" sz="2800" b="1" dirty="0">
              <a:effectLst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4744"/>
            <a:ext cx="8229600" cy="5437981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Теоретическая часть: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Зарождение экспериментального опыта в физике.</a:t>
            </a:r>
          </a:p>
          <a:p>
            <a:pPr marL="457200" indent="-457200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Мысленный эксперимент Галилея и закон инерции. Опыты  его по изучению движения тел.</a:t>
            </a:r>
          </a:p>
          <a:p>
            <a:pPr marL="457200" indent="-457200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Открытие Ньютоном закона всемирного тяготения и опыт Кавендиша.</a:t>
            </a:r>
          </a:p>
          <a:p>
            <a:pPr marL="457200" indent="-457200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Роль фундаментальных опытов в становлении классической механики.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Практическая часть: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Проведение компьютерного эксперимента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изучению движения тел под действием силы тяжести.</a:t>
            </a:r>
          </a:p>
          <a:p>
            <a:pPr marL="457200" indent="-457200">
              <a:lnSpc>
                <a:spcPct val="90000"/>
              </a:lnSpc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Зарождение экспериментального метода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3952875" y="-544513"/>
            <a:ext cx="79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5060" name="Picture 4" descr="C:\Program Files\Physicon\Open Physics 2.5 part 1\content\scientist\images\galilei1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835150" y="1844675"/>
            <a:ext cx="2305050" cy="3168650"/>
          </a:xfrm>
          <a:prstGeom prst="rect">
            <a:avLst/>
          </a:prstGeom>
          <a:noFill/>
        </p:spPr>
      </p:pic>
      <p:pic>
        <p:nvPicPr>
          <p:cNvPr id="45075" name="Picture 19" descr="C:\Program Files\Physicon\Open Physics 2.5 part 1\content\scientist\images\galilei1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-2528888"/>
            <a:ext cx="1238250" cy="1428750"/>
          </a:xfrm>
          <a:prstGeom prst="rect">
            <a:avLst/>
          </a:prstGeom>
          <a:noFill/>
        </p:spPr>
      </p:pic>
      <p:pic>
        <p:nvPicPr>
          <p:cNvPr id="45074" name="Picture 18" descr="C:\Program Files\Physicon\Open Physics 2.5 part 1\content\scientist\images\galilei2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5076825" y="2420938"/>
            <a:ext cx="2381250" cy="3333750"/>
          </a:xfrm>
          <a:prstGeom prst="rect">
            <a:avLst/>
          </a:prstGeom>
          <a:noFill/>
        </p:spPr>
      </p:pic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0" y="-2528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0" y="-2528888"/>
            <a:ext cx="79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5090" name="Rectangle 34"/>
          <p:cNvSpPr>
            <a:spLocks noChangeArrowheads="1"/>
          </p:cNvSpPr>
          <p:nvPr/>
        </p:nvSpPr>
        <p:spPr bwMode="auto">
          <a:xfrm>
            <a:off x="0" y="-2528888"/>
            <a:ext cx="79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5103" name="Rectangle 47"/>
          <p:cNvSpPr>
            <a:spLocks noChangeArrowheads="1"/>
          </p:cNvSpPr>
          <p:nvPr/>
        </p:nvSpPr>
        <p:spPr bwMode="auto">
          <a:xfrm>
            <a:off x="0" y="8897938"/>
            <a:ext cx="43497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80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Первые известия об изобретении в Голландии подзорной трубы дошли до Венеции уже в 1609</a:t>
            </a:r>
            <a:endParaRPr lang="ru-RU" sz="900"/>
          </a:p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35975" cy="1566862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838200" indent="-838200"/>
            <a:r>
              <a:rPr lang="ru-RU" sz="3600" b="1" cap="all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Мысленный эксперимент Галилея </a:t>
            </a:r>
            <a:r>
              <a:rPr lang="ru-RU" sz="3600" b="1" cap="all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600" b="1" cap="all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all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cap="all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закон инерции</a:t>
            </a:r>
            <a:r>
              <a:rPr lang="ru-RU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 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3857625" y="2476500"/>
            <a:ext cx="11715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7109" name="Picture 5" descr="C:\Program Files\Physicon\Open Physics 2.5 part 1\content\scientist\images\galilei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50825" y="2420938"/>
            <a:ext cx="2752725" cy="3671887"/>
          </a:xfrm>
          <a:prstGeom prst="rect">
            <a:avLst/>
          </a:prstGeom>
          <a:noFill/>
        </p:spPr>
      </p:pic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3132138" y="2060575"/>
            <a:ext cx="5761037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Галилей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(Galilei) Галилео (1564–1642)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Итальянский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ученый, один из основателей естествознания.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Свое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первое открытие – закон колебания маятника – сделал еще в юности.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Важнейшим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достижением Галилея в динамике было создание принципа относительности, ставшего основой современной теории относительности</a:t>
            </a:r>
            <a:r>
              <a:rPr lang="ru-RU" sz="26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1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/>
          <a:lstStyle/>
          <a:p>
            <a:pPr marL="838200" indent="-838200"/>
            <a:r>
              <a:rPr lang="ru-RU" sz="2400" b="1" cap="all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Классический </a:t>
            </a:r>
            <a:r>
              <a:rPr lang="ru-RU" sz="2400" b="1" cap="all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принцип относительности</a:t>
            </a:r>
            <a:br>
              <a:rPr lang="ru-RU" sz="2400" b="1" cap="all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b="1" cap="all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2143116"/>
            <a:ext cx="9144000" cy="2571768"/>
          </a:xfrm>
        </p:spPr>
        <p:txBody>
          <a:bodyPr/>
          <a:lstStyle/>
          <a:p>
            <a:pPr marL="0" indent="45720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Любое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механическое явление во всех инерциальных системах отсчета протекает одинаково при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одинаковых начальных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условиях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/>
      <p:bldP spid="5223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785794"/>
            <a:ext cx="8572528" cy="488963"/>
          </a:xfrm>
        </p:spPr>
        <p:txBody>
          <a:bodyPr/>
          <a:lstStyle/>
          <a:p>
            <a:r>
              <a:rPr lang="ru-RU" sz="2600" b="1" cap="all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Открытие Ньютоном закона</a:t>
            </a:r>
            <a:br>
              <a:rPr lang="ru-RU" sz="2600" b="1" cap="all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cap="all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всемирного тяготения и опыт </a:t>
            </a:r>
            <a:r>
              <a:rPr lang="ru-RU" sz="2600" b="1" cap="all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Кавендиша</a:t>
            </a:r>
            <a:endParaRPr lang="ru-RU" sz="2600" b="1" cap="all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6325" name="Picture 5" descr="new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3116"/>
            <a:ext cx="2752725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3563888" y="1933575"/>
            <a:ext cx="4867301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Ньютон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(Newton) Исаак (1643–1727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Окончил Кембриджский университет со степенью бакалавра, затем стал магистром и в 1669 получил кафедру в этом же университете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Открытие Ньютоном закона всемирного тяготения явилось важнейшим событием в истории физики.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86182" y="1600200"/>
            <a:ext cx="4900618" cy="499745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тела, большие и маленькие, тяготеют друг к другу с силой, обратно пропорциональной квадрату расстояния между ними и прямо пропорционально их массам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  <a:p>
            <a:pPr>
              <a:buFont typeface="Wingdings" pitchFamily="2" charset="2"/>
              <a:buNone/>
            </a:pPr>
            <a:r>
              <a:rPr lang="ru-RU" sz="2600" dirty="0"/>
              <a:t>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где 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- гравитационная постоянная</a:t>
            </a:r>
            <a:r>
              <a:rPr lang="ru-RU" sz="2600" dirty="0"/>
              <a:t>.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cap="all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Закон всемирного тяготения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3995936" y="4005064"/>
          <a:ext cx="2520000" cy="876915"/>
        </p:xfrm>
        <a:graphic>
          <a:graphicData uri="http://schemas.openxmlformats.org/presentationml/2006/ole">
            <p:oleObj spid="_x0000_s58372" name="Формула" r:id="rId3" imgW="1054080" imgH="393480" progId="Equation.3">
              <p:embed/>
            </p:oleObj>
          </a:graphicData>
        </a:graphic>
      </p:graphicFrame>
      <p:pic>
        <p:nvPicPr>
          <p:cNvPr id="58374" name="Picture 6" descr="new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2060575"/>
            <a:ext cx="2752725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  <p:bldP spid="583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xfrm>
            <a:off x="1979613" y="274638"/>
            <a:ext cx="7164387" cy="654032"/>
          </a:xfrm>
        </p:spPr>
        <p:txBody>
          <a:bodyPr/>
          <a:lstStyle/>
          <a:p>
            <a:r>
              <a:rPr lang="ru-RU" sz="2800" b="1" cap="all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Крутильные весы Генри Кавендиша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2357422" y="1500174"/>
            <a:ext cx="621510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Опыт Кавендиша по определению гравитационной постоянной. </a:t>
            </a:r>
          </a:p>
          <a:p>
            <a:pPr algn="ctr">
              <a:spcBef>
                <a:spcPct val="5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  <a:hlinkClick r:id="rId2"/>
              </a:rPr>
              <a:t>Демонстрация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9398" name="Picture 6" descr="no08_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3571876"/>
            <a:ext cx="4449762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00" name="Picture 8" descr="фото Генри Кавендиш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57166"/>
            <a:ext cx="1762125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Компьютерный эксперимент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Свободное падение тел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2133600"/>
            <a:ext cx="8181975" cy="404971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Цель – определить в компьютерном эксперименте, при каком угле бросания при начальной высоте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 = 0 и при заданной начальной скорости дальность полета максимальна</a:t>
            </a:r>
          </a:p>
          <a:p>
            <a:pPr>
              <a:buFont typeface="Wingdings" pitchFamily="2" charset="2"/>
              <a:buChar char="Ø"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Оборудование: диск «Открытая физика. Часть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», компьютер.</a:t>
            </a:r>
          </a:p>
          <a:p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6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66565" grpId="0" build="p"/>
    </p:bldLst>
  </p:timing>
</p:sld>
</file>

<file path=ppt/theme/theme1.xml><?xml version="1.0" encoding="utf-8"?>
<a:theme xmlns:a="http://schemas.openxmlformats.org/drawingml/2006/main" name="Орбита">
  <a:themeElements>
    <a:clrScheme name="Орбита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164</TotalTime>
  <Words>345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Орбита</vt:lpstr>
      <vt:lpstr>Точки</vt:lpstr>
      <vt:lpstr>Профиль</vt:lpstr>
      <vt:lpstr>Формула</vt:lpstr>
      <vt:lpstr>Фундаментальные опыты в механике: Галилей, Ньютон</vt:lpstr>
      <vt:lpstr>План занятия:</vt:lpstr>
      <vt:lpstr>Зарождение экспериментального метода</vt:lpstr>
      <vt:lpstr>Мысленный эксперимент Галилея .  закон инерции. </vt:lpstr>
      <vt:lpstr>Классический принцип относительности </vt:lpstr>
      <vt:lpstr>Открытие Ньютоном закона всемирного тяготения и опыт Кавендиша</vt:lpstr>
      <vt:lpstr>Закон всемирного тяготения</vt:lpstr>
      <vt:lpstr>Крутильные весы Генри Кавендиша</vt:lpstr>
      <vt:lpstr>Компьютерный эксперимент Свободное падение тел</vt:lpstr>
      <vt:lpstr>Ход работы:</vt:lpstr>
      <vt:lpstr>Таблица результатов</vt:lpstr>
      <vt:lpstr>Слайд 12</vt:lpstr>
      <vt:lpstr>Слайд 13</vt:lpstr>
    </vt:vector>
  </TitlesOfParts>
  <Company>Home-PC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Фундаментальные опыты в механике: Галилей, Ньютон.</dc:title>
  <dc:creator>Пользователь</dc:creator>
  <cp:lastModifiedBy>Наталья</cp:lastModifiedBy>
  <cp:revision>13</cp:revision>
  <dcterms:created xsi:type="dcterms:W3CDTF">2007-02-26T17:30:19Z</dcterms:created>
  <dcterms:modified xsi:type="dcterms:W3CDTF">2012-12-01T09:55:18Z</dcterms:modified>
</cp:coreProperties>
</file>