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2" r:id="rId4"/>
    <p:sldId id="266" r:id="rId5"/>
    <p:sldId id="270" r:id="rId6"/>
    <p:sldId id="267" r:id="rId7"/>
    <p:sldId id="261" r:id="rId8"/>
    <p:sldId id="271" r:id="rId9"/>
    <p:sldId id="259" r:id="rId10"/>
    <p:sldId id="269" r:id="rId11"/>
    <p:sldId id="258" r:id="rId12"/>
    <p:sldId id="264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0C7A"/>
    <a:srgbClr val="7F0760"/>
    <a:srgbClr val="556A2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94660"/>
  </p:normalViewPr>
  <p:slideViewPr>
    <p:cSldViewPr>
      <p:cViewPr varScale="1">
        <p:scale>
          <a:sx n="68" d="100"/>
          <a:sy n="68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H:\&#1101;&#1083;&#1077;&#1082;&#1090;&#1080;&#1074;&#1085;&#1099;&#1081;%20&#1082;&#1091;&#1088;&#1089;2\&#1059;&#1089;&#1090;&#1086;&#1081;&#1095;&#1080;&#1074;&#1086;&#1089;&#1090;&#1100;%20&#1090;&#1077;&#1083;&#1072;.wmv" TargetMode="Externa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1\Desktop\original_8468_oboi_kartonnyj_fon_2560x160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TextBox 5"/>
          <p:cNvSpPr txBox="1"/>
          <p:nvPr/>
        </p:nvSpPr>
        <p:spPr>
          <a:xfrm>
            <a:off x="1219200" y="30480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latin typeface="Times New Roman" pitchFamily="18" charset="0"/>
                <a:cs typeface="Times New Roman" pitchFamily="18" charset="0"/>
              </a:rPr>
              <a:t>Эксперимент и теория в естественнонаучном познании</a:t>
            </a:r>
            <a:endParaRPr lang="ru-RU" sz="3200" b="1" dirty="0">
              <a:ln w="10541" cmpd="sng">
                <a:solidFill>
                  <a:schemeClr val="accent3">
                    <a:lumMod val="50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8382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1\Desktop\PHYSIC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0388" y="4267200"/>
            <a:ext cx="1776412" cy="221400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19200" y="1600200"/>
            <a:ext cx="7086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Методы  естественнонаучного   познания: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эмпирическая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теоретическая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1\Desktop\original_8468_oboi_kartonnyj_fon_2560x160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6513" y="0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TextBox 6"/>
          <p:cNvSpPr txBox="1"/>
          <p:nvPr/>
        </p:nvSpPr>
        <p:spPr>
          <a:xfrm>
            <a:off x="1371600" y="175260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286000" y="5334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Техника безопасности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219200"/>
            <a:ext cx="8382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buBlip>
                <a:blip r:embed="rId3"/>
              </a:buBlip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Будьте внимательны, дисциплинированны, осторожны</a:t>
            </a:r>
          </a:p>
          <a:p>
            <a:pPr lvl="0" algn="just">
              <a:lnSpc>
                <a:spcPct val="150000"/>
              </a:lnSpc>
              <a:buBlip>
                <a:blip r:embed="rId3"/>
              </a:buBlip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Не оставляйте рабочее место без разрешения учителя.</a:t>
            </a:r>
          </a:p>
          <a:p>
            <a:pPr lvl="0" algn="just">
              <a:lnSpc>
                <a:spcPct val="150000"/>
              </a:lnSpc>
              <a:buBlip>
                <a:blip r:embed="rId3"/>
              </a:buBlip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Располагайте приборы, материалы, оборудование на рабочем месте в порядке, указанном учителем.</a:t>
            </a:r>
          </a:p>
          <a:p>
            <a:pPr lvl="0" algn="just">
              <a:lnSpc>
                <a:spcPct val="150000"/>
              </a:lnSpc>
              <a:buBlip>
                <a:blip r:embed="rId3"/>
              </a:buBlip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Не держите на рабочем месте посторонние  предметы</a:t>
            </a:r>
          </a:p>
          <a:p>
            <a:pPr algn="just">
              <a:lnSpc>
                <a:spcPct val="150000"/>
              </a:lnSpc>
              <a:buBlip>
                <a:blip r:embed="rId3"/>
              </a:buBlip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Не оставлять без надзора включенные в сеть электрические устройства и приборы.</a:t>
            </a:r>
          </a:p>
          <a:p>
            <a:pPr algn="just">
              <a:lnSpc>
                <a:spcPct val="150000"/>
              </a:lnSpc>
              <a:buBlip>
                <a:blip r:embed="rId3"/>
              </a:buBlip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Не включайте источники электропитания без разрешения учителя.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ü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098" name="Picture 2" descr="http://www.deti.kharkov.ua/files/images/znak_vosklicani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228600"/>
            <a:ext cx="990600" cy="990600"/>
          </a:xfrm>
          <a:prstGeom prst="rect">
            <a:avLst/>
          </a:prstGeom>
          <a:noFill/>
        </p:spPr>
      </p:pic>
      <p:pic>
        <p:nvPicPr>
          <p:cNvPr id="4100" name="Picture 4" descr="http://www.deti.kharkov.ua/files/images/znak_vosklicani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228600"/>
            <a:ext cx="990600" cy="990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1\Desktop\original_8468_oboi_kartonnyj_fon_2560x160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TextBox 5"/>
          <p:cNvSpPr txBox="1"/>
          <p:nvPr/>
        </p:nvSpPr>
        <p:spPr>
          <a:xfrm>
            <a:off x="1371600" y="545068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Восстановите последовательность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990600"/>
            <a:ext cx="67056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250000"/>
              </a:lnSpc>
              <a:buFont typeface="Wingdings" pitchFamily="2" charset="2"/>
              <a:buChar char="Ø"/>
            </a:pPr>
            <a:r>
              <a:rPr lang="ru-RU" sz="2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наблюдение </a:t>
            </a:r>
          </a:p>
          <a:p>
            <a:pPr lvl="1">
              <a:lnSpc>
                <a:spcPct val="250000"/>
              </a:lnSpc>
              <a:buFont typeface="Wingdings" pitchFamily="2" charset="2"/>
              <a:buChar char="Ø"/>
            </a:pPr>
            <a:r>
              <a:rPr lang="ru-RU" sz="2600" b="1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теория.</a:t>
            </a:r>
          </a:p>
          <a:p>
            <a:pPr lvl="1">
              <a:lnSpc>
                <a:spcPct val="250000"/>
              </a:lnSpc>
              <a:buFont typeface="Wingdings" pitchFamily="2" charset="2"/>
              <a:buChar char="Ø"/>
            </a:pPr>
            <a:r>
              <a:rPr lang="ru-RU" sz="2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факты</a:t>
            </a:r>
          </a:p>
          <a:p>
            <a:pPr lvl="1">
              <a:lnSpc>
                <a:spcPct val="250000"/>
              </a:lnSpc>
              <a:buFont typeface="Wingdings" pitchFamily="2" charset="2"/>
              <a:buChar char="Ø"/>
            </a:pPr>
            <a:r>
              <a:rPr lang="ru-RU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эксперимент </a:t>
            </a:r>
          </a:p>
          <a:p>
            <a:pPr lvl="1">
              <a:lnSpc>
                <a:spcPct val="250000"/>
              </a:lnSpc>
              <a:buFont typeface="Wingdings" pitchFamily="2" charset="2"/>
              <a:buChar char="Ø"/>
            </a:pPr>
            <a:r>
              <a:rPr lang="ru-RU" sz="2600" b="1" i="1" dirty="0" smtClean="0">
                <a:solidFill>
                  <a:srgbClr val="7F0760"/>
                </a:solidFill>
                <a:latin typeface="Times New Roman" pitchFamily="18" charset="0"/>
                <a:cs typeface="Times New Roman" pitchFamily="18" charset="0"/>
              </a:rPr>
              <a:t> гипотеза</a:t>
            </a:r>
          </a:p>
          <a:p>
            <a:pPr lvl="1">
              <a:lnSpc>
                <a:spcPct val="250000"/>
              </a:lnSpc>
              <a:buFont typeface="Wingdings" pitchFamily="2" charset="2"/>
              <a:buChar char="Ø"/>
            </a:pPr>
            <a:r>
              <a:rPr lang="ru-RU" sz="26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i="1" dirty="0" smtClean="0">
                <a:solidFill>
                  <a:srgbClr val="310C7A"/>
                </a:solidFill>
                <a:latin typeface="Times New Roman" pitchFamily="18" charset="0"/>
                <a:cs typeface="Times New Roman" pitchFamily="18" charset="0"/>
              </a:rPr>
              <a:t>закон </a:t>
            </a:r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1600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B8B3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1\Desktop\original_8468_oboi_kartonnyj_fon_2560x1600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6513" y="0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TextBox 6"/>
          <p:cNvSpPr txBox="1"/>
          <p:nvPr/>
        </p:nvSpPr>
        <p:spPr>
          <a:xfrm>
            <a:off x="1371600" y="175260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52600" y="4572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Видеофрагмент демонстрации</a:t>
            </a:r>
            <a:endParaRPr lang="ru-RU" sz="28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5791200"/>
            <a:ext cx="6858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удалось добиться подобного эффекта?</a:t>
            </a:r>
            <a:endParaRPr lang="ru-RU" sz="2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Устойчивость тела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819400" y="1524000"/>
            <a:ext cx="3962400" cy="2971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1\Desktop\original_8468_oboi_kartonnyj_fon_2560x160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6513" y="0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TextBox 6"/>
          <p:cNvSpPr txBox="1"/>
          <p:nvPr/>
        </p:nvSpPr>
        <p:spPr>
          <a:xfrm>
            <a:off x="1371600" y="175260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676400" y="2286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2800" b="1" cap="all" dirty="0">
              <a:ln w="0"/>
              <a:blipFill>
                <a:blip r:embed="rId3"/>
                <a:tile tx="0" ty="0" sx="100000" sy="100000" flip="none" algn="tl"/>
              </a:blip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990600"/>
            <a:ext cx="7162800" cy="672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Темы сообщений: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«Ньютон  и его вклад в развитие физики как науки»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«Опыт Генри Кавендиша»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«Галилео Галилей: жизнь, работа, труды»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«Зарождение экспериментального метода»</a:t>
            </a:r>
          </a:p>
          <a:p>
            <a:pPr lvl="0">
              <a:lnSpc>
                <a:spcPct val="150000"/>
              </a:lnSpc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</a:pP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Демонстрации: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резонанс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свободное падение (трубка Ньютона)</a:t>
            </a:r>
          </a:p>
          <a:p>
            <a:pPr lvl="0">
              <a:lnSpc>
                <a:spcPct val="150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1\Desktop\original_8468_oboi_kartonnyj_fon_2560x160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TextBox 5"/>
          <p:cNvSpPr txBox="1"/>
          <p:nvPr/>
        </p:nvSpPr>
        <p:spPr>
          <a:xfrm>
            <a:off x="609600" y="1143000"/>
            <a:ext cx="8534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cap="all" dirty="0" smtClean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Эмпирический метод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сбор фактов и информации,  а  также  их  описание.</a:t>
            </a:r>
          </a:p>
          <a:p>
            <a:pPr algn="just">
              <a:lnSpc>
                <a:spcPct val="150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b="1" cap="all" dirty="0" smtClean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Теоретический метод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объяснение, обобщение, создание  новых теорий, выдвижением гипотез, открытием новых  законов,  предсказанием  новых фактов в рамках этих теорий. 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1\Desktop\original_8468_oboi_kartonnyj_fon_2560x160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TextBox 6"/>
          <p:cNvSpPr txBox="1"/>
          <p:nvPr/>
        </p:nvSpPr>
        <p:spPr>
          <a:xfrm>
            <a:off x="1524000" y="685800"/>
            <a:ext cx="6934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Методы   познания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2057400"/>
            <a:ext cx="35814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  <a:buFont typeface="Wingdings" pitchFamily="2" charset="2"/>
              <a:buChar char="Ø"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Наблюдение</a:t>
            </a:r>
          </a:p>
          <a:p>
            <a:pPr>
              <a:lnSpc>
                <a:spcPct val="250000"/>
              </a:lnSpc>
              <a:buFont typeface="Wingdings" pitchFamily="2" charset="2"/>
              <a:buChar char="Ø"/>
            </a:pPr>
            <a:r>
              <a:rPr lang="ru-RU" sz="2400" b="1" cap="all" dirty="0" smtClean="0">
                <a:ln w="90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Аналогия </a:t>
            </a:r>
          </a:p>
          <a:p>
            <a:pPr>
              <a:lnSpc>
                <a:spcPct val="250000"/>
              </a:lnSpc>
              <a:buFont typeface="Wingdings" pitchFamily="2" charset="2"/>
              <a:buChar char="Ø"/>
            </a:pPr>
            <a:r>
              <a:rPr lang="ru-RU" sz="2400" b="1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Моделирование</a:t>
            </a:r>
          </a:p>
          <a:p>
            <a:pPr>
              <a:lnSpc>
                <a:spcPct val="250000"/>
              </a:lnSpc>
              <a:buFont typeface="Wingdings" pitchFamily="2" charset="2"/>
              <a:buChar char="Ø"/>
            </a:pPr>
            <a:r>
              <a:rPr lang="ru-RU" sz="2400" b="1" cap="all" dirty="0" smtClean="0">
                <a:ln w="9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Эксперимент</a:t>
            </a:r>
          </a:p>
          <a:p>
            <a:endParaRPr lang="ru-RU" dirty="0"/>
          </a:p>
        </p:txBody>
      </p:sp>
      <p:pic>
        <p:nvPicPr>
          <p:cNvPr id="2051" name="Picture 3" descr="C:\Users\1\Desktop\iconmicrosco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553200" y="4114800"/>
            <a:ext cx="2209800" cy="231574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100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4" dur="100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100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1\Desktop\original_8468_oboi_kartonnyj_fon_2560x160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6513" y="-26988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8" name="TextBox 7"/>
          <p:cNvSpPr txBox="1"/>
          <p:nvPr/>
        </p:nvSpPr>
        <p:spPr>
          <a:xfrm>
            <a:off x="990600" y="990600"/>
            <a:ext cx="769620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это целенаправленный, строгий  процесс  восприятия  предметов действительности,  которые  не  должны  быть  изменены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4495800"/>
            <a:ext cx="7467600" cy="1820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Наблюдение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там,  где невозможен эксперимент,  или где  стоит  задача  изучить естественное функционирование объекта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4572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Наблюдение 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endParaRPr lang="ru-RU" dirty="0"/>
          </a:p>
        </p:txBody>
      </p:sp>
      <p:pic>
        <p:nvPicPr>
          <p:cNvPr id="10242" name="Picture 2" descr="http://www.azrecoverydetectives.com/holme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819400"/>
            <a:ext cx="1219200" cy="205711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1\Desktop\original_8468_oboi_kartonnyj_fon_2560x160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TextBox 6"/>
          <p:cNvSpPr txBox="1"/>
          <p:nvPr/>
        </p:nvSpPr>
        <p:spPr>
          <a:xfrm>
            <a:off x="1371600" y="175260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0668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838200"/>
            <a:ext cx="8153400" cy="2421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600" b="1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А……я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метод  познания,  при  котором  происходит  перенос  знания, полученного в ходе  рассмотрения  какого-либо  одного  объекта,  на  другой, менее изученный и в данный момент изучаемый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3962400"/>
            <a:ext cx="78486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Метод аналогии основывается  на сходстве предметов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 ряду  каких-либо  признаков,  что  позволяет  получить вполне достоверные знания об изучаемом предмете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1\Desktop\original_8468_oboi_kartonnyj_fon_2560x160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TextBox 6"/>
          <p:cNvSpPr txBox="1"/>
          <p:nvPr/>
        </p:nvSpPr>
        <p:spPr>
          <a:xfrm>
            <a:off x="1371600" y="175260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1000" y="1398653"/>
            <a:ext cx="8077200" cy="1570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метод научного познания, основанный  на  изучении  каких-либо объектов посредством их моделей</a:t>
            </a:r>
            <a:endParaRPr lang="ru-RU" sz="2600" b="1" cap="all" dirty="0" smtClean="0">
              <a:ln w="90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3657600"/>
            <a:ext cx="85344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Сущность моделирования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-замещение объекта исследования моделью, причем в качестве модели могут  быть использованы объекты как естественного, так и искусственного  происхождения.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743200" y="5334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Моделирование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1\Desktop\original_8468_oboi_kartonnyj_fon_2560x160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TextBox 5"/>
          <p:cNvSpPr txBox="1"/>
          <p:nvPr/>
        </p:nvSpPr>
        <p:spPr>
          <a:xfrm>
            <a:off x="762000" y="685800"/>
            <a:ext cx="7772400" cy="1820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600" b="1" cap="all" dirty="0" smtClean="0">
                <a:ln w="9000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Э……..т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-   метод   познания,   при   помощи    которого    явления действительности исследуются в контролируемых  и  управляемых  условиях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2895600"/>
            <a:ext cx="7543800" cy="2421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Отличительной особенностью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научного эксперимента является то, что его должен быть способен воспроизвести каждый исследователь в любое время.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www.clipartguide.com/_named_clipart_images/0511-0810-1419-0753_Cartoon_of_a_Research_Scientist_clipart_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4800600"/>
            <a:ext cx="2057400" cy="2057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1\Desktop\original_8468_oboi_kartonnyj_fon_2560x160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8" name="TextBox 7"/>
          <p:cNvSpPr txBox="1"/>
          <p:nvPr/>
        </p:nvSpPr>
        <p:spPr>
          <a:xfrm>
            <a:off x="762000" y="685800"/>
            <a:ext cx="78486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Естественнонаучное  наблюдение (и экспериментальное исследование) состоит из этапов: 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Blip>
                <a:blip r:embed="rId3"/>
              </a:buBlip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ПОДГОТОВКА </a:t>
            </a:r>
          </a:p>
          <a:p>
            <a:pPr lvl="1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Blip>
                <a:blip r:embed="rId3"/>
              </a:buBlip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НАБЛЮДЕНИЯ И ИЗМЕРЕНИЯ.</a:t>
            </a:r>
          </a:p>
          <a:p>
            <a:pPr lvl="1" algn="just"/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Blip>
                <a:blip r:embed="rId3"/>
              </a:buBlip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ОБРАБОТКА РЕЗУЛЬТАТОВ</a:t>
            </a:r>
          </a:p>
          <a:p>
            <a:endParaRPr lang="ru-RU" dirty="0"/>
          </a:p>
        </p:txBody>
      </p:sp>
      <p:pic>
        <p:nvPicPr>
          <p:cNvPr id="6146" name="Picture 2" descr="http://www.veseloeradio.ru/vardata/modules/lenta/images/140000/139880_2_12998580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343400"/>
            <a:ext cx="1676400" cy="22770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1\Desktop\original_8468_oboi_kartonnyj_fon_2560x160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TextBox 5"/>
          <p:cNvSpPr txBox="1"/>
          <p:nvPr/>
        </p:nvSpPr>
        <p:spPr>
          <a:xfrm>
            <a:off x="304800" y="533400"/>
            <a:ext cx="8610600" cy="48320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rgbClr val="556A2C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Классификация фундаментальных экспериментов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>
              <a:lnSpc>
                <a:spcPct val="150000"/>
              </a:lnSpc>
              <a:buClr>
                <a:srgbClr val="FF0000"/>
              </a:buClr>
              <a:buBlip>
                <a:blip r:embed="rId3"/>
              </a:buBlip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Открытие наиболее важных физических законов</a:t>
            </a:r>
          </a:p>
          <a:p>
            <a:pPr indent="457200">
              <a:lnSpc>
                <a:spcPct val="150000"/>
              </a:lnSpc>
              <a:buClr>
                <a:srgbClr val="FF0000"/>
              </a:buClr>
              <a:buBlip>
                <a:blip r:embed="rId3"/>
              </a:buBlip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Открытие новых физических явлений, не предсказанные существовавшими в то время теориями</a:t>
            </a:r>
          </a:p>
          <a:p>
            <a:pPr indent="457200">
              <a:lnSpc>
                <a:spcPct val="150000"/>
              </a:lnSpc>
              <a:buClr>
                <a:srgbClr val="FF0000"/>
              </a:buClr>
              <a:buBlip>
                <a:blip r:embed="rId3"/>
              </a:buBlip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Основы физической теории или подтверждающие ее следствия</a:t>
            </a:r>
          </a:p>
          <a:p>
            <a:pPr indent="457200">
              <a:lnSpc>
                <a:spcPct val="150000"/>
              </a:lnSpc>
              <a:buClr>
                <a:srgbClr val="FF0000"/>
              </a:buClr>
              <a:buBlip>
                <a:blip r:embed="rId3"/>
              </a:buBlip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Определение физических констант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381</Words>
  <Application>Microsoft Office PowerPoint</Application>
  <PresentationFormat>Экран (4:3)</PresentationFormat>
  <Paragraphs>71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24</cp:revision>
  <dcterms:created xsi:type="dcterms:W3CDTF">2012-11-05T18:39:00Z</dcterms:created>
  <dcterms:modified xsi:type="dcterms:W3CDTF">2012-12-21T07:50:29Z</dcterms:modified>
</cp:coreProperties>
</file>