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88" r:id="rId4"/>
    <p:sldId id="262" r:id="rId5"/>
    <p:sldId id="263" r:id="rId6"/>
    <p:sldId id="271" r:id="rId7"/>
    <p:sldId id="270" r:id="rId8"/>
    <p:sldId id="272" r:id="rId9"/>
    <p:sldId id="268" r:id="rId10"/>
    <p:sldId id="274" r:id="rId11"/>
    <p:sldId id="275" r:id="rId12"/>
    <p:sldId id="278" r:id="rId13"/>
    <p:sldId id="280" r:id="rId14"/>
    <p:sldId id="279" r:id="rId15"/>
    <p:sldId id="276" r:id="rId16"/>
    <p:sldId id="281" r:id="rId17"/>
    <p:sldId id="282" r:id="rId18"/>
    <p:sldId id="283" r:id="rId19"/>
    <p:sldId id="285" r:id="rId20"/>
    <p:sldId id="284" r:id="rId21"/>
    <p:sldId id="286" r:id="rId22"/>
    <p:sldId id="287" r:id="rId23"/>
    <p:sldId id="26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DF4CF"/>
    <a:srgbClr val="002BB4"/>
    <a:srgbClr val="EBFFFF"/>
    <a:srgbClr val="FEF9E6"/>
    <a:srgbClr val="FFE6D5"/>
    <a:srgbClr val="FFE5FF"/>
    <a:srgbClr val="824100"/>
    <a:srgbClr val="DDFFFF"/>
    <a:srgbClr val="D6009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1BA9D4-6DF1-48CE-BE5F-36D33DEC083F}" type="doc">
      <dgm:prSet loTypeId="urn:microsoft.com/office/officeart/2005/8/layout/hierarchy4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B97630F-319B-4F56-94B2-BCEE57249BC6}">
      <dgm:prSet phldrT="[Текст]"/>
      <dgm:spPr/>
      <dgm:t>
        <a:bodyPr/>
        <a:lstStyle/>
        <a:p>
          <a:pPr algn="r"/>
          <a:r>
            <a:rPr lang="ru-RU" b="1" dirty="0" smtClean="0"/>
            <a:t>АДМИНИСТРАЦИЯ ГОРОДА ТОМСКА ДЕПАРТАМЕНТ ОБРАЗОВАНИЯ МУНИЦИПАЛЬНОЕ АВТОНОМНОЕ ОБЩЕОБРАЗОВАТЕЛЬНОЕ УЧРЕЖДЕНИЕ СРЕДНЯЯ ОБЩЕОБРАЗОВАТЕЛЬНАЯ ШКОЛА № 40 г. ТОМСКА </a:t>
          </a:r>
          <a:endParaRPr lang="ru-RU" dirty="0"/>
        </a:p>
      </dgm:t>
    </dgm:pt>
    <dgm:pt modelId="{9D15C43B-18CE-4F83-86CB-6739FF407467}" type="parTrans" cxnId="{836C799C-0619-4ADB-B8E0-631AAF29132B}">
      <dgm:prSet/>
      <dgm:spPr/>
      <dgm:t>
        <a:bodyPr/>
        <a:lstStyle/>
        <a:p>
          <a:endParaRPr lang="ru-RU"/>
        </a:p>
      </dgm:t>
    </dgm:pt>
    <dgm:pt modelId="{83D75571-C079-4108-976B-96B7D45C318C}" type="sibTrans" cxnId="{836C799C-0619-4ADB-B8E0-631AAF29132B}">
      <dgm:prSet/>
      <dgm:spPr/>
      <dgm:t>
        <a:bodyPr/>
        <a:lstStyle/>
        <a:p>
          <a:endParaRPr lang="ru-RU"/>
        </a:p>
      </dgm:t>
    </dgm:pt>
    <dgm:pt modelId="{E9875C3F-A9C1-4E1C-9D0E-C00042BDC24E}">
      <dgm:prSet phldrT="[Текст]" custT="1"/>
      <dgm:spPr/>
      <dgm:t>
        <a:bodyPr/>
        <a:lstStyle/>
        <a:p>
          <a:endParaRPr lang="ru-RU" sz="4000" b="1" dirty="0"/>
        </a:p>
      </dgm:t>
    </dgm:pt>
    <dgm:pt modelId="{F6AD58DD-261E-440A-9B33-68CFAF11003A}" type="parTrans" cxnId="{8529CF66-62BB-4307-8079-929F215563E6}">
      <dgm:prSet/>
      <dgm:spPr/>
      <dgm:t>
        <a:bodyPr/>
        <a:lstStyle/>
        <a:p>
          <a:endParaRPr lang="ru-RU"/>
        </a:p>
      </dgm:t>
    </dgm:pt>
    <dgm:pt modelId="{F49F0EEC-1F08-48C3-ACAA-707459AA0859}" type="sibTrans" cxnId="{8529CF66-62BB-4307-8079-929F215563E6}">
      <dgm:prSet/>
      <dgm:spPr/>
      <dgm:t>
        <a:bodyPr/>
        <a:lstStyle/>
        <a:p>
          <a:endParaRPr lang="ru-RU"/>
        </a:p>
      </dgm:t>
    </dgm:pt>
    <dgm:pt modelId="{E55F3582-24DC-4F8A-81E9-EBF76EC24306}">
      <dgm:prSet phldrT="[Текст]" custT="1"/>
      <dgm:spPr>
        <a:solidFill>
          <a:srgbClr val="2FBB2F"/>
        </a:solidFill>
      </dgm:spPr>
      <dgm:t>
        <a:bodyPr/>
        <a:lstStyle/>
        <a:p>
          <a:r>
            <a:rPr lang="ru-RU" sz="2400" b="0" i="0" dirty="0" smtClean="0"/>
            <a:t>Для 8 класса</a:t>
          </a:r>
        </a:p>
        <a:p>
          <a:r>
            <a:rPr lang="ru-RU" sz="2400" b="0" i="0" dirty="0" smtClean="0"/>
            <a:t>общеобразовательных</a:t>
          </a:r>
        </a:p>
        <a:p>
          <a:r>
            <a:rPr lang="ru-RU" sz="2400" b="0" i="0" dirty="0" smtClean="0"/>
            <a:t>учреждений</a:t>
          </a:r>
          <a:endParaRPr lang="ru-RU" sz="2400" b="0" i="0" dirty="0"/>
        </a:p>
      </dgm:t>
    </dgm:pt>
    <dgm:pt modelId="{B86DC10B-CB38-40D1-99AE-BB13B09075F0}" type="parTrans" cxnId="{1C785A73-5972-4E27-BA68-58159DA9AE2A}">
      <dgm:prSet/>
      <dgm:spPr/>
      <dgm:t>
        <a:bodyPr/>
        <a:lstStyle/>
        <a:p>
          <a:endParaRPr lang="ru-RU"/>
        </a:p>
      </dgm:t>
    </dgm:pt>
    <dgm:pt modelId="{358E9767-EC70-4D88-AEE9-F7CE04B5F2BB}" type="sibTrans" cxnId="{1C785A73-5972-4E27-BA68-58159DA9AE2A}">
      <dgm:prSet/>
      <dgm:spPr/>
      <dgm:t>
        <a:bodyPr/>
        <a:lstStyle/>
        <a:p>
          <a:endParaRPr lang="ru-RU"/>
        </a:p>
      </dgm:t>
    </dgm:pt>
    <dgm:pt modelId="{32919A8B-5AAB-439C-B5DB-00FFCD5E746A}">
      <dgm:prSet phldrT="[Текст]" custT="1"/>
      <dgm:spPr>
        <a:solidFill>
          <a:srgbClr val="0070C0"/>
        </a:solidFill>
      </dgm:spPr>
      <dgm:t>
        <a:bodyPr/>
        <a:lstStyle/>
        <a:p>
          <a:endParaRPr lang="ru-RU" sz="2000" b="0" dirty="0">
            <a:solidFill>
              <a:schemeClr val="bg1"/>
            </a:solidFill>
          </a:endParaRPr>
        </a:p>
      </dgm:t>
    </dgm:pt>
    <dgm:pt modelId="{F52EB830-E291-4587-AEB1-241E3E20BF34}" type="parTrans" cxnId="{CBEF62C8-9663-41F2-A56E-9B4A6ED6BF9F}">
      <dgm:prSet/>
      <dgm:spPr/>
      <dgm:t>
        <a:bodyPr/>
        <a:lstStyle/>
        <a:p>
          <a:endParaRPr lang="ru-RU"/>
        </a:p>
      </dgm:t>
    </dgm:pt>
    <dgm:pt modelId="{E9F64864-A2B8-4202-B31D-372A27536EF2}" type="sibTrans" cxnId="{CBEF62C8-9663-41F2-A56E-9B4A6ED6BF9F}">
      <dgm:prSet/>
      <dgm:spPr/>
      <dgm:t>
        <a:bodyPr/>
        <a:lstStyle/>
        <a:p>
          <a:endParaRPr lang="ru-RU"/>
        </a:p>
      </dgm:t>
    </dgm:pt>
    <dgm:pt modelId="{D07696A2-773F-4572-8136-9FD48B2ADB12}">
      <dgm:prSet phldrT="[Текст]" phldr="1"/>
      <dgm:spPr/>
      <dgm:t>
        <a:bodyPr/>
        <a:lstStyle/>
        <a:p>
          <a:endParaRPr lang="ru-RU" dirty="0"/>
        </a:p>
      </dgm:t>
    </dgm:pt>
    <dgm:pt modelId="{2C452F1B-7998-44FC-A38E-EFC95F8B73C8}" type="sibTrans" cxnId="{85F53B7D-67E7-4F22-9D4C-3E2F988EB87A}">
      <dgm:prSet/>
      <dgm:spPr/>
      <dgm:t>
        <a:bodyPr/>
        <a:lstStyle/>
        <a:p>
          <a:endParaRPr lang="ru-RU"/>
        </a:p>
      </dgm:t>
    </dgm:pt>
    <dgm:pt modelId="{F7419272-CD2A-451A-9146-F713A82A641A}" type="parTrans" cxnId="{85F53B7D-67E7-4F22-9D4C-3E2F988EB87A}">
      <dgm:prSet/>
      <dgm:spPr/>
      <dgm:t>
        <a:bodyPr/>
        <a:lstStyle/>
        <a:p>
          <a:endParaRPr lang="ru-RU"/>
        </a:p>
      </dgm:t>
    </dgm:pt>
    <dgm:pt modelId="{002DB17F-F092-4AF0-B628-FE3048B12F14}" type="pres">
      <dgm:prSet presAssocID="{D51BA9D4-6DF1-48CE-BE5F-36D33DEC083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918A9C1-5557-47C6-8271-249BD9EF90FB}" type="pres">
      <dgm:prSet presAssocID="{9B97630F-319B-4F56-94B2-BCEE57249BC6}" presName="vertOne" presStyleCnt="0"/>
      <dgm:spPr/>
    </dgm:pt>
    <dgm:pt modelId="{14561E9A-AC62-4FF8-B28A-8C2DFA6F1BA3}" type="pres">
      <dgm:prSet presAssocID="{9B97630F-319B-4F56-94B2-BCEE57249BC6}" presName="txOne" presStyleLbl="node0" presStyleIdx="0" presStyleCnt="1" custScaleY="466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8FB318-2114-4E24-8600-1FD95586FDEE}" type="pres">
      <dgm:prSet presAssocID="{9B97630F-319B-4F56-94B2-BCEE57249BC6}" presName="parTransOne" presStyleCnt="0"/>
      <dgm:spPr/>
    </dgm:pt>
    <dgm:pt modelId="{7B683983-1035-4258-B3C4-51378A357817}" type="pres">
      <dgm:prSet presAssocID="{9B97630F-319B-4F56-94B2-BCEE57249BC6}" presName="horzOne" presStyleCnt="0"/>
      <dgm:spPr/>
    </dgm:pt>
    <dgm:pt modelId="{48D7FC34-226F-40F8-BEB1-7ECBEFA9C101}" type="pres">
      <dgm:prSet presAssocID="{E9875C3F-A9C1-4E1C-9D0E-C00042BDC24E}" presName="vertTwo" presStyleCnt="0"/>
      <dgm:spPr/>
    </dgm:pt>
    <dgm:pt modelId="{105AF563-6D61-4F7C-87E9-A91187C9418D}" type="pres">
      <dgm:prSet presAssocID="{E9875C3F-A9C1-4E1C-9D0E-C00042BDC24E}" presName="txTwo" presStyleLbl="node2" presStyleIdx="0" presStyleCnt="2" custScaleX="1026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E7BB2C-5CC3-47AB-827B-405F6B8D5BD0}" type="pres">
      <dgm:prSet presAssocID="{E9875C3F-A9C1-4E1C-9D0E-C00042BDC24E}" presName="parTransTwo" presStyleCnt="0"/>
      <dgm:spPr/>
    </dgm:pt>
    <dgm:pt modelId="{9E3D60CE-D376-4C19-A7AE-8928A724B6BF}" type="pres">
      <dgm:prSet presAssocID="{E9875C3F-A9C1-4E1C-9D0E-C00042BDC24E}" presName="horzTwo" presStyleCnt="0"/>
      <dgm:spPr/>
    </dgm:pt>
    <dgm:pt modelId="{8D477295-6DC8-417A-99AE-061F098294AE}" type="pres">
      <dgm:prSet presAssocID="{E55F3582-24DC-4F8A-81E9-EBF76EC24306}" presName="vertThree" presStyleCnt="0"/>
      <dgm:spPr/>
    </dgm:pt>
    <dgm:pt modelId="{80ABEA9A-ADD5-48A9-9AFE-4D1F1E59A1F9}" type="pres">
      <dgm:prSet presAssocID="{E55F3582-24DC-4F8A-81E9-EBF76EC24306}" presName="txThree" presStyleLbl="node3" presStyleIdx="0" presStyleCnt="2" custScaleX="152600" custScaleY="662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10B3E2-FA59-4D6F-A2EE-1CAE5C5FA35C}" type="pres">
      <dgm:prSet presAssocID="{E55F3582-24DC-4F8A-81E9-EBF76EC24306}" presName="horzThree" presStyleCnt="0"/>
      <dgm:spPr/>
    </dgm:pt>
    <dgm:pt modelId="{5FCBB795-9D7F-44E9-9EFB-2C2740D71E2A}" type="pres">
      <dgm:prSet presAssocID="{358E9767-EC70-4D88-AEE9-F7CE04B5F2BB}" presName="sibSpaceThree" presStyleCnt="0"/>
      <dgm:spPr/>
    </dgm:pt>
    <dgm:pt modelId="{85618700-4E96-4964-94AC-C8CEBAF2A11C}" type="pres">
      <dgm:prSet presAssocID="{32919A8B-5AAB-439C-B5DB-00FFCD5E746A}" presName="vertThree" presStyleCnt="0"/>
      <dgm:spPr/>
    </dgm:pt>
    <dgm:pt modelId="{24520F93-238B-4E1E-836D-8081A76176F5}" type="pres">
      <dgm:prSet presAssocID="{32919A8B-5AAB-439C-B5DB-00FFCD5E746A}" presName="txThree" presStyleLbl="node3" presStyleIdx="1" presStyleCnt="2" custScaleX="50762" custScaleY="28428" custLinFactNeighborX="419" custLinFactNeighborY="378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79D9FE-4326-418D-AD87-E106A437D949}" type="pres">
      <dgm:prSet presAssocID="{32919A8B-5AAB-439C-B5DB-00FFCD5E746A}" presName="horzThree" presStyleCnt="0"/>
      <dgm:spPr/>
    </dgm:pt>
    <dgm:pt modelId="{9FDE4655-71DC-4F90-8A8F-19204F0134CD}" type="pres">
      <dgm:prSet presAssocID="{F49F0EEC-1F08-48C3-ACAA-707459AA0859}" presName="sibSpaceTwo" presStyleCnt="0"/>
      <dgm:spPr/>
    </dgm:pt>
    <dgm:pt modelId="{FE731AB5-C88F-4BB9-AE03-53100BB937CA}" type="pres">
      <dgm:prSet presAssocID="{D07696A2-773F-4572-8136-9FD48B2ADB12}" presName="vertTwo" presStyleCnt="0"/>
      <dgm:spPr/>
    </dgm:pt>
    <dgm:pt modelId="{215FB93D-6BA5-4EFB-8C12-9670369663F5}" type="pres">
      <dgm:prSet presAssocID="{D07696A2-773F-4572-8136-9FD48B2ADB12}" presName="txTwo" presStyleLbl="node2" presStyleIdx="1" presStyleCnt="2" custScaleX="95187" custScaleY="921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620643-304A-4BC1-841B-E1CAC4E4765C}" type="pres">
      <dgm:prSet presAssocID="{D07696A2-773F-4572-8136-9FD48B2ADB12}" presName="horzTwo" presStyleCnt="0"/>
      <dgm:spPr/>
    </dgm:pt>
  </dgm:ptLst>
  <dgm:cxnLst>
    <dgm:cxn modelId="{A8959807-07CE-4396-8ACF-E05BC9A3788B}" type="presOf" srcId="{32919A8B-5AAB-439C-B5DB-00FFCD5E746A}" destId="{24520F93-238B-4E1E-836D-8081A76176F5}" srcOrd="0" destOrd="0" presId="urn:microsoft.com/office/officeart/2005/8/layout/hierarchy4"/>
    <dgm:cxn modelId="{B1A0238C-F828-41DE-981C-BF1E76C7956C}" type="presOf" srcId="{9B97630F-319B-4F56-94B2-BCEE57249BC6}" destId="{14561E9A-AC62-4FF8-B28A-8C2DFA6F1BA3}" srcOrd="0" destOrd="0" presId="urn:microsoft.com/office/officeart/2005/8/layout/hierarchy4"/>
    <dgm:cxn modelId="{A1CDB8BD-936B-4CBE-8ADA-8A9C143F032E}" type="presOf" srcId="{E55F3582-24DC-4F8A-81E9-EBF76EC24306}" destId="{80ABEA9A-ADD5-48A9-9AFE-4D1F1E59A1F9}" srcOrd="0" destOrd="0" presId="urn:microsoft.com/office/officeart/2005/8/layout/hierarchy4"/>
    <dgm:cxn modelId="{1C785A73-5972-4E27-BA68-58159DA9AE2A}" srcId="{E9875C3F-A9C1-4E1C-9D0E-C00042BDC24E}" destId="{E55F3582-24DC-4F8A-81E9-EBF76EC24306}" srcOrd="0" destOrd="0" parTransId="{B86DC10B-CB38-40D1-99AE-BB13B09075F0}" sibTransId="{358E9767-EC70-4D88-AEE9-F7CE04B5F2BB}"/>
    <dgm:cxn modelId="{C495D235-36D9-4CDD-9189-3B7EC1689532}" type="presOf" srcId="{D07696A2-773F-4572-8136-9FD48B2ADB12}" destId="{215FB93D-6BA5-4EFB-8C12-9670369663F5}" srcOrd="0" destOrd="0" presId="urn:microsoft.com/office/officeart/2005/8/layout/hierarchy4"/>
    <dgm:cxn modelId="{58429361-87E4-4219-8463-3F18A0859240}" type="presOf" srcId="{E9875C3F-A9C1-4E1C-9D0E-C00042BDC24E}" destId="{105AF563-6D61-4F7C-87E9-A91187C9418D}" srcOrd="0" destOrd="0" presId="urn:microsoft.com/office/officeart/2005/8/layout/hierarchy4"/>
    <dgm:cxn modelId="{0DC018B6-E281-4584-8ADC-69C4BAA53583}" type="presOf" srcId="{D51BA9D4-6DF1-48CE-BE5F-36D33DEC083F}" destId="{002DB17F-F092-4AF0-B628-FE3048B12F14}" srcOrd="0" destOrd="0" presId="urn:microsoft.com/office/officeart/2005/8/layout/hierarchy4"/>
    <dgm:cxn modelId="{836C799C-0619-4ADB-B8E0-631AAF29132B}" srcId="{D51BA9D4-6DF1-48CE-BE5F-36D33DEC083F}" destId="{9B97630F-319B-4F56-94B2-BCEE57249BC6}" srcOrd="0" destOrd="0" parTransId="{9D15C43B-18CE-4F83-86CB-6739FF407467}" sibTransId="{83D75571-C079-4108-976B-96B7D45C318C}"/>
    <dgm:cxn modelId="{8529CF66-62BB-4307-8079-929F215563E6}" srcId="{9B97630F-319B-4F56-94B2-BCEE57249BC6}" destId="{E9875C3F-A9C1-4E1C-9D0E-C00042BDC24E}" srcOrd="0" destOrd="0" parTransId="{F6AD58DD-261E-440A-9B33-68CFAF11003A}" sibTransId="{F49F0EEC-1F08-48C3-ACAA-707459AA0859}"/>
    <dgm:cxn modelId="{85F53B7D-67E7-4F22-9D4C-3E2F988EB87A}" srcId="{9B97630F-319B-4F56-94B2-BCEE57249BC6}" destId="{D07696A2-773F-4572-8136-9FD48B2ADB12}" srcOrd="1" destOrd="0" parTransId="{F7419272-CD2A-451A-9146-F713A82A641A}" sibTransId="{2C452F1B-7998-44FC-A38E-EFC95F8B73C8}"/>
    <dgm:cxn modelId="{CBEF62C8-9663-41F2-A56E-9B4A6ED6BF9F}" srcId="{E9875C3F-A9C1-4E1C-9D0E-C00042BDC24E}" destId="{32919A8B-5AAB-439C-B5DB-00FFCD5E746A}" srcOrd="1" destOrd="0" parTransId="{F52EB830-E291-4587-AEB1-241E3E20BF34}" sibTransId="{E9F64864-A2B8-4202-B31D-372A27536EF2}"/>
    <dgm:cxn modelId="{DCA54ACD-E236-43BF-8ADC-C88545E7086A}" type="presParOf" srcId="{002DB17F-F092-4AF0-B628-FE3048B12F14}" destId="{B918A9C1-5557-47C6-8271-249BD9EF90FB}" srcOrd="0" destOrd="0" presId="urn:microsoft.com/office/officeart/2005/8/layout/hierarchy4"/>
    <dgm:cxn modelId="{B5D48BED-3473-4FF9-A91C-930A6E9503C7}" type="presParOf" srcId="{B918A9C1-5557-47C6-8271-249BD9EF90FB}" destId="{14561E9A-AC62-4FF8-B28A-8C2DFA6F1BA3}" srcOrd="0" destOrd="0" presId="urn:microsoft.com/office/officeart/2005/8/layout/hierarchy4"/>
    <dgm:cxn modelId="{84382353-45DC-4F89-A3E5-D4420B758ECF}" type="presParOf" srcId="{B918A9C1-5557-47C6-8271-249BD9EF90FB}" destId="{498FB318-2114-4E24-8600-1FD95586FDEE}" srcOrd="1" destOrd="0" presId="urn:microsoft.com/office/officeart/2005/8/layout/hierarchy4"/>
    <dgm:cxn modelId="{CB98C43E-6790-4D3F-807C-0F2DC98177A1}" type="presParOf" srcId="{B918A9C1-5557-47C6-8271-249BD9EF90FB}" destId="{7B683983-1035-4258-B3C4-51378A357817}" srcOrd="2" destOrd="0" presId="urn:microsoft.com/office/officeart/2005/8/layout/hierarchy4"/>
    <dgm:cxn modelId="{23F65829-1E52-4EDC-AC6C-35EA1DC7AB15}" type="presParOf" srcId="{7B683983-1035-4258-B3C4-51378A357817}" destId="{48D7FC34-226F-40F8-BEB1-7ECBEFA9C101}" srcOrd="0" destOrd="0" presId="urn:microsoft.com/office/officeart/2005/8/layout/hierarchy4"/>
    <dgm:cxn modelId="{AB5497B3-49EB-4B07-87F7-265B8F0D3629}" type="presParOf" srcId="{48D7FC34-226F-40F8-BEB1-7ECBEFA9C101}" destId="{105AF563-6D61-4F7C-87E9-A91187C9418D}" srcOrd="0" destOrd="0" presId="urn:microsoft.com/office/officeart/2005/8/layout/hierarchy4"/>
    <dgm:cxn modelId="{61125DAE-0629-438C-9D22-A9B9DBBA795F}" type="presParOf" srcId="{48D7FC34-226F-40F8-BEB1-7ECBEFA9C101}" destId="{8AE7BB2C-5CC3-47AB-827B-405F6B8D5BD0}" srcOrd="1" destOrd="0" presId="urn:microsoft.com/office/officeart/2005/8/layout/hierarchy4"/>
    <dgm:cxn modelId="{38A79399-5863-4CD3-9EC0-D834B57B97DE}" type="presParOf" srcId="{48D7FC34-226F-40F8-BEB1-7ECBEFA9C101}" destId="{9E3D60CE-D376-4C19-A7AE-8928A724B6BF}" srcOrd="2" destOrd="0" presId="urn:microsoft.com/office/officeart/2005/8/layout/hierarchy4"/>
    <dgm:cxn modelId="{7E9DC044-AF82-4C8E-9FEA-99D3C9691257}" type="presParOf" srcId="{9E3D60CE-D376-4C19-A7AE-8928A724B6BF}" destId="{8D477295-6DC8-417A-99AE-061F098294AE}" srcOrd="0" destOrd="0" presId="urn:microsoft.com/office/officeart/2005/8/layout/hierarchy4"/>
    <dgm:cxn modelId="{ED59B08A-5DC2-4CF6-A635-4C314AD270EA}" type="presParOf" srcId="{8D477295-6DC8-417A-99AE-061F098294AE}" destId="{80ABEA9A-ADD5-48A9-9AFE-4D1F1E59A1F9}" srcOrd="0" destOrd="0" presId="urn:microsoft.com/office/officeart/2005/8/layout/hierarchy4"/>
    <dgm:cxn modelId="{F7174A1A-7DB8-4F6C-AE23-F13BCFEDFE57}" type="presParOf" srcId="{8D477295-6DC8-417A-99AE-061F098294AE}" destId="{DE10B3E2-FA59-4D6F-A2EE-1CAE5C5FA35C}" srcOrd="1" destOrd="0" presId="urn:microsoft.com/office/officeart/2005/8/layout/hierarchy4"/>
    <dgm:cxn modelId="{255ABECE-145F-42DA-928A-24AB8A61D1A2}" type="presParOf" srcId="{9E3D60CE-D376-4C19-A7AE-8928A724B6BF}" destId="{5FCBB795-9D7F-44E9-9EFB-2C2740D71E2A}" srcOrd="1" destOrd="0" presId="urn:microsoft.com/office/officeart/2005/8/layout/hierarchy4"/>
    <dgm:cxn modelId="{5BFC3F2E-0DBA-4B06-9823-AA33BD2ACD97}" type="presParOf" srcId="{9E3D60CE-D376-4C19-A7AE-8928A724B6BF}" destId="{85618700-4E96-4964-94AC-C8CEBAF2A11C}" srcOrd="2" destOrd="0" presId="urn:microsoft.com/office/officeart/2005/8/layout/hierarchy4"/>
    <dgm:cxn modelId="{23F5EA1A-3274-4D6B-A46D-608D46311AE6}" type="presParOf" srcId="{85618700-4E96-4964-94AC-C8CEBAF2A11C}" destId="{24520F93-238B-4E1E-836D-8081A76176F5}" srcOrd="0" destOrd="0" presId="urn:microsoft.com/office/officeart/2005/8/layout/hierarchy4"/>
    <dgm:cxn modelId="{B794FAE6-9C85-4954-BC97-8FC7F6AD3530}" type="presParOf" srcId="{85618700-4E96-4964-94AC-C8CEBAF2A11C}" destId="{F179D9FE-4326-418D-AD87-E106A437D949}" srcOrd="1" destOrd="0" presId="urn:microsoft.com/office/officeart/2005/8/layout/hierarchy4"/>
    <dgm:cxn modelId="{AC88FAA9-2EBD-45DD-A4B9-47CE35312BC5}" type="presParOf" srcId="{7B683983-1035-4258-B3C4-51378A357817}" destId="{9FDE4655-71DC-4F90-8A8F-19204F0134CD}" srcOrd="1" destOrd="0" presId="urn:microsoft.com/office/officeart/2005/8/layout/hierarchy4"/>
    <dgm:cxn modelId="{0AD463FA-8B58-4DD6-BF7B-06B652048BAB}" type="presParOf" srcId="{7B683983-1035-4258-B3C4-51378A357817}" destId="{FE731AB5-C88F-4BB9-AE03-53100BB937CA}" srcOrd="2" destOrd="0" presId="urn:microsoft.com/office/officeart/2005/8/layout/hierarchy4"/>
    <dgm:cxn modelId="{52277DE6-A4BE-45AC-B1DD-9EA453C8EBDA}" type="presParOf" srcId="{FE731AB5-C88F-4BB9-AE03-53100BB937CA}" destId="{215FB93D-6BA5-4EFB-8C12-9670369663F5}" srcOrd="0" destOrd="0" presId="urn:microsoft.com/office/officeart/2005/8/layout/hierarchy4"/>
    <dgm:cxn modelId="{4E6ABA8B-9F46-4DF8-9086-B5C4F70CCE1C}" type="presParOf" srcId="{FE731AB5-C88F-4BB9-AE03-53100BB937CA}" destId="{E8620643-304A-4BC1-841B-E1CAC4E476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1BA9D4-6DF1-48CE-BE5F-36D33DEC083F}" type="doc">
      <dgm:prSet loTypeId="urn:microsoft.com/office/officeart/2005/8/layout/hierarchy4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02DB17F-F092-4AF0-B628-FE3048B12F14}" type="pres">
      <dgm:prSet presAssocID="{D51BA9D4-6DF1-48CE-BE5F-36D33DEC083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2DF72650-E0BC-441F-857A-2576286D5348}" type="presOf" srcId="{D51BA9D4-6DF1-48CE-BE5F-36D33DEC083F}" destId="{002DB17F-F092-4AF0-B628-FE3048B12F14}" srcOrd="0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82BB5F-8ABD-4499-A4BC-A15C13B878FB}" type="doc">
      <dgm:prSet loTypeId="urn:microsoft.com/office/officeart/2005/8/layout/gear1" loCatId="process" qsTypeId="urn:microsoft.com/office/officeart/2005/8/quickstyle/simple4" qsCatId="simple" csTypeId="urn:microsoft.com/office/officeart/2005/8/colors/colorful3" csCatId="colorful" phldr="0"/>
      <dgm:spPr/>
    </dgm:pt>
    <dgm:pt modelId="{D929C33E-EFF2-48F5-8A83-5CA49823859A}">
      <dgm:prSet phldrT="[Текст]" phldr="1"/>
      <dgm:spPr/>
      <dgm:t>
        <a:bodyPr/>
        <a:lstStyle/>
        <a:p>
          <a:endParaRPr lang="ru-RU" dirty="0"/>
        </a:p>
      </dgm:t>
    </dgm:pt>
    <dgm:pt modelId="{C682C3BC-62CE-4C67-A194-394335DEADEE}" type="sibTrans" cxnId="{844977CA-752B-451B-A9A1-A8E668ADF38D}">
      <dgm:prSet/>
      <dgm:spPr/>
      <dgm:t>
        <a:bodyPr/>
        <a:lstStyle/>
        <a:p>
          <a:endParaRPr lang="ru-RU"/>
        </a:p>
      </dgm:t>
    </dgm:pt>
    <dgm:pt modelId="{6F81EE53-350F-4A1D-BBAF-350A2EEE7104}" type="parTrans" cxnId="{844977CA-752B-451B-A9A1-A8E668ADF38D}">
      <dgm:prSet/>
      <dgm:spPr/>
      <dgm:t>
        <a:bodyPr/>
        <a:lstStyle/>
        <a:p>
          <a:endParaRPr lang="ru-RU"/>
        </a:p>
      </dgm:t>
    </dgm:pt>
    <dgm:pt modelId="{20C441F2-FE9E-471F-B118-E04967F02A98}">
      <dgm:prSet phldrT="[Текст]" phldr="1"/>
      <dgm:spPr/>
      <dgm:t>
        <a:bodyPr/>
        <a:lstStyle/>
        <a:p>
          <a:endParaRPr lang="ru-RU" dirty="0"/>
        </a:p>
      </dgm:t>
    </dgm:pt>
    <dgm:pt modelId="{36880C03-3E07-4174-9C01-846A9EB1767C}" type="sibTrans" cxnId="{3ED36C22-833F-4EDF-A3A8-18A86757D927}">
      <dgm:prSet/>
      <dgm:spPr/>
      <dgm:t>
        <a:bodyPr/>
        <a:lstStyle/>
        <a:p>
          <a:endParaRPr lang="ru-RU"/>
        </a:p>
      </dgm:t>
    </dgm:pt>
    <dgm:pt modelId="{E0B026FF-F9CD-45CB-A0B8-2FE5E08BB649}" type="parTrans" cxnId="{3ED36C22-833F-4EDF-A3A8-18A86757D927}">
      <dgm:prSet/>
      <dgm:spPr/>
      <dgm:t>
        <a:bodyPr/>
        <a:lstStyle/>
        <a:p>
          <a:endParaRPr lang="ru-RU"/>
        </a:p>
      </dgm:t>
    </dgm:pt>
    <dgm:pt modelId="{9DE83FB5-8A27-4CD3-B23D-600A5CFDF0E6}" type="pres">
      <dgm:prSet presAssocID="{7D82BB5F-8ABD-4499-A4BC-A15C13B878F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5882A1B-92A5-4A1C-BFBE-779F2FDA77FF}" type="pres">
      <dgm:prSet presAssocID="{D929C33E-EFF2-48F5-8A83-5CA49823859A}" presName="gear1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1D0828-2B55-497D-8A03-BB6965074701}" type="pres">
      <dgm:prSet presAssocID="{D929C33E-EFF2-48F5-8A83-5CA49823859A}" presName="gear1srcNode" presStyleLbl="node1" presStyleIdx="0" presStyleCnt="2"/>
      <dgm:spPr/>
      <dgm:t>
        <a:bodyPr/>
        <a:lstStyle/>
        <a:p>
          <a:endParaRPr lang="ru-RU"/>
        </a:p>
      </dgm:t>
    </dgm:pt>
    <dgm:pt modelId="{7968E4B0-944A-4463-9E60-00493C3D9774}" type="pres">
      <dgm:prSet presAssocID="{D929C33E-EFF2-48F5-8A83-5CA49823859A}" presName="gear1dstNode" presStyleLbl="node1" presStyleIdx="0" presStyleCnt="2"/>
      <dgm:spPr/>
      <dgm:t>
        <a:bodyPr/>
        <a:lstStyle/>
        <a:p>
          <a:endParaRPr lang="ru-RU"/>
        </a:p>
      </dgm:t>
    </dgm:pt>
    <dgm:pt modelId="{A3915BD9-8D11-46FA-8327-E1DFD38022F4}" type="pres">
      <dgm:prSet presAssocID="{20C441F2-FE9E-471F-B118-E04967F02A98}" presName="gear2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C62D77-12F9-43BB-8824-9CD822F1E676}" type="pres">
      <dgm:prSet presAssocID="{20C441F2-FE9E-471F-B118-E04967F02A98}" presName="gear2srcNode" presStyleLbl="node1" presStyleIdx="1" presStyleCnt="2"/>
      <dgm:spPr/>
      <dgm:t>
        <a:bodyPr/>
        <a:lstStyle/>
        <a:p>
          <a:endParaRPr lang="ru-RU"/>
        </a:p>
      </dgm:t>
    </dgm:pt>
    <dgm:pt modelId="{1D549410-9D3C-494D-A23E-2171351CED14}" type="pres">
      <dgm:prSet presAssocID="{20C441F2-FE9E-471F-B118-E04967F02A98}" presName="gear2dstNode" presStyleLbl="node1" presStyleIdx="1" presStyleCnt="2"/>
      <dgm:spPr/>
      <dgm:t>
        <a:bodyPr/>
        <a:lstStyle/>
        <a:p>
          <a:endParaRPr lang="ru-RU"/>
        </a:p>
      </dgm:t>
    </dgm:pt>
    <dgm:pt modelId="{ACD9962D-3F1E-4C3A-84F9-D90950522656}" type="pres">
      <dgm:prSet presAssocID="{C682C3BC-62CE-4C67-A194-394335DEADEE}" presName="connector1" presStyleLbl="sibTrans2D1" presStyleIdx="0" presStyleCnt="2"/>
      <dgm:spPr/>
      <dgm:t>
        <a:bodyPr/>
        <a:lstStyle/>
        <a:p>
          <a:endParaRPr lang="ru-RU"/>
        </a:p>
      </dgm:t>
    </dgm:pt>
    <dgm:pt modelId="{7757B6D6-2879-49C6-98B8-63ED6E0B3F84}" type="pres">
      <dgm:prSet presAssocID="{36880C03-3E07-4174-9C01-846A9EB1767C}" presName="connector2" presStyleLbl="sibTrans2D1" presStyleIdx="1" presStyleCnt="2"/>
      <dgm:spPr/>
      <dgm:t>
        <a:bodyPr/>
        <a:lstStyle/>
        <a:p>
          <a:endParaRPr lang="ru-RU"/>
        </a:p>
      </dgm:t>
    </dgm:pt>
  </dgm:ptLst>
  <dgm:cxnLst>
    <dgm:cxn modelId="{7F1089B3-AEF5-49D8-8BA0-68E614D9F1F1}" type="presOf" srcId="{7D82BB5F-8ABD-4499-A4BC-A15C13B878FB}" destId="{9DE83FB5-8A27-4CD3-B23D-600A5CFDF0E6}" srcOrd="0" destOrd="0" presId="urn:microsoft.com/office/officeart/2005/8/layout/gear1"/>
    <dgm:cxn modelId="{14CF45FA-9A81-4D49-85F1-9C3173FB38C5}" type="presOf" srcId="{20C441F2-FE9E-471F-B118-E04967F02A98}" destId="{49C62D77-12F9-43BB-8824-9CD822F1E676}" srcOrd="1" destOrd="0" presId="urn:microsoft.com/office/officeart/2005/8/layout/gear1"/>
    <dgm:cxn modelId="{1F20B797-D624-459F-B969-1D9B3C1B4F06}" type="presOf" srcId="{36880C03-3E07-4174-9C01-846A9EB1767C}" destId="{7757B6D6-2879-49C6-98B8-63ED6E0B3F84}" srcOrd="0" destOrd="0" presId="urn:microsoft.com/office/officeart/2005/8/layout/gear1"/>
    <dgm:cxn modelId="{F6A38B40-3715-430F-807D-AEC2CF35CA87}" type="presOf" srcId="{C682C3BC-62CE-4C67-A194-394335DEADEE}" destId="{ACD9962D-3F1E-4C3A-84F9-D90950522656}" srcOrd="0" destOrd="0" presId="urn:microsoft.com/office/officeart/2005/8/layout/gear1"/>
    <dgm:cxn modelId="{DAAE9364-4369-48BF-AAE2-8DFA6A8C793B}" type="presOf" srcId="{20C441F2-FE9E-471F-B118-E04967F02A98}" destId="{A3915BD9-8D11-46FA-8327-E1DFD38022F4}" srcOrd="0" destOrd="0" presId="urn:microsoft.com/office/officeart/2005/8/layout/gear1"/>
    <dgm:cxn modelId="{94A8EE8A-2E96-4595-864F-85A75E092AB3}" type="presOf" srcId="{D929C33E-EFF2-48F5-8A83-5CA49823859A}" destId="{7968E4B0-944A-4463-9E60-00493C3D9774}" srcOrd="2" destOrd="0" presId="urn:microsoft.com/office/officeart/2005/8/layout/gear1"/>
    <dgm:cxn modelId="{1E168EBE-3793-4ADF-A0DB-F775AE1F1E34}" type="presOf" srcId="{D929C33E-EFF2-48F5-8A83-5CA49823859A}" destId="{A5882A1B-92A5-4A1C-BFBE-779F2FDA77FF}" srcOrd="0" destOrd="0" presId="urn:microsoft.com/office/officeart/2005/8/layout/gear1"/>
    <dgm:cxn modelId="{F89D1F60-5D9B-49FD-9967-2D3491EEE951}" type="presOf" srcId="{20C441F2-FE9E-471F-B118-E04967F02A98}" destId="{1D549410-9D3C-494D-A23E-2171351CED14}" srcOrd="2" destOrd="0" presId="urn:microsoft.com/office/officeart/2005/8/layout/gear1"/>
    <dgm:cxn modelId="{844977CA-752B-451B-A9A1-A8E668ADF38D}" srcId="{7D82BB5F-8ABD-4499-A4BC-A15C13B878FB}" destId="{D929C33E-EFF2-48F5-8A83-5CA49823859A}" srcOrd="0" destOrd="0" parTransId="{6F81EE53-350F-4A1D-BBAF-350A2EEE7104}" sibTransId="{C682C3BC-62CE-4C67-A194-394335DEADEE}"/>
    <dgm:cxn modelId="{914D374E-C1F3-4AE1-90FC-20026E5B4965}" type="presOf" srcId="{D929C33E-EFF2-48F5-8A83-5CA49823859A}" destId="{401D0828-2B55-497D-8A03-BB6965074701}" srcOrd="1" destOrd="0" presId="urn:microsoft.com/office/officeart/2005/8/layout/gear1"/>
    <dgm:cxn modelId="{3ED36C22-833F-4EDF-A3A8-18A86757D927}" srcId="{7D82BB5F-8ABD-4499-A4BC-A15C13B878FB}" destId="{20C441F2-FE9E-471F-B118-E04967F02A98}" srcOrd="1" destOrd="0" parTransId="{E0B026FF-F9CD-45CB-A0B8-2FE5E08BB649}" sibTransId="{36880C03-3E07-4174-9C01-846A9EB1767C}"/>
    <dgm:cxn modelId="{AD15C9FD-31C6-4243-95CB-32C8BFD9C82D}" type="presParOf" srcId="{9DE83FB5-8A27-4CD3-B23D-600A5CFDF0E6}" destId="{A5882A1B-92A5-4A1C-BFBE-779F2FDA77FF}" srcOrd="0" destOrd="0" presId="urn:microsoft.com/office/officeart/2005/8/layout/gear1"/>
    <dgm:cxn modelId="{F5FF1A11-FDF2-4764-8514-759EF9611927}" type="presParOf" srcId="{9DE83FB5-8A27-4CD3-B23D-600A5CFDF0E6}" destId="{401D0828-2B55-497D-8A03-BB6965074701}" srcOrd="1" destOrd="0" presId="urn:microsoft.com/office/officeart/2005/8/layout/gear1"/>
    <dgm:cxn modelId="{D0520820-3435-4C62-9DF3-36B4F0AD791F}" type="presParOf" srcId="{9DE83FB5-8A27-4CD3-B23D-600A5CFDF0E6}" destId="{7968E4B0-944A-4463-9E60-00493C3D9774}" srcOrd="2" destOrd="0" presId="urn:microsoft.com/office/officeart/2005/8/layout/gear1"/>
    <dgm:cxn modelId="{1638ACEE-4FD1-4709-AD2B-D7D6802D2CF6}" type="presParOf" srcId="{9DE83FB5-8A27-4CD3-B23D-600A5CFDF0E6}" destId="{A3915BD9-8D11-46FA-8327-E1DFD38022F4}" srcOrd="3" destOrd="0" presId="urn:microsoft.com/office/officeart/2005/8/layout/gear1"/>
    <dgm:cxn modelId="{502BFD3D-5A21-43E2-9844-4D5D08702988}" type="presParOf" srcId="{9DE83FB5-8A27-4CD3-B23D-600A5CFDF0E6}" destId="{49C62D77-12F9-43BB-8824-9CD822F1E676}" srcOrd="4" destOrd="0" presId="urn:microsoft.com/office/officeart/2005/8/layout/gear1"/>
    <dgm:cxn modelId="{6CCCA5A4-BEB6-4171-B5FB-17222E36DA5D}" type="presParOf" srcId="{9DE83FB5-8A27-4CD3-B23D-600A5CFDF0E6}" destId="{1D549410-9D3C-494D-A23E-2171351CED14}" srcOrd="5" destOrd="0" presId="urn:microsoft.com/office/officeart/2005/8/layout/gear1"/>
    <dgm:cxn modelId="{75F8F314-2FB7-4D8B-A2CF-2F0A49A474E8}" type="presParOf" srcId="{9DE83FB5-8A27-4CD3-B23D-600A5CFDF0E6}" destId="{ACD9962D-3F1E-4C3A-84F9-D90950522656}" srcOrd="6" destOrd="0" presId="urn:microsoft.com/office/officeart/2005/8/layout/gear1"/>
    <dgm:cxn modelId="{1B07E00F-D3C8-44AB-AC39-69963DC312A7}" type="presParOf" srcId="{9DE83FB5-8A27-4CD3-B23D-600A5CFDF0E6}" destId="{7757B6D6-2879-49C6-98B8-63ED6E0B3F84}" srcOrd="7" destOrd="0" presId="urn:microsoft.com/office/officeart/2005/8/layout/gear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82BB5F-8ABD-4499-A4BC-A15C13B878FB}" type="doc">
      <dgm:prSet loTypeId="urn:microsoft.com/office/officeart/2005/8/layout/vProcess5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9896F57-EE12-40A1-B86D-9546EF8ABAAD}">
      <dgm:prSet phldrT="[Текст]"/>
      <dgm:spPr/>
      <dgm:t>
        <a:bodyPr/>
        <a:lstStyle/>
        <a:p>
          <a:pPr algn="ctr"/>
          <a:r>
            <a:rPr lang="ru-RU" b="1" dirty="0" smtClean="0">
              <a:hlinkClick xmlns:r="http://schemas.openxmlformats.org/officeDocument/2006/relationships" r:id="rId1" action="ppaction://hlinksldjump"/>
            </a:rPr>
            <a:t>Кроссворд </a:t>
          </a:r>
        </a:p>
        <a:p>
          <a:pPr algn="ctr"/>
          <a:r>
            <a:rPr lang="ru-RU" b="1" dirty="0" smtClean="0">
              <a:hlinkClick xmlns:r="http://schemas.openxmlformats.org/officeDocument/2006/relationships" r:id="rId1" action="ppaction://hlinksldjump"/>
            </a:rPr>
            <a:t>№3</a:t>
          </a:r>
          <a:endParaRPr lang="ru-RU" b="1" dirty="0"/>
        </a:p>
      </dgm:t>
    </dgm:pt>
    <dgm:pt modelId="{26AF44C8-0611-43FD-B9F2-0685054B74D1}" type="sibTrans" cxnId="{0F6D47A8-7E2D-4FD3-965D-47A0192FDA7A}">
      <dgm:prSet/>
      <dgm:spPr/>
      <dgm:t>
        <a:bodyPr/>
        <a:lstStyle/>
        <a:p>
          <a:pPr algn="ctr"/>
          <a:endParaRPr lang="ru-RU"/>
        </a:p>
      </dgm:t>
    </dgm:pt>
    <dgm:pt modelId="{E22A23D0-BE2F-44DB-9C57-410F0C5DE508}" type="parTrans" cxnId="{0F6D47A8-7E2D-4FD3-965D-47A0192FDA7A}">
      <dgm:prSet/>
      <dgm:spPr/>
      <dgm:t>
        <a:bodyPr/>
        <a:lstStyle/>
        <a:p>
          <a:pPr algn="ctr"/>
          <a:endParaRPr lang="ru-RU"/>
        </a:p>
      </dgm:t>
    </dgm:pt>
    <dgm:pt modelId="{3B9756C9-E6FD-419E-A772-48BE0054DFD5}" type="pres">
      <dgm:prSet presAssocID="{7D82BB5F-8ABD-4499-A4BC-A15C13B878F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EE9BB0-346F-466F-9F68-1CEB4E7AF6CC}" type="pres">
      <dgm:prSet presAssocID="{7D82BB5F-8ABD-4499-A4BC-A15C13B878FB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FC3D8737-2304-4350-9959-CD20FAD66097}" type="pres">
      <dgm:prSet presAssocID="{7D82BB5F-8ABD-4499-A4BC-A15C13B878FB}" presName="OneNode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96C897-A455-4F82-9921-8E3F84BCDFF2}" type="presOf" srcId="{7D82BB5F-8ABD-4499-A4BC-A15C13B878FB}" destId="{3B9756C9-E6FD-419E-A772-48BE0054DFD5}" srcOrd="0" destOrd="0" presId="urn:microsoft.com/office/officeart/2005/8/layout/vProcess5"/>
    <dgm:cxn modelId="{809425B2-8F15-40AF-B4C1-892204A2E04A}" type="presOf" srcId="{F9896F57-EE12-40A1-B86D-9546EF8ABAAD}" destId="{FC3D8737-2304-4350-9959-CD20FAD66097}" srcOrd="0" destOrd="0" presId="urn:microsoft.com/office/officeart/2005/8/layout/vProcess5"/>
    <dgm:cxn modelId="{0F6D47A8-7E2D-4FD3-965D-47A0192FDA7A}" srcId="{7D82BB5F-8ABD-4499-A4BC-A15C13B878FB}" destId="{F9896F57-EE12-40A1-B86D-9546EF8ABAAD}" srcOrd="0" destOrd="0" parTransId="{E22A23D0-BE2F-44DB-9C57-410F0C5DE508}" sibTransId="{26AF44C8-0611-43FD-B9F2-0685054B74D1}"/>
    <dgm:cxn modelId="{F2546B26-DE86-4C3B-83BF-1F738256BC71}" type="presParOf" srcId="{3B9756C9-E6FD-419E-A772-48BE0054DFD5}" destId="{A8EE9BB0-346F-466F-9F68-1CEB4E7AF6CC}" srcOrd="0" destOrd="0" presId="urn:microsoft.com/office/officeart/2005/8/layout/vProcess5"/>
    <dgm:cxn modelId="{293E52F9-C2F8-46F4-A24D-12DC968358F8}" type="presParOf" srcId="{3B9756C9-E6FD-419E-A772-48BE0054DFD5}" destId="{FC3D8737-2304-4350-9959-CD20FAD66097}" srcOrd="1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561E9A-AC62-4FF8-B28A-8C2DFA6F1BA3}">
      <dsp:nvSpPr>
        <dsp:cNvPr id="0" name=""/>
        <dsp:cNvSpPr/>
      </dsp:nvSpPr>
      <dsp:spPr>
        <a:xfrm>
          <a:off x="5571" y="758"/>
          <a:ext cx="8197768" cy="12052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АДМИНИСТРАЦИЯ ГОРОДА ТОМСКА ДЕПАРТАМЕНТ ОБРАЗОВАНИЯ МУНИЦИПАЛЬНОЕ АВТОНОМНОЕ ОБЩЕОБРАЗОВАТЕЛЬНОЕ УЧРЕЖДЕНИЕ СРЕДНЯЯ ОБЩЕОБРАЗОВАТЕЛЬНАЯ ШКОЛА № 40 г. ТОМСКА </a:t>
          </a:r>
          <a:endParaRPr lang="ru-RU" sz="1700" kern="1200" dirty="0"/>
        </a:p>
      </dsp:txBody>
      <dsp:txXfrm>
        <a:off x="5571" y="758"/>
        <a:ext cx="8197768" cy="1205206"/>
      </dsp:txXfrm>
    </dsp:sp>
    <dsp:sp modelId="{105AF563-6D61-4F7C-87E9-A91187C9418D}">
      <dsp:nvSpPr>
        <dsp:cNvPr id="0" name=""/>
        <dsp:cNvSpPr/>
      </dsp:nvSpPr>
      <dsp:spPr>
        <a:xfrm>
          <a:off x="13573" y="1407083"/>
          <a:ext cx="5504787" cy="25832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b="1" kern="1200" dirty="0"/>
        </a:p>
      </dsp:txBody>
      <dsp:txXfrm>
        <a:off x="13573" y="1407083"/>
        <a:ext cx="5504787" cy="2583287"/>
      </dsp:txXfrm>
    </dsp:sp>
    <dsp:sp modelId="{80ABEA9A-ADD5-48A9-9AFE-4D1F1E59A1F9}">
      <dsp:nvSpPr>
        <dsp:cNvPr id="0" name=""/>
        <dsp:cNvSpPr/>
      </dsp:nvSpPr>
      <dsp:spPr>
        <a:xfrm>
          <a:off x="83975" y="4191488"/>
          <a:ext cx="3943610" cy="1712409"/>
        </a:xfrm>
        <a:prstGeom prst="roundRect">
          <a:avLst>
            <a:gd name="adj" fmla="val 10000"/>
          </a:avLst>
        </a:prstGeom>
        <a:solidFill>
          <a:srgbClr val="2FBB2F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/>
            <a:t>Для 8 класса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/>
            <a:t>общеобразовательных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/>
            <a:t>учреждений</a:t>
          </a:r>
          <a:endParaRPr lang="ru-RU" sz="2400" b="0" i="0" kern="1200" dirty="0"/>
        </a:p>
      </dsp:txBody>
      <dsp:txXfrm>
        <a:off x="83975" y="4191488"/>
        <a:ext cx="3943610" cy="1712409"/>
      </dsp:txXfrm>
    </dsp:sp>
    <dsp:sp modelId="{24520F93-238B-4E1E-836D-8081A76176F5}">
      <dsp:nvSpPr>
        <dsp:cNvPr id="0" name=""/>
        <dsp:cNvSpPr/>
      </dsp:nvSpPr>
      <dsp:spPr>
        <a:xfrm>
          <a:off x="4146954" y="5170270"/>
          <a:ext cx="1311832" cy="734376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0" kern="1200" dirty="0">
            <a:solidFill>
              <a:schemeClr val="bg1"/>
            </a:solidFill>
          </a:endParaRPr>
        </a:p>
      </dsp:txBody>
      <dsp:txXfrm>
        <a:off x="4146954" y="5170270"/>
        <a:ext cx="1311832" cy="734376"/>
      </dsp:txXfrm>
    </dsp:sp>
    <dsp:sp modelId="{215FB93D-6BA5-4EFB-8C12-9670369663F5}">
      <dsp:nvSpPr>
        <dsp:cNvPr id="0" name=""/>
        <dsp:cNvSpPr/>
      </dsp:nvSpPr>
      <dsp:spPr>
        <a:xfrm>
          <a:off x="5735440" y="1407083"/>
          <a:ext cx="2459898" cy="23794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5735440" y="1407083"/>
        <a:ext cx="2459898" cy="237941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882A1B-92A5-4A1C-BFBE-779F2FDA77FF}">
      <dsp:nvSpPr>
        <dsp:cNvPr id="0" name=""/>
        <dsp:cNvSpPr/>
      </dsp:nvSpPr>
      <dsp:spPr>
        <a:xfrm>
          <a:off x="2682298" y="1386154"/>
          <a:ext cx="2178242" cy="2178242"/>
        </a:xfrm>
        <a:prstGeom prst="gear9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>
        <a:off x="2682298" y="1386154"/>
        <a:ext cx="2178242" cy="2178242"/>
      </dsp:txXfrm>
    </dsp:sp>
    <dsp:sp modelId="{A3915BD9-8D11-46FA-8327-E1DFD38022F4}">
      <dsp:nvSpPr>
        <dsp:cNvPr id="0" name=""/>
        <dsp:cNvSpPr/>
      </dsp:nvSpPr>
      <dsp:spPr>
        <a:xfrm>
          <a:off x="1414957" y="871296"/>
          <a:ext cx="1584176" cy="1584176"/>
        </a:xfrm>
        <a:prstGeom prst="gear6">
          <a:avLst/>
        </a:prstGeom>
        <a:gradFill rotWithShape="0">
          <a:gsLst>
            <a:gs pos="0">
              <a:schemeClr val="accent3">
                <a:hueOff val="2375370"/>
                <a:satOff val="12794"/>
                <a:lumOff val="17452"/>
                <a:alphaOff val="0"/>
                <a:shade val="45000"/>
                <a:satMod val="155000"/>
              </a:schemeClr>
            </a:gs>
            <a:gs pos="60000">
              <a:schemeClr val="accent3">
                <a:hueOff val="2375370"/>
                <a:satOff val="12794"/>
                <a:lumOff val="17452"/>
                <a:alphaOff val="0"/>
                <a:shade val="95000"/>
                <a:satMod val="150000"/>
              </a:schemeClr>
            </a:gs>
            <a:gs pos="100000">
              <a:schemeClr val="accent3">
                <a:hueOff val="2375370"/>
                <a:satOff val="12794"/>
                <a:lumOff val="17452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1414957" y="871296"/>
        <a:ext cx="1584176" cy="1584176"/>
      </dsp:txXfrm>
    </dsp:sp>
    <dsp:sp modelId="{ACD9962D-3F1E-4C3A-84F9-D90950522656}">
      <dsp:nvSpPr>
        <dsp:cNvPr id="0" name=""/>
        <dsp:cNvSpPr/>
      </dsp:nvSpPr>
      <dsp:spPr>
        <a:xfrm>
          <a:off x="2776388" y="1018660"/>
          <a:ext cx="2679237" cy="2679237"/>
        </a:xfrm>
        <a:prstGeom prst="circularArrow">
          <a:avLst>
            <a:gd name="adj1" fmla="val 4878"/>
            <a:gd name="adj2" fmla="val 312630"/>
            <a:gd name="adj3" fmla="val 3125036"/>
            <a:gd name="adj4" fmla="val 15245467"/>
            <a:gd name="adj5" fmla="val 5691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57B6D6-2879-49C6-98B8-63ED6E0B3F84}">
      <dsp:nvSpPr>
        <dsp:cNvPr id="0" name=""/>
        <dsp:cNvSpPr/>
      </dsp:nvSpPr>
      <dsp:spPr>
        <a:xfrm>
          <a:off x="1134402" y="521782"/>
          <a:ext cx="2025765" cy="202576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hueOff val="2375370"/>
                <a:satOff val="12794"/>
                <a:lumOff val="17452"/>
                <a:alphaOff val="0"/>
                <a:shade val="45000"/>
                <a:satMod val="155000"/>
              </a:schemeClr>
            </a:gs>
            <a:gs pos="60000">
              <a:schemeClr val="accent3">
                <a:hueOff val="2375370"/>
                <a:satOff val="12794"/>
                <a:lumOff val="17452"/>
                <a:alphaOff val="0"/>
                <a:shade val="95000"/>
                <a:satMod val="150000"/>
              </a:schemeClr>
            </a:gs>
            <a:gs pos="100000">
              <a:schemeClr val="accent3">
                <a:hueOff val="2375370"/>
                <a:satOff val="12794"/>
                <a:lumOff val="17452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3D8737-2304-4350-9959-CD20FAD66097}">
      <dsp:nvSpPr>
        <dsp:cNvPr id="0" name=""/>
        <dsp:cNvSpPr/>
      </dsp:nvSpPr>
      <dsp:spPr>
        <a:xfrm>
          <a:off x="0" y="810090"/>
          <a:ext cx="6408712" cy="16201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 smtClean="0">
              <a:hlinkClick xmlns:r="http://schemas.openxmlformats.org/officeDocument/2006/relationships" r:id="" action="ppaction://hlinksldjump"/>
            </a:rPr>
            <a:t>Кроссворд </a:t>
          </a:r>
        </a:p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 smtClean="0">
              <a:hlinkClick xmlns:r="http://schemas.openxmlformats.org/officeDocument/2006/relationships" r:id="" action="ppaction://hlinksldjump"/>
            </a:rPr>
            <a:t>№3</a:t>
          </a:r>
          <a:endParaRPr lang="ru-RU" sz="3700" b="1" kern="1200" dirty="0"/>
        </a:p>
      </dsp:txBody>
      <dsp:txXfrm>
        <a:off x="0" y="810090"/>
        <a:ext cx="6408712" cy="16201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13852B-CB6D-43A9-898A-DA9FBD2418EC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BE73CB-91B1-43D9-B4C0-9A335BCD5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13852B-CB6D-43A9-898A-DA9FBD2418EC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BE73CB-91B1-43D9-B4C0-9A335BCD5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13852B-CB6D-43A9-898A-DA9FBD2418EC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BE73CB-91B1-43D9-B4C0-9A335BCD5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13852B-CB6D-43A9-898A-DA9FBD2418EC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BE73CB-91B1-43D9-B4C0-9A335BCD5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13852B-CB6D-43A9-898A-DA9FBD2418EC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BE73CB-91B1-43D9-B4C0-9A335BCD5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13852B-CB6D-43A9-898A-DA9FBD2418EC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BE73CB-91B1-43D9-B4C0-9A335BCD5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13852B-CB6D-43A9-898A-DA9FBD2418EC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BE73CB-91B1-43D9-B4C0-9A335BCD5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13852B-CB6D-43A9-898A-DA9FBD2418EC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BE73CB-91B1-43D9-B4C0-9A335BCD5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13852B-CB6D-43A9-898A-DA9FBD2418EC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BE73CB-91B1-43D9-B4C0-9A335BCD5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13852B-CB6D-43A9-898A-DA9FBD2418EC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BE73CB-91B1-43D9-B4C0-9A335BCD5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13852B-CB6D-43A9-898A-DA9FBD2418EC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BE73CB-91B1-43D9-B4C0-9A335BCD58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813852B-CB6D-43A9-898A-DA9FBD2418EC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2BE73CB-91B1-43D9-B4C0-9A335BCD5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slide" Target="slide9.xml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3.gif"/><Relationship Id="rId7" Type="http://schemas.openxmlformats.org/officeDocument/2006/relationships/image" Target="../media/image35.emf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image" Target="../media/image34.emf"/><Relationship Id="rId4" Type="http://schemas.openxmlformats.org/officeDocument/2006/relationships/image" Target="../media/image6.png"/><Relationship Id="rId9" Type="http://schemas.openxmlformats.org/officeDocument/2006/relationships/image" Target="../media/image37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19.xml"/><Relationship Id="rId7" Type="http://schemas.openxmlformats.org/officeDocument/2006/relationships/slide" Target="slide1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slide" Target="slide16.xml"/><Relationship Id="rId5" Type="http://schemas.openxmlformats.org/officeDocument/2006/relationships/image" Target="../media/image38.gif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physchem.chimfak.rsu.ru/Source/History/Persones/Galilei.html" TargetMode="External"/><Relationship Id="rId4" Type="http://schemas.openxmlformats.org/officeDocument/2006/relationships/slide" Target="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//commons.wikimedia.org/wiki/File:M_Faraday_Th_Phillips_oil_1842.jpg?uselang=ru" TargetMode="External"/><Relationship Id="rId7" Type="http://schemas.openxmlformats.org/officeDocument/2006/relationships/image" Target="../media/image45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hyperlink" Target="http://ru.wikipedia.org/wiki/%D4%E0%F0%E0%E4%E5%E9,_%CC%E0%E9%EA%EB" TargetMode="Externa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gif"/><Relationship Id="rId5" Type="http://schemas.openxmlformats.org/officeDocument/2006/relationships/slide" Target="slide20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9.gif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gi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slide" Target="slide22.xml"/><Relationship Id="rId5" Type="http://schemas.openxmlformats.org/officeDocument/2006/relationships/image" Target="../media/image48.gif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4%E0%F0%E0%E4%E5%E9,_%CC%E0%E9%EA%EB" TargetMode="External"/><Relationship Id="rId7" Type="http://schemas.openxmlformats.org/officeDocument/2006/relationships/image" Target="../media/image52.gif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chool-collection.edu.ru/" TargetMode="External"/><Relationship Id="rId5" Type="http://schemas.openxmlformats.org/officeDocument/2006/relationships/hyperlink" Target="http://www.ya.ru/" TargetMode="External"/><Relationship Id="rId4" Type="http://schemas.openxmlformats.org/officeDocument/2006/relationships/hyperlink" Target="http://www.physchem.chimfak.rsu.ru/Source/History/Persones/Galilei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slide" Target="slide4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" Target="slide8.xml"/><Relationship Id="rId7" Type="http://schemas.openxmlformats.org/officeDocument/2006/relationships/slide" Target="slide23.xml"/><Relationship Id="rId12" Type="http://schemas.openxmlformats.org/officeDocument/2006/relationships/image" Target="../media/image14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11" Type="http://schemas.openxmlformats.org/officeDocument/2006/relationships/image" Target="../media/image13.jpeg"/><Relationship Id="rId5" Type="http://schemas.openxmlformats.org/officeDocument/2006/relationships/hyperlink" Target="&#1069;&#1083;&#1077;&#1082;&#1090;&#1088;&#1086;&#1084;&#1072;&#1075;&#1085;&#1080;&#1090;&#1085;&#1099;&#1077;%20&#1103;&#1074;&#1083;&#1077;&#1085;&#1080;&#1103;.docx" TargetMode="External"/><Relationship Id="rId10" Type="http://schemas.openxmlformats.org/officeDocument/2006/relationships/image" Target="../media/image12.gif"/><Relationship Id="rId4" Type="http://schemas.openxmlformats.org/officeDocument/2006/relationships/slide" Target="slide13.xml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slide" Target="slide4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15.gif"/><Relationship Id="rId12" Type="http://schemas.openxmlformats.org/officeDocument/2006/relationships/image" Target="../media/image1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openxmlformats.org/officeDocument/2006/relationships/image" Target="../media/image17.gif"/><Relationship Id="rId5" Type="http://schemas.openxmlformats.org/officeDocument/2006/relationships/diagramColors" Target="../diagrams/colors3.xml"/><Relationship Id="rId10" Type="http://schemas.openxmlformats.org/officeDocument/2006/relationships/slide" Target="slide7.xml"/><Relationship Id="rId4" Type="http://schemas.openxmlformats.org/officeDocument/2006/relationships/diagramQuickStyle" Target="../diagrams/quickStyle3.xml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5.gi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openxmlformats.org/officeDocument/2006/relationships/image" Target="../media/image22.gif"/><Relationship Id="rId5" Type="http://schemas.openxmlformats.org/officeDocument/2006/relationships/diagramColors" Target="../diagrams/colors4.xml"/><Relationship Id="rId10" Type="http://schemas.openxmlformats.org/officeDocument/2006/relationships/image" Target="../media/image21.jpeg"/><Relationship Id="rId4" Type="http://schemas.openxmlformats.org/officeDocument/2006/relationships/diagramQuickStyle" Target="../diagrams/quickStyle4.xml"/><Relationship Id="rId9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slide" Target="slide10.xml"/><Relationship Id="rId7" Type="http://schemas.openxmlformats.org/officeDocument/2006/relationships/hyperlink" Target="&#1059;&#1087;&#1086;&#1088;&#1103;&#1076;&#1086;&#1095;&#1077;&#1085;&#1085;&#1086;&#1077;%20&#1076;&#1074;&#1080;&#1078;&#1077;&#1085;&#1080;&#1077;%20&#1079;&#1072;&#1088;&#1103;&#1078;%20&#1095;&#1072;&#1089;&#1090;&#1080;&#1094;.swf" TargetMode="Externa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Равнобедренный треугольник 29"/>
          <p:cNvSpPr/>
          <p:nvPr/>
        </p:nvSpPr>
        <p:spPr>
          <a:xfrm rot="16200000" flipH="1">
            <a:off x="4048992" y="-512486"/>
            <a:ext cx="2983677" cy="4817980"/>
          </a:xfrm>
          <a:prstGeom prst="triangle">
            <a:avLst/>
          </a:prstGeom>
          <a:solidFill>
            <a:srgbClr val="DAE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ый треугольник 28"/>
          <p:cNvSpPr/>
          <p:nvPr/>
        </p:nvSpPr>
        <p:spPr>
          <a:xfrm rot="5400000">
            <a:off x="2302332" y="-1430125"/>
            <a:ext cx="1251247" cy="4920825"/>
          </a:xfrm>
          <a:prstGeom prst="rtTriangle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ый треугольник 27"/>
          <p:cNvSpPr/>
          <p:nvPr/>
        </p:nvSpPr>
        <p:spPr>
          <a:xfrm rot="12143968">
            <a:off x="6785208" y="582112"/>
            <a:ext cx="1251247" cy="3984721"/>
          </a:xfrm>
          <a:prstGeom prst="rtTriangle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 rot="10800000">
            <a:off x="408853" y="2852936"/>
            <a:ext cx="3008537" cy="356431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Равнобедренный треугольник 23"/>
          <p:cNvSpPr/>
          <p:nvPr/>
        </p:nvSpPr>
        <p:spPr>
          <a:xfrm rot="5400000">
            <a:off x="1312688" y="-512487"/>
            <a:ext cx="2983677" cy="4817980"/>
          </a:xfrm>
          <a:prstGeom prst="triangle">
            <a:avLst/>
          </a:prstGeom>
          <a:solidFill>
            <a:srgbClr val="D4E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3419872" y="1484784"/>
            <a:ext cx="3096344" cy="4968552"/>
          </a:xfrm>
          <a:prstGeom prst="triangle">
            <a:avLst/>
          </a:prstGeom>
          <a:solidFill>
            <a:srgbClr val="FFD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 rot="20646739">
            <a:off x="5580112" y="404664"/>
            <a:ext cx="1872208" cy="59046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 rot="2318894">
            <a:off x="1643475" y="240844"/>
            <a:ext cx="3399327" cy="645505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683568" y="332656"/>
            <a:ext cx="1152128" cy="2664296"/>
          </a:xfrm>
          <a:prstGeom prst="ellipse">
            <a:avLst/>
          </a:prstGeom>
          <a:solidFill>
            <a:srgbClr val="FECB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ый треугольник 25"/>
          <p:cNvSpPr/>
          <p:nvPr/>
        </p:nvSpPr>
        <p:spPr>
          <a:xfrm rot="16200000">
            <a:off x="4905810" y="2663142"/>
            <a:ext cx="4876996" cy="2664296"/>
          </a:xfrm>
          <a:prstGeom prst="rt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ый треугольник 30"/>
          <p:cNvSpPr/>
          <p:nvPr/>
        </p:nvSpPr>
        <p:spPr>
          <a:xfrm rot="2169963">
            <a:off x="2241292" y="609364"/>
            <a:ext cx="1089392" cy="2706484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ый треугольник 19"/>
          <p:cNvSpPr/>
          <p:nvPr/>
        </p:nvSpPr>
        <p:spPr>
          <a:xfrm rot="2169963">
            <a:off x="465705" y="3355259"/>
            <a:ext cx="4876996" cy="1774944"/>
          </a:xfrm>
          <a:prstGeom prst="rt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 rot="18209095">
            <a:off x="5518294" y="2744775"/>
            <a:ext cx="1152128" cy="4433985"/>
          </a:xfrm>
          <a:prstGeom prst="ellipse">
            <a:avLst/>
          </a:prstGeom>
          <a:solidFill>
            <a:srgbClr val="FFE4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ый треугольник 26"/>
          <p:cNvSpPr/>
          <p:nvPr/>
        </p:nvSpPr>
        <p:spPr>
          <a:xfrm rot="3023834">
            <a:off x="3864042" y="1869709"/>
            <a:ext cx="1251247" cy="3984721"/>
          </a:xfrm>
          <a:prstGeom prst="rtTriangle">
            <a:avLst/>
          </a:prstGeom>
          <a:solidFill>
            <a:srgbClr val="FFD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2987824" y="476672"/>
            <a:ext cx="5688632" cy="3024336"/>
            <a:chOff x="1619672" y="404664"/>
            <a:chExt cx="5688632" cy="2719734"/>
          </a:xfrm>
        </p:grpSpPr>
        <p:sp>
          <p:nvSpPr>
            <p:cNvPr id="2" name="Рамка 1"/>
            <p:cNvSpPr/>
            <p:nvPr/>
          </p:nvSpPr>
          <p:spPr>
            <a:xfrm>
              <a:off x="1619672" y="404664"/>
              <a:ext cx="5688632" cy="2719734"/>
            </a:xfrm>
            <a:prstGeom prst="frame">
              <a:avLst>
                <a:gd name="adj1" fmla="val 8253"/>
              </a:avLst>
            </a:prstGeom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" name="Рамка 2"/>
            <p:cNvSpPr/>
            <p:nvPr/>
          </p:nvSpPr>
          <p:spPr>
            <a:xfrm>
              <a:off x="1835696" y="620688"/>
              <a:ext cx="5220000" cy="2232000"/>
            </a:xfrm>
            <a:prstGeom prst="frame">
              <a:avLst>
                <a:gd name="adj1" fmla="val 8253"/>
              </a:avLst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024850" y="933688"/>
              <a:ext cx="4923143" cy="163121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5000" b="1" cap="none" spc="0" dirty="0" smtClean="0">
                  <a:ln w="28575">
                    <a:solidFill>
                      <a:srgbClr val="C00000"/>
                    </a:solidFill>
                  </a:ln>
                  <a:solidFill>
                    <a:srgbClr val="FFC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Кроссворды </a:t>
              </a:r>
            </a:p>
            <a:p>
              <a:pPr algn="ctr"/>
              <a:r>
                <a:rPr lang="ru-RU" sz="5000" b="1" cap="none" spc="0" dirty="0" smtClean="0">
                  <a:ln w="28575">
                    <a:solidFill>
                      <a:srgbClr val="C00000"/>
                    </a:solidFill>
                  </a:ln>
                  <a:solidFill>
                    <a:srgbClr val="FFC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по физике</a:t>
              </a:r>
              <a:endParaRPr lang="ru-RU" sz="5000" b="1" cap="none" spc="0" dirty="0">
                <a:ln w="28575"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36" name="Picture 9" descr="C:\Users\Большаковы\Pictures\Картиеки физика\кроссворд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692696"/>
            <a:ext cx="2520280" cy="2160240"/>
          </a:xfrm>
          <a:prstGeom prst="rect">
            <a:avLst/>
          </a:prstGeom>
          <a:noFill/>
        </p:spPr>
      </p:pic>
      <p:pic>
        <p:nvPicPr>
          <p:cNvPr id="39" name="Picture 4" descr="D:\Disc 0\Disc 1\Документы Анна\физические рисунки\Рисунок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941168"/>
            <a:ext cx="2808312" cy="1916832"/>
          </a:xfrm>
          <a:prstGeom prst="rect">
            <a:avLst/>
          </a:prstGeom>
          <a:noFill/>
        </p:spPr>
      </p:pic>
      <p:pic>
        <p:nvPicPr>
          <p:cNvPr id="42" name="Picture 4" descr="D:\Disc 0\Disc 1\Документы Анна\физические рисунки\Рисунок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1016" y="3876763"/>
            <a:ext cx="2124744" cy="1856493"/>
          </a:xfrm>
          <a:prstGeom prst="rect">
            <a:avLst/>
          </a:prstGeom>
          <a:noFill/>
        </p:spPr>
      </p:pic>
      <p:sp>
        <p:nvSpPr>
          <p:cNvPr id="35" name="Прямоугольник 34"/>
          <p:cNvSpPr/>
          <p:nvPr/>
        </p:nvSpPr>
        <p:spPr>
          <a:xfrm>
            <a:off x="5148064" y="4010868"/>
            <a:ext cx="3600400" cy="2154436"/>
          </a:xfrm>
          <a:prstGeom prst="rect">
            <a:avLst/>
          </a:prstGeom>
          <a:solidFill>
            <a:schemeClr val="bg2">
              <a:alpha val="57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b="1" dirty="0" smtClean="0"/>
              <a:t>Материалы подготовлены учителем физики МАОУ СОШ № 40        г. Томска Большаковой А.А</a:t>
            </a:r>
            <a:r>
              <a:rPr lang="ru-RU" sz="2400" b="1" i="1" dirty="0" smtClean="0"/>
              <a:t>.</a:t>
            </a:r>
          </a:p>
        </p:txBody>
      </p:sp>
      <p:pic>
        <p:nvPicPr>
          <p:cNvPr id="43" name="Picture 4" descr="D:\Disc 0\Disc 1\Документы Анна\физические рисунки\Рисунок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043608" y="3501008"/>
            <a:ext cx="2124744" cy="1856493"/>
          </a:xfrm>
          <a:prstGeom prst="rect">
            <a:avLst/>
          </a:prstGeom>
          <a:noFill/>
        </p:spPr>
      </p:pic>
      <p:pic>
        <p:nvPicPr>
          <p:cNvPr id="44" name="Picture 4" descr="D:\Disc 0\Disc 1\Документы Анна\физические рисунки\Рисунок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735288" y="3645024"/>
            <a:ext cx="2124744" cy="1856493"/>
          </a:xfrm>
          <a:prstGeom prst="rect">
            <a:avLst/>
          </a:prstGeom>
          <a:noFill/>
        </p:spPr>
      </p:pic>
      <p:pic>
        <p:nvPicPr>
          <p:cNvPr id="33" name="Picture 8" descr="C:\Users\Большаковы\Pictures\Картиеки физика\человек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3635337"/>
            <a:ext cx="3456384" cy="3222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Oval 20"/>
          <p:cNvSpPr>
            <a:spLocks noChangeArrowheads="1"/>
          </p:cNvSpPr>
          <p:nvPr/>
        </p:nvSpPr>
        <p:spPr bwMode="auto">
          <a:xfrm rot="2261450">
            <a:off x="1361049" y="2919355"/>
            <a:ext cx="6335712" cy="2305050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3774049" y="3389255"/>
            <a:ext cx="1511300" cy="1511300"/>
          </a:xfrm>
          <a:prstGeom prst="ellipse">
            <a:avLst/>
          </a:prstGeom>
          <a:pattFill prst="wdDnDiag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9" name="Oval 11"/>
          <p:cNvSpPr>
            <a:spLocks noChangeAspect="1" noChangeArrowheads="1"/>
          </p:cNvSpPr>
          <p:nvPr/>
        </p:nvSpPr>
        <p:spPr bwMode="auto">
          <a:xfrm>
            <a:off x="3955024" y="3497205"/>
            <a:ext cx="503237" cy="503237"/>
          </a:xfrm>
          <a:prstGeom prst="ellipse">
            <a:avLst/>
          </a:prstGeom>
          <a:gradFill rotWithShape="1">
            <a:gsLst>
              <a:gs pos="0">
                <a:srgbClr val="218BEB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60" name="Oval 12"/>
          <p:cNvSpPr>
            <a:spLocks noChangeAspect="1" noChangeArrowheads="1"/>
          </p:cNvSpPr>
          <p:nvPr/>
        </p:nvSpPr>
        <p:spPr bwMode="auto">
          <a:xfrm>
            <a:off x="4783699" y="3794067"/>
            <a:ext cx="503237" cy="503238"/>
          </a:xfrm>
          <a:prstGeom prst="ellipse">
            <a:avLst/>
          </a:prstGeom>
          <a:gradFill rotWithShape="1">
            <a:gsLst>
              <a:gs pos="0">
                <a:srgbClr val="218BEB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61" name="Oval 13"/>
          <p:cNvSpPr>
            <a:spLocks noChangeAspect="1" noChangeArrowheads="1"/>
          </p:cNvSpPr>
          <p:nvPr/>
        </p:nvSpPr>
        <p:spPr bwMode="auto">
          <a:xfrm>
            <a:off x="4459849" y="3424180"/>
            <a:ext cx="503237" cy="503237"/>
          </a:xfrm>
          <a:prstGeom prst="ellipse">
            <a:avLst/>
          </a:prstGeom>
          <a:gradFill rotWithShape="1">
            <a:gsLst>
              <a:gs pos="0">
                <a:srgbClr val="899BE7"/>
              </a:gs>
              <a:gs pos="100000">
                <a:srgbClr val="3333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2062" name="Oval 14"/>
          <p:cNvSpPr>
            <a:spLocks noChangeAspect="1" noChangeArrowheads="1"/>
          </p:cNvSpPr>
          <p:nvPr/>
        </p:nvSpPr>
        <p:spPr bwMode="auto">
          <a:xfrm>
            <a:off x="3810561" y="4000442"/>
            <a:ext cx="503238" cy="503238"/>
          </a:xfrm>
          <a:prstGeom prst="ellipse">
            <a:avLst/>
          </a:prstGeom>
          <a:gradFill rotWithShape="1">
            <a:gsLst>
              <a:gs pos="0">
                <a:srgbClr val="899BE7"/>
              </a:gs>
              <a:gs pos="100000">
                <a:srgbClr val="3333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2066" name="Oval 18"/>
          <p:cNvSpPr>
            <a:spLocks noChangeAspect="1" noChangeArrowheads="1"/>
          </p:cNvSpPr>
          <p:nvPr/>
        </p:nvSpPr>
        <p:spPr bwMode="auto">
          <a:xfrm>
            <a:off x="4170924" y="4360805"/>
            <a:ext cx="503237" cy="503237"/>
          </a:xfrm>
          <a:prstGeom prst="ellipse">
            <a:avLst/>
          </a:prstGeom>
          <a:gradFill rotWithShape="1">
            <a:gsLst>
              <a:gs pos="0">
                <a:srgbClr val="218BEB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67" name="Oval 19"/>
          <p:cNvSpPr>
            <a:spLocks noChangeAspect="1" noChangeArrowheads="1"/>
          </p:cNvSpPr>
          <p:nvPr/>
        </p:nvSpPr>
        <p:spPr bwMode="auto">
          <a:xfrm>
            <a:off x="4675749" y="4289367"/>
            <a:ext cx="503237" cy="503238"/>
          </a:xfrm>
          <a:prstGeom prst="ellipse">
            <a:avLst/>
          </a:prstGeom>
          <a:gradFill rotWithShape="1">
            <a:gsLst>
              <a:gs pos="0">
                <a:srgbClr val="899BE7"/>
              </a:gs>
              <a:gs pos="100000">
                <a:srgbClr val="3333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2069" name="Oval 21"/>
          <p:cNvSpPr>
            <a:spLocks noChangeArrowheads="1"/>
          </p:cNvSpPr>
          <p:nvPr/>
        </p:nvSpPr>
        <p:spPr bwMode="auto">
          <a:xfrm rot="-2457518">
            <a:off x="1291199" y="2919355"/>
            <a:ext cx="6335712" cy="2303462"/>
          </a:xfrm>
          <a:prstGeom prst="ellipse">
            <a:avLst/>
          </a:prstGeom>
          <a:noFill/>
          <a:ln w="25400">
            <a:solidFill>
              <a:srgbClr val="008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755576" y="404664"/>
            <a:ext cx="75961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i="1" dirty="0">
                <a:solidFill>
                  <a:srgbClr val="990000"/>
                </a:solidFill>
              </a:rPr>
              <a:t>Модель атома лития</a:t>
            </a:r>
          </a:p>
        </p:txBody>
      </p:sp>
      <p:sp>
        <p:nvSpPr>
          <p:cNvPr id="2063" name="Oval 15"/>
          <p:cNvSpPr>
            <a:spLocks noChangeArrowheads="1"/>
          </p:cNvSpPr>
          <p:nvPr/>
        </p:nvSpPr>
        <p:spPr bwMode="auto">
          <a:xfrm>
            <a:off x="2585011" y="2200217"/>
            <a:ext cx="3889375" cy="3889375"/>
          </a:xfrm>
          <a:prstGeom prst="ellipse">
            <a:avLst/>
          </a:prstGeom>
          <a:noFill/>
          <a:ln w="25400">
            <a:solidFill>
              <a:srgbClr val="00008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70" name="Oval 22"/>
          <p:cNvSpPr>
            <a:spLocks noChangeAspect="1" noChangeArrowheads="1"/>
          </p:cNvSpPr>
          <p:nvPr/>
        </p:nvSpPr>
        <p:spPr bwMode="auto">
          <a:xfrm>
            <a:off x="1865874" y="1839855"/>
            <a:ext cx="611187" cy="611187"/>
          </a:xfrm>
          <a:prstGeom prst="ellipse">
            <a:avLst/>
          </a:prstGeom>
          <a:gradFill rotWithShape="1">
            <a:gsLst>
              <a:gs pos="0">
                <a:srgbClr val="F67E66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064" name="Oval 16"/>
          <p:cNvSpPr>
            <a:spLocks noChangeAspect="1" noChangeArrowheads="1"/>
          </p:cNvSpPr>
          <p:nvPr/>
        </p:nvSpPr>
        <p:spPr bwMode="auto">
          <a:xfrm>
            <a:off x="6545824" y="1695392"/>
            <a:ext cx="611187" cy="611188"/>
          </a:xfrm>
          <a:prstGeom prst="ellipse">
            <a:avLst/>
          </a:prstGeom>
          <a:gradFill rotWithShape="1">
            <a:gsLst>
              <a:gs pos="0">
                <a:srgbClr val="28B680"/>
              </a:gs>
              <a:gs pos="100000">
                <a:srgbClr val="1D911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065" name="Oval 17"/>
          <p:cNvSpPr>
            <a:spLocks noChangeAspect="1" noChangeArrowheads="1"/>
          </p:cNvSpPr>
          <p:nvPr/>
        </p:nvSpPr>
        <p:spPr bwMode="auto">
          <a:xfrm>
            <a:off x="4242361" y="5810192"/>
            <a:ext cx="611188" cy="611188"/>
          </a:xfrm>
          <a:prstGeom prst="ellipse">
            <a:avLst/>
          </a:prstGeom>
          <a:gradFill rotWithShape="1">
            <a:gsLst>
              <a:gs pos="0">
                <a:srgbClr val="899BE7"/>
              </a:gs>
              <a:gs pos="100000">
                <a:srgbClr val="3333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4" name="Прямоугольник 23">
            <a:hlinkClick r:id="rId2" action="ppaction://hlinksldjump"/>
          </p:cNvPr>
          <p:cNvSpPr/>
          <p:nvPr/>
        </p:nvSpPr>
        <p:spPr>
          <a:xfrm>
            <a:off x="7668344" y="5733256"/>
            <a:ext cx="1080120" cy="5760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C -0.11736 -4.81481E-6 -0.21284 -0.12731 -0.21284 -0.28472 C -0.21284 -0.44212 -0.11736 -0.57037 -4.16667E-6 -0.57037 C 0.11719 -0.57037 0.21233 -0.44212 0.21233 -0.28472 C 0.21233 -0.12731 0.11719 -4.81481E-6 -4.16667E-6 -4.81481E-6 Z " pathEditMode="relative" rAng="10800000" ptsTypes="fffff">
                                      <p:cBhvr>
                                        <p:cTn id="6" dur="20000" spd="-100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07407E-6 C 0.04202 0.11388 -0.08593 0.31666 -0.19045 0.43634 C -0.29427 0.55717 -0.46406 0.67731 -0.521 0.60439 C -0.571 0.49027 -0.45295 0.29629 -0.34878 0.17546 C -0.24427 0.05439 -0.06267 -0.0801 -3.61111E-6 4.07407E-6 Z " pathEditMode="relative" rAng="0" ptsTypes="fffff">
                                      <p:cBhvr>
                                        <p:cTn id="8" dur="20000" spd="-100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" y="29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-0.00463 C 0.03524 -0.08264 0.23403 0.03681 0.3408 0.15162 C 0.44583 0.2669 0.57969 0.46181 0.52778 0.56829 C 0.47552 0.64144 0.28906 0.52639 0.18403 0.41157 C 0.0776 0.29699 -0.08698 0.06921 -0.00399 -0.00463 Z " pathEditMode="relative" rAng="0" ptsTypes="fffff">
                                      <p:cBhvr>
                                        <p:cTn id="10" dur="20000" spd="-100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" y="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animBg="1"/>
      <p:bldP spid="2064" grpId="0" animBg="1"/>
      <p:bldP spid="20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Disc 0\Disc 1\Документы Анна\Конкурсные уроки\Кроссворд\36_8_1.jpg"/>
          <p:cNvPicPr>
            <a:picLocks noChangeAspect="1" noChangeArrowheads="1"/>
          </p:cNvPicPr>
          <p:nvPr/>
        </p:nvPicPr>
        <p:blipFill>
          <a:blip r:embed="rId2" cstate="print"/>
          <a:srcRect t="20459" r="33935" b="5688"/>
          <a:stretch>
            <a:fillRect/>
          </a:stretch>
        </p:blipFill>
        <p:spPr bwMode="auto">
          <a:xfrm>
            <a:off x="323528" y="332656"/>
            <a:ext cx="8496944" cy="6192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Прямоугольник 23">
            <a:hlinkClick r:id="rId3" action="ppaction://hlinksldjump"/>
          </p:cNvPr>
          <p:cNvSpPr/>
          <p:nvPr/>
        </p:nvSpPr>
        <p:spPr>
          <a:xfrm>
            <a:off x="7668344" y="5733256"/>
            <a:ext cx="1080120" cy="57606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447802" y="1844675"/>
            <a:ext cx="935037" cy="87312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2807296" y="1988840"/>
            <a:ext cx="288032" cy="22440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+</a:t>
            </a:r>
          </a:p>
        </p:txBody>
      </p:sp>
      <p:sp>
        <p:nvSpPr>
          <p:cNvPr id="4" name="Овал 3"/>
          <p:cNvSpPr/>
          <p:nvPr/>
        </p:nvSpPr>
        <p:spPr>
          <a:xfrm>
            <a:off x="2807296" y="2420888"/>
            <a:ext cx="288032" cy="20764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+</a:t>
            </a:r>
          </a:p>
        </p:txBody>
      </p:sp>
      <p:sp>
        <p:nvSpPr>
          <p:cNvPr id="5" name="Овал 4"/>
          <p:cNvSpPr/>
          <p:nvPr/>
        </p:nvSpPr>
        <p:spPr>
          <a:xfrm>
            <a:off x="2591272" y="2196480"/>
            <a:ext cx="288032" cy="22440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942977" y="1349375"/>
            <a:ext cx="2016125" cy="1863725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447256" y="1268760"/>
            <a:ext cx="288032" cy="28803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-</a:t>
            </a:r>
          </a:p>
        </p:txBody>
      </p:sp>
      <p:sp>
        <p:nvSpPr>
          <p:cNvPr id="8" name="Овал 7"/>
          <p:cNvSpPr/>
          <p:nvPr/>
        </p:nvSpPr>
        <p:spPr>
          <a:xfrm>
            <a:off x="3167336" y="2996952"/>
            <a:ext cx="288032" cy="28803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-</a:t>
            </a:r>
          </a:p>
        </p:txBody>
      </p:sp>
      <p:sp>
        <p:nvSpPr>
          <p:cNvPr id="9" name="Овал 8"/>
          <p:cNvSpPr/>
          <p:nvPr/>
        </p:nvSpPr>
        <p:spPr>
          <a:xfrm>
            <a:off x="3023320" y="2196480"/>
            <a:ext cx="288032" cy="22440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447802" y="4797425"/>
            <a:ext cx="935037" cy="87153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807296" y="4941168"/>
            <a:ext cx="288032" cy="22440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+</a:t>
            </a:r>
          </a:p>
        </p:txBody>
      </p:sp>
      <p:sp>
        <p:nvSpPr>
          <p:cNvPr id="12" name="Овал 11"/>
          <p:cNvSpPr/>
          <p:nvPr/>
        </p:nvSpPr>
        <p:spPr>
          <a:xfrm>
            <a:off x="2807296" y="5373216"/>
            <a:ext cx="288032" cy="20764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+</a:t>
            </a:r>
          </a:p>
        </p:txBody>
      </p:sp>
      <p:sp>
        <p:nvSpPr>
          <p:cNvPr id="13" name="Овал 12"/>
          <p:cNvSpPr/>
          <p:nvPr/>
        </p:nvSpPr>
        <p:spPr>
          <a:xfrm>
            <a:off x="2591272" y="5148808"/>
            <a:ext cx="288032" cy="22440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942977" y="4302125"/>
            <a:ext cx="2016125" cy="1863725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447256" y="4221088"/>
            <a:ext cx="288032" cy="28803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-</a:t>
            </a:r>
          </a:p>
        </p:txBody>
      </p:sp>
      <p:sp>
        <p:nvSpPr>
          <p:cNvPr id="16" name="Овал 15"/>
          <p:cNvSpPr/>
          <p:nvPr/>
        </p:nvSpPr>
        <p:spPr>
          <a:xfrm>
            <a:off x="3167336" y="5949280"/>
            <a:ext cx="288032" cy="28803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-</a:t>
            </a:r>
          </a:p>
        </p:txBody>
      </p:sp>
      <p:sp>
        <p:nvSpPr>
          <p:cNvPr id="17" name="Овал 16"/>
          <p:cNvSpPr/>
          <p:nvPr/>
        </p:nvSpPr>
        <p:spPr>
          <a:xfrm>
            <a:off x="3023320" y="5148808"/>
            <a:ext cx="288032" cy="22440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614864" y="1844675"/>
            <a:ext cx="936625" cy="87312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975648" y="1988840"/>
            <a:ext cx="288032" cy="22440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+</a:t>
            </a:r>
          </a:p>
        </p:txBody>
      </p:sp>
      <p:sp>
        <p:nvSpPr>
          <p:cNvPr id="20" name="Овал 19"/>
          <p:cNvSpPr/>
          <p:nvPr/>
        </p:nvSpPr>
        <p:spPr>
          <a:xfrm>
            <a:off x="5975648" y="2420888"/>
            <a:ext cx="288032" cy="20764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+</a:t>
            </a:r>
          </a:p>
        </p:txBody>
      </p:sp>
      <p:sp>
        <p:nvSpPr>
          <p:cNvPr id="21" name="Овал 20"/>
          <p:cNvSpPr/>
          <p:nvPr/>
        </p:nvSpPr>
        <p:spPr>
          <a:xfrm>
            <a:off x="5759624" y="2196480"/>
            <a:ext cx="288032" cy="22440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111627" y="1349375"/>
            <a:ext cx="2016125" cy="1863725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615608" y="1268760"/>
            <a:ext cx="288032" cy="28803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-</a:t>
            </a:r>
          </a:p>
        </p:txBody>
      </p:sp>
      <p:sp>
        <p:nvSpPr>
          <p:cNvPr id="24" name="Овал 23"/>
          <p:cNvSpPr/>
          <p:nvPr/>
        </p:nvSpPr>
        <p:spPr>
          <a:xfrm>
            <a:off x="6335688" y="2996952"/>
            <a:ext cx="288032" cy="28803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-</a:t>
            </a:r>
          </a:p>
        </p:txBody>
      </p:sp>
      <p:sp>
        <p:nvSpPr>
          <p:cNvPr id="25" name="Овал 24"/>
          <p:cNvSpPr/>
          <p:nvPr/>
        </p:nvSpPr>
        <p:spPr>
          <a:xfrm>
            <a:off x="6191672" y="2196480"/>
            <a:ext cx="288032" cy="22440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759327" y="4797425"/>
            <a:ext cx="936625" cy="87153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6119664" y="4941168"/>
            <a:ext cx="288032" cy="22440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+</a:t>
            </a:r>
          </a:p>
        </p:txBody>
      </p:sp>
      <p:sp>
        <p:nvSpPr>
          <p:cNvPr id="28" name="Овал 27"/>
          <p:cNvSpPr/>
          <p:nvPr/>
        </p:nvSpPr>
        <p:spPr>
          <a:xfrm>
            <a:off x="6119664" y="5373216"/>
            <a:ext cx="288032" cy="20764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+</a:t>
            </a:r>
          </a:p>
        </p:txBody>
      </p:sp>
      <p:sp>
        <p:nvSpPr>
          <p:cNvPr id="29" name="Овал 28"/>
          <p:cNvSpPr/>
          <p:nvPr/>
        </p:nvSpPr>
        <p:spPr>
          <a:xfrm>
            <a:off x="5903640" y="5148808"/>
            <a:ext cx="288032" cy="22440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5256089" y="4302125"/>
            <a:ext cx="2016125" cy="1863725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759624" y="4221088"/>
            <a:ext cx="288032" cy="28803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-</a:t>
            </a:r>
          </a:p>
        </p:txBody>
      </p:sp>
      <p:sp>
        <p:nvSpPr>
          <p:cNvPr id="32" name="Овал 31"/>
          <p:cNvSpPr/>
          <p:nvPr/>
        </p:nvSpPr>
        <p:spPr>
          <a:xfrm>
            <a:off x="6335688" y="5148808"/>
            <a:ext cx="288032" cy="22440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7271792" y="1340768"/>
            <a:ext cx="288032" cy="28803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-</a:t>
            </a:r>
          </a:p>
        </p:txBody>
      </p:sp>
      <p:graphicFrame>
        <p:nvGraphicFramePr>
          <p:cNvPr id="34" name="Object 2"/>
          <p:cNvGraphicFramePr>
            <a:graphicFrameLocks noChangeAspect="1"/>
          </p:cNvGraphicFramePr>
          <p:nvPr/>
        </p:nvGraphicFramePr>
        <p:xfrm>
          <a:off x="790452" y="1760538"/>
          <a:ext cx="1081087" cy="617537"/>
        </p:xfrm>
        <a:graphic>
          <a:graphicData uri="http://schemas.openxmlformats.org/presentationml/2006/ole">
            <p:oleObj spid="_x0000_s2050" name="Формула" r:id="rId3" imgW="355320" imgH="203040" progId="Equation.3">
              <p:embed/>
            </p:oleObj>
          </a:graphicData>
        </a:graphic>
      </p:graphicFrame>
      <p:graphicFrame>
        <p:nvGraphicFramePr>
          <p:cNvPr id="35" name="Object 3"/>
          <p:cNvGraphicFramePr>
            <a:graphicFrameLocks noChangeAspect="1"/>
          </p:cNvGraphicFramePr>
          <p:nvPr/>
        </p:nvGraphicFramePr>
        <p:xfrm>
          <a:off x="420564" y="2420938"/>
          <a:ext cx="1666875" cy="720725"/>
        </p:xfrm>
        <a:graphic>
          <a:graphicData uri="http://schemas.openxmlformats.org/presentationml/2006/ole">
            <p:oleObj spid="_x0000_s2051" name="Формула" r:id="rId4" imgW="558720" imgH="241200" progId="Equation.3">
              <p:embed/>
            </p:oleObj>
          </a:graphicData>
        </a:graphic>
      </p:graphicFrame>
      <p:graphicFrame>
        <p:nvGraphicFramePr>
          <p:cNvPr id="36" name="Object 4"/>
          <p:cNvGraphicFramePr>
            <a:graphicFrameLocks noChangeAspect="1"/>
          </p:cNvGraphicFramePr>
          <p:nvPr/>
        </p:nvGraphicFramePr>
        <p:xfrm>
          <a:off x="792039" y="4652963"/>
          <a:ext cx="1006475" cy="576262"/>
        </p:xfrm>
        <a:graphic>
          <a:graphicData uri="http://schemas.openxmlformats.org/presentationml/2006/ole">
            <p:oleObj spid="_x0000_s2052" name="Формула" r:id="rId5" imgW="355320" imgH="203040" progId="Equation.3">
              <p:embed/>
            </p:oleObj>
          </a:graphicData>
        </a:graphic>
      </p:graphicFrame>
      <p:graphicFrame>
        <p:nvGraphicFramePr>
          <p:cNvPr id="37" name="Object 5"/>
          <p:cNvGraphicFramePr>
            <a:graphicFrameLocks noChangeAspect="1"/>
          </p:cNvGraphicFramePr>
          <p:nvPr/>
        </p:nvGraphicFramePr>
        <p:xfrm>
          <a:off x="390402" y="5229225"/>
          <a:ext cx="1697037" cy="733425"/>
        </p:xfrm>
        <a:graphic>
          <a:graphicData uri="http://schemas.openxmlformats.org/presentationml/2006/ole">
            <p:oleObj spid="_x0000_s2053" name="Формула" r:id="rId6" imgW="558720" imgH="241200" progId="Equation.3">
              <p:embed/>
            </p:oleObj>
          </a:graphicData>
        </a:graphic>
      </p:graphicFrame>
      <p:sp>
        <p:nvSpPr>
          <p:cNvPr id="38" name="Штриховая стрелка вправо 37"/>
          <p:cNvSpPr/>
          <p:nvPr/>
        </p:nvSpPr>
        <p:spPr>
          <a:xfrm>
            <a:off x="4103440" y="2276872"/>
            <a:ext cx="792088" cy="432048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Штриховая стрелка вправо 38"/>
          <p:cNvSpPr/>
          <p:nvPr/>
        </p:nvSpPr>
        <p:spPr>
          <a:xfrm>
            <a:off x="4175448" y="5157192"/>
            <a:ext cx="792088" cy="432048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40" name="Object 6"/>
          <p:cNvGraphicFramePr>
            <a:graphicFrameLocks noChangeAspect="1"/>
          </p:cNvGraphicFramePr>
          <p:nvPr/>
        </p:nvGraphicFramePr>
        <p:xfrm>
          <a:off x="7454777" y="1825625"/>
          <a:ext cx="1041400" cy="595313"/>
        </p:xfrm>
        <a:graphic>
          <a:graphicData uri="http://schemas.openxmlformats.org/presentationml/2006/ole">
            <p:oleObj spid="_x0000_s2054" name="Формула" r:id="rId7" imgW="355320" imgH="203040" progId="Equation.3">
              <p:embed/>
            </p:oleObj>
          </a:graphicData>
        </a:graphic>
      </p:graphicFrame>
      <p:graphicFrame>
        <p:nvGraphicFramePr>
          <p:cNvPr id="41" name="Object 7"/>
          <p:cNvGraphicFramePr>
            <a:graphicFrameLocks noChangeAspect="1"/>
          </p:cNvGraphicFramePr>
          <p:nvPr/>
        </p:nvGraphicFramePr>
        <p:xfrm>
          <a:off x="7221414" y="2451100"/>
          <a:ext cx="1562100" cy="690563"/>
        </p:xfrm>
        <a:graphic>
          <a:graphicData uri="http://schemas.openxmlformats.org/presentationml/2006/ole">
            <p:oleObj spid="_x0000_s2055" name="Формула" r:id="rId8" imgW="545760" imgH="241200" progId="Equation.3">
              <p:embed/>
            </p:oleObj>
          </a:graphicData>
        </a:graphic>
      </p:graphicFrame>
      <p:graphicFrame>
        <p:nvGraphicFramePr>
          <p:cNvPr id="42" name="Object 8"/>
          <p:cNvGraphicFramePr>
            <a:graphicFrameLocks noChangeAspect="1"/>
          </p:cNvGraphicFramePr>
          <p:nvPr/>
        </p:nvGraphicFramePr>
        <p:xfrm>
          <a:off x="7559552" y="4756150"/>
          <a:ext cx="1081087" cy="617538"/>
        </p:xfrm>
        <a:graphic>
          <a:graphicData uri="http://schemas.openxmlformats.org/presentationml/2006/ole">
            <p:oleObj spid="_x0000_s2056" name="Формула" r:id="rId9" imgW="355320" imgH="203040" progId="Equation.3">
              <p:embed/>
            </p:oleObj>
          </a:graphicData>
        </a:graphic>
      </p:graphicFrame>
      <p:graphicFrame>
        <p:nvGraphicFramePr>
          <p:cNvPr id="43" name="Object 9"/>
          <p:cNvGraphicFramePr>
            <a:graphicFrameLocks noChangeAspect="1"/>
          </p:cNvGraphicFramePr>
          <p:nvPr/>
        </p:nvGraphicFramePr>
        <p:xfrm>
          <a:off x="7300789" y="5349875"/>
          <a:ext cx="1555750" cy="671513"/>
        </p:xfrm>
        <a:graphic>
          <a:graphicData uri="http://schemas.openxmlformats.org/presentationml/2006/ole">
            <p:oleObj spid="_x0000_s2057" name="Формула" r:id="rId10" imgW="558720" imgH="241200" progId="Equation.3">
              <p:embed/>
            </p:oleObj>
          </a:graphicData>
        </a:graphic>
      </p:graphicFrame>
      <p:sp>
        <p:nvSpPr>
          <p:cNvPr id="44" name="Овал 43"/>
          <p:cNvSpPr/>
          <p:nvPr/>
        </p:nvSpPr>
        <p:spPr>
          <a:xfrm>
            <a:off x="6479704" y="5949280"/>
            <a:ext cx="288032" cy="28803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-</a:t>
            </a:r>
          </a:p>
        </p:txBody>
      </p:sp>
      <p:sp>
        <p:nvSpPr>
          <p:cNvPr id="48" name="Text Box 23"/>
          <p:cNvSpPr txBox="1">
            <a:spLocks noChangeArrowheads="1"/>
          </p:cNvSpPr>
          <p:nvPr/>
        </p:nvSpPr>
        <p:spPr bwMode="auto">
          <a:xfrm>
            <a:off x="2771800" y="332656"/>
            <a:ext cx="324036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i="1" dirty="0">
                <a:solidFill>
                  <a:srgbClr val="990000"/>
                </a:solidFill>
              </a:rPr>
              <a:t>Модель </a:t>
            </a:r>
          </a:p>
        </p:txBody>
      </p:sp>
      <p:sp>
        <p:nvSpPr>
          <p:cNvPr id="49" name="Прямоугольник 48">
            <a:hlinkClick r:id="rId11" action="ppaction://hlinksldjump"/>
          </p:cNvPr>
          <p:cNvSpPr/>
          <p:nvPr/>
        </p:nvSpPr>
        <p:spPr>
          <a:xfrm>
            <a:off x="4139952" y="5877272"/>
            <a:ext cx="1080120" cy="57606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96762E-6 L -0.03923 0.08396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0226 0.03145 " pathEditMode="relative" ptsTypes="AA">
                                      <p:cBhvr>
                                        <p:cTn id="8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6" grpId="0" animBg="1"/>
      <p:bldP spid="30" grpId="0" animBg="1"/>
      <p:bldP spid="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8"/>
          <p:cNvGrpSpPr/>
          <p:nvPr/>
        </p:nvGrpSpPr>
        <p:grpSpPr>
          <a:xfrm>
            <a:off x="331968" y="404664"/>
            <a:ext cx="8416496" cy="6048672"/>
            <a:chOff x="331968" y="404664"/>
            <a:chExt cx="8416496" cy="6048672"/>
          </a:xfrm>
        </p:grpSpPr>
        <p:sp>
          <p:nvSpPr>
            <p:cNvPr id="27" name="Овал 26"/>
            <p:cNvSpPr/>
            <p:nvPr/>
          </p:nvSpPr>
          <p:spPr>
            <a:xfrm rot="5179547">
              <a:off x="1958383" y="412333"/>
              <a:ext cx="2123174" cy="4401774"/>
            </a:xfrm>
            <a:prstGeom prst="ellipse">
              <a:avLst/>
            </a:prstGeom>
            <a:solidFill>
              <a:srgbClr val="FEC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 rot="5179547">
              <a:off x="4118622" y="-692412"/>
              <a:ext cx="2123174" cy="4401774"/>
            </a:xfrm>
            <a:prstGeom prst="ellipse">
              <a:avLst/>
            </a:prstGeom>
            <a:solidFill>
              <a:srgbClr val="FEC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ый треугольник 24"/>
            <p:cNvSpPr/>
            <p:nvPr/>
          </p:nvSpPr>
          <p:spPr>
            <a:xfrm rot="16200000" flipH="1">
              <a:off x="4907516" y="1511014"/>
              <a:ext cx="4876996" cy="2664296"/>
            </a:xfrm>
            <a:prstGeom prst="rt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ый треугольник 23"/>
            <p:cNvSpPr/>
            <p:nvPr/>
          </p:nvSpPr>
          <p:spPr>
            <a:xfrm rot="5400000">
              <a:off x="3944114" y="-3148439"/>
              <a:ext cx="1251247" cy="8357453"/>
            </a:xfrm>
            <a:prstGeom prst="rtTriangle">
              <a:avLst/>
            </a:prstGeom>
            <a:solidFill>
              <a:srgbClr val="FFD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 rot="5400000">
              <a:off x="2154851" y="9765"/>
              <a:ext cx="4830560" cy="792461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ый треугольник 21"/>
            <p:cNvSpPr/>
            <p:nvPr/>
          </p:nvSpPr>
          <p:spPr>
            <a:xfrm rot="5400000" flipH="1">
              <a:off x="-710814" y="2682690"/>
              <a:ext cx="4876996" cy="2664296"/>
            </a:xfrm>
            <a:prstGeom prst="rt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 rot="14645164">
              <a:off x="2532521" y="1641077"/>
              <a:ext cx="1872208" cy="5266039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ый треугольник 16"/>
            <p:cNvSpPr/>
            <p:nvPr/>
          </p:nvSpPr>
          <p:spPr>
            <a:xfrm rot="6705985">
              <a:off x="5594293" y="22923"/>
              <a:ext cx="1251247" cy="4757409"/>
            </a:xfrm>
            <a:prstGeom prst="rtTriangl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ый треугольник 14"/>
            <p:cNvSpPr/>
            <p:nvPr/>
          </p:nvSpPr>
          <p:spPr>
            <a:xfrm rot="2169963">
              <a:off x="3306417" y="1703797"/>
              <a:ext cx="5244277" cy="2576809"/>
            </a:xfrm>
            <a:prstGeom prst="rt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 rot="5400000">
              <a:off x="1312688" y="-512487"/>
              <a:ext cx="2983677" cy="4817980"/>
            </a:xfrm>
            <a:prstGeom prst="triangle">
              <a:avLst/>
            </a:prstGeom>
            <a:solidFill>
              <a:srgbClr val="D4ED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ый треугольник 27"/>
            <p:cNvSpPr/>
            <p:nvPr/>
          </p:nvSpPr>
          <p:spPr>
            <a:xfrm rot="14894015" flipV="1">
              <a:off x="3851878" y="235397"/>
              <a:ext cx="1251247" cy="8291068"/>
            </a:xfrm>
            <a:prstGeom prst="rtTriangl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5580112" y="2132856"/>
              <a:ext cx="1152128" cy="2664296"/>
            </a:xfrm>
            <a:prstGeom prst="ellipse">
              <a:avLst/>
            </a:prstGeom>
            <a:solidFill>
              <a:srgbClr val="FEC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ый треугольник 20"/>
            <p:cNvSpPr/>
            <p:nvPr/>
          </p:nvSpPr>
          <p:spPr>
            <a:xfrm rot="16200000">
              <a:off x="4905810" y="2663142"/>
              <a:ext cx="4876996" cy="2664296"/>
            </a:xfrm>
            <a:prstGeom prst="rtTriangle">
              <a:avLst/>
            </a:prstGeom>
            <a:solidFill>
              <a:srgbClr val="FFF5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ый треугольник 18"/>
            <p:cNvSpPr/>
            <p:nvPr/>
          </p:nvSpPr>
          <p:spPr>
            <a:xfrm rot="12143968">
              <a:off x="6652161" y="1356837"/>
              <a:ext cx="1251247" cy="3984721"/>
            </a:xfrm>
            <a:prstGeom prst="rtTriangle">
              <a:avLst/>
            </a:prstGeom>
            <a:solidFill>
              <a:srgbClr val="FFD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9" name="Прямоугольник 38">
            <a:hlinkClick r:id="rId2" action="ppaction://hlinksldjump"/>
          </p:cNvPr>
          <p:cNvSpPr/>
          <p:nvPr/>
        </p:nvSpPr>
        <p:spPr>
          <a:xfrm>
            <a:off x="6516216" y="5733256"/>
            <a:ext cx="1872208" cy="576064"/>
          </a:xfrm>
          <a:prstGeom prst="rect">
            <a:avLst/>
          </a:prstGeom>
          <a:solidFill>
            <a:srgbClr val="00823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оглавление</a:t>
            </a:r>
            <a:endParaRPr lang="ru-RU" sz="2000" dirty="0"/>
          </a:p>
        </p:txBody>
      </p:sp>
      <p:pic>
        <p:nvPicPr>
          <p:cNvPr id="30" name="Picture 6" descr="C:\Users\Большаковы\Pictures\Картиеки физика\человек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620688"/>
            <a:ext cx="3270107" cy="3645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DF4C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4" name="Овальная выноска 33"/>
          <p:cNvSpPr/>
          <p:nvPr/>
        </p:nvSpPr>
        <p:spPr>
          <a:xfrm>
            <a:off x="395536" y="476672"/>
            <a:ext cx="4896544" cy="2592288"/>
          </a:xfrm>
          <a:prstGeom prst="wedgeEllipseCallout">
            <a:avLst>
              <a:gd name="adj1" fmla="val 67063"/>
              <a:gd name="adj2" fmla="val 55955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827584" y="1124744"/>
            <a:ext cx="410881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магнитные </a:t>
            </a:r>
          </a:p>
          <a:p>
            <a:pPr algn="ctr"/>
            <a:r>
              <a:rPr lang="ru-RU" sz="40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явления</a:t>
            </a:r>
            <a:endParaRPr lang="ru-RU" sz="4000" b="1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5" name="Picture 5" descr="C:\Users\Большаковы\Pictures\Картиеки физика\кроссворд5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780571">
            <a:off x="6170807" y="3085563"/>
            <a:ext cx="792088" cy="578526"/>
          </a:xfrm>
          <a:prstGeom prst="rect">
            <a:avLst/>
          </a:prstGeom>
          <a:noFill/>
        </p:spPr>
      </p:pic>
      <p:sp>
        <p:nvSpPr>
          <p:cNvPr id="36" name="Равнобедренный треугольник 35"/>
          <p:cNvSpPr/>
          <p:nvPr/>
        </p:nvSpPr>
        <p:spPr>
          <a:xfrm rot="16200000" flipH="1">
            <a:off x="87533" y="3704353"/>
            <a:ext cx="2984978" cy="2512988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 rot="16200000">
            <a:off x="2598675" y="4468125"/>
            <a:ext cx="2222856" cy="1440751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3" name="Группа 62"/>
          <p:cNvGrpSpPr/>
          <p:nvPr/>
        </p:nvGrpSpPr>
        <p:grpSpPr>
          <a:xfrm>
            <a:off x="651099" y="3250480"/>
            <a:ext cx="1544637" cy="1690688"/>
            <a:chOff x="651099" y="3250480"/>
            <a:chExt cx="1544637" cy="1690688"/>
          </a:xfrm>
        </p:grpSpPr>
        <p:sp>
          <p:nvSpPr>
            <p:cNvPr id="40" name="Text Box 18"/>
            <p:cNvSpPr txBox="1">
              <a:spLocks noChangeArrowheads="1"/>
            </p:cNvSpPr>
            <p:nvPr/>
          </p:nvSpPr>
          <p:spPr bwMode="gray">
            <a:xfrm>
              <a:off x="1232083" y="3834701"/>
              <a:ext cx="348172" cy="369332"/>
            </a:xfrm>
            <a:prstGeom prst="rect">
              <a:avLst/>
            </a:prstGeom>
            <a:solidFill>
              <a:srgbClr val="FF99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rPr>
                <a:t>1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endParaRPr>
            </a:p>
          </p:txBody>
        </p:sp>
        <p:pic>
          <p:nvPicPr>
            <p:cNvPr id="41" name="Picture 6" descr="Picture2"/>
            <p:cNvPicPr>
              <a:picLocks noChangeAspect="1" noChangeArrowheads="1"/>
            </p:cNvPicPr>
            <p:nvPr/>
          </p:nvPicPr>
          <p:blipFill>
            <a:blip r:embed="rId5" cstate="print">
              <a:lum bright="7000" contrast="16000"/>
            </a:blip>
            <a:srcRect/>
            <a:stretch>
              <a:fillRect/>
            </a:stretch>
          </p:blipFill>
          <p:spPr bwMode="gray">
            <a:xfrm>
              <a:off x="779686" y="4671293"/>
              <a:ext cx="1300162" cy="269875"/>
            </a:xfrm>
            <a:prstGeom prst="rect">
              <a:avLst/>
            </a:prstGeom>
            <a:solidFill>
              <a:srgbClr val="FF9900"/>
            </a:solidFill>
          </p:spPr>
        </p:pic>
        <p:sp>
          <p:nvSpPr>
            <p:cNvPr id="42" name="Oval 7"/>
            <p:cNvSpPr>
              <a:spLocks noChangeArrowheads="1"/>
            </p:cNvSpPr>
            <p:nvPr/>
          </p:nvSpPr>
          <p:spPr bwMode="gray">
            <a:xfrm>
              <a:off x="651099" y="3250480"/>
              <a:ext cx="1544637" cy="1544638"/>
            </a:xfrm>
            <a:prstGeom prst="ellipse">
              <a:avLst/>
            </a:prstGeom>
            <a:solidFill>
              <a:srgbClr val="FF99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" name="Oval 8"/>
            <p:cNvSpPr>
              <a:spLocks noChangeArrowheads="1"/>
            </p:cNvSpPr>
            <p:nvPr/>
          </p:nvSpPr>
          <p:spPr bwMode="gray">
            <a:xfrm>
              <a:off x="684436" y="3286993"/>
              <a:ext cx="1473200" cy="1474788"/>
            </a:xfrm>
            <a:prstGeom prst="ellipse">
              <a:avLst/>
            </a:prstGeom>
            <a:solidFill>
              <a:srgbClr val="FF99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" name="Oval 9"/>
            <p:cNvSpPr>
              <a:spLocks noChangeArrowheads="1"/>
            </p:cNvSpPr>
            <p:nvPr/>
          </p:nvSpPr>
          <p:spPr bwMode="gray">
            <a:xfrm>
              <a:off x="741586" y="3340968"/>
              <a:ext cx="1331912" cy="1331913"/>
            </a:xfrm>
            <a:prstGeom prst="ellipse">
              <a:avLst/>
            </a:prstGeom>
            <a:solidFill>
              <a:srgbClr val="FF99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5" name="Picture 10" descr="Picture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gray">
            <a:xfrm>
              <a:off x="907480" y="3515936"/>
              <a:ext cx="977900" cy="977900"/>
            </a:xfrm>
            <a:prstGeom prst="rect">
              <a:avLst/>
            </a:prstGeom>
            <a:solidFill>
              <a:srgbClr val="FF9900"/>
            </a:solidFill>
          </p:spPr>
        </p:pic>
        <p:sp>
          <p:nvSpPr>
            <p:cNvPr id="46" name="Text Box 18"/>
            <p:cNvSpPr txBox="1">
              <a:spLocks noChangeArrowheads="1"/>
            </p:cNvSpPr>
            <p:nvPr/>
          </p:nvSpPr>
          <p:spPr bwMode="gray">
            <a:xfrm>
              <a:off x="1165300" y="3701748"/>
              <a:ext cx="476412" cy="5847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rPr>
                <a:t>4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endParaRPr>
            </a:p>
          </p:txBody>
        </p:sp>
      </p:grpSp>
      <p:pic>
        <p:nvPicPr>
          <p:cNvPr id="47" name="Рисунок 46" descr="D:\Disc 0\Disc 1\Документы Анна\физические рисунки\8 класс фото\picture\49_1_1.jpg"/>
          <p:cNvPicPr/>
          <p:nvPr/>
        </p:nvPicPr>
        <p:blipFill>
          <a:blip r:embed="rId8" cstate="print"/>
          <a:srcRect l="9046" t="7786" r="8923" b="5673"/>
          <a:stretch>
            <a:fillRect/>
          </a:stretch>
        </p:blipFill>
        <p:spPr bwMode="auto">
          <a:xfrm>
            <a:off x="2195736" y="4365104"/>
            <a:ext cx="2880320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" name="Picture 14" descr="C:\Users\Большаковы\Pictures\АНИМАШКИ\Ток\стрелка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6229397">
            <a:off x="2606030" y="2857744"/>
            <a:ext cx="1298897" cy="2278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8"/>
          <p:cNvGrpSpPr/>
          <p:nvPr/>
        </p:nvGrpSpPr>
        <p:grpSpPr>
          <a:xfrm>
            <a:off x="331968" y="404664"/>
            <a:ext cx="8416496" cy="6048672"/>
            <a:chOff x="331968" y="404664"/>
            <a:chExt cx="8416496" cy="6048672"/>
          </a:xfrm>
        </p:grpSpPr>
        <p:sp>
          <p:nvSpPr>
            <p:cNvPr id="27" name="Овал 26"/>
            <p:cNvSpPr/>
            <p:nvPr/>
          </p:nvSpPr>
          <p:spPr>
            <a:xfrm rot="5179547">
              <a:off x="1958383" y="412333"/>
              <a:ext cx="2123174" cy="4401774"/>
            </a:xfrm>
            <a:prstGeom prst="ellipse">
              <a:avLst/>
            </a:prstGeom>
            <a:solidFill>
              <a:srgbClr val="FEC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 rot="5179547">
              <a:off x="4118622" y="-692412"/>
              <a:ext cx="2123174" cy="4401774"/>
            </a:xfrm>
            <a:prstGeom prst="ellipse">
              <a:avLst/>
            </a:prstGeom>
            <a:solidFill>
              <a:srgbClr val="FFEB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ый треугольник 24"/>
            <p:cNvSpPr/>
            <p:nvPr/>
          </p:nvSpPr>
          <p:spPr>
            <a:xfrm rot="16200000" flipH="1">
              <a:off x="4907516" y="1511014"/>
              <a:ext cx="4876996" cy="2664296"/>
            </a:xfrm>
            <a:prstGeom prst="rt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ый треугольник 23"/>
            <p:cNvSpPr/>
            <p:nvPr/>
          </p:nvSpPr>
          <p:spPr>
            <a:xfrm rot="5400000">
              <a:off x="3944114" y="-3148439"/>
              <a:ext cx="1251247" cy="8357453"/>
            </a:xfrm>
            <a:prstGeom prst="rtTriangle">
              <a:avLst/>
            </a:prstGeom>
            <a:solidFill>
              <a:srgbClr val="FF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 rot="5400000">
              <a:off x="2154851" y="9765"/>
              <a:ext cx="4830560" cy="7924615"/>
            </a:xfrm>
            <a:prstGeom prst="ellipse">
              <a:avLst/>
            </a:prstGeom>
            <a:solidFill>
              <a:srgbClr val="ECF1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ый треугольник 21"/>
            <p:cNvSpPr/>
            <p:nvPr/>
          </p:nvSpPr>
          <p:spPr>
            <a:xfrm rot="5400000" flipH="1">
              <a:off x="-710814" y="2682690"/>
              <a:ext cx="4876996" cy="2664296"/>
            </a:xfrm>
            <a:prstGeom prst="rt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 rot="14645164">
              <a:off x="2532521" y="1641077"/>
              <a:ext cx="1872208" cy="5266039"/>
            </a:xfrm>
            <a:prstGeom prst="ellipse">
              <a:avLst/>
            </a:prstGeom>
            <a:solidFill>
              <a:srgbClr val="FDF4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ый треугольник 16"/>
            <p:cNvSpPr/>
            <p:nvPr/>
          </p:nvSpPr>
          <p:spPr>
            <a:xfrm rot="6705985">
              <a:off x="5594293" y="22923"/>
              <a:ext cx="1251247" cy="4757409"/>
            </a:xfrm>
            <a:prstGeom prst="rtTriangle">
              <a:avLst/>
            </a:prstGeom>
            <a:solidFill>
              <a:srgbClr val="E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ый треугольник 14"/>
            <p:cNvSpPr/>
            <p:nvPr/>
          </p:nvSpPr>
          <p:spPr>
            <a:xfrm rot="2169963">
              <a:off x="3306417" y="1703797"/>
              <a:ext cx="5244277" cy="2576809"/>
            </a:xfrm>
            <a:prstGeom prst="rt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 rot="5400000">
              <a:off x="1312688" y="-512487"/>
              <a:ext cx="2983677" cy="4817980"/>
            </a:xfrm>
            <a:prstGeom prst="triangle">
              <a:avLst/>
            </a:prstGeom>
            <a:solidFill>
              <a:srgbClr val="E7F5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ый треугольник 27"/>
            <p:cNvSpPr/>
            <p:nvPr/>
          </p:nvSpPr>
          <p:spPr>
            <a:xfrm rot="14894015" flipV="1">
              <a:off x="3851878" y="235397"/>
              <a:ext cx="1251247" cy="8291068"/>
            </a:xfrm>
            <a:prstGeom prst="rtTriangle">
              <a:avLst/>
            </a:prstGeom>
            <a:solidFill>
              <a:srgbClr val="E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5580112" y="2132856"/>
              <a:ext cx="1152128" cy="2664296"/>
            </a:xfrm>
            <a:prstGeom prst="ellipse">
              <a:avLst/>
            </a:prstGeom>
            <a:solidFill>
              <a:srgbClr val="FFEB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ый треугольник 20"/>
            <p:cNvSpPr/>
            <p:nvPr/>
          </p:nvSpPr>
          <p:spPr>
            <a:xfrm rot="16200000">
              <a:off x="4905810" y="2663142"/>
              <a:ext cx="4876996" cy="2664296"/>
            </a:xfrm>
            <a:prstGeom prst="rtTriangle">
              <a:avLst/>
            </a:prstGeom>
            <a:solidFill>
              <a:srgbClr val="FDF4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ый треугольник 18"/>
            <p:cNvSpPr/>
            <p:nvPr/>
          </p:nvSpPr>
          <p:spPr>
            <a:xfrm rot="12143968">
              <a:off x="6652161" y="1356837"/>
              <a:ext cx="1251247" cy="3984721"/>
            </a:xfrm>
            <a:prstGeom prst="rtTriangle">
              <a:avLst/>
            </a:prstGeom>
            <a:solidFill>
              <a:srgbClr val="FF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6444208" y="112474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940152" y="112474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ф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948264" y="112474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з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452320" y="112474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956376" y="112474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к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427984" y="162880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о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923928" y="162880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к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932040" y="162880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5436096" y="162880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5940152" y="162880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4932040" y="213285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444208" y="162880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5940152" y="213285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р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923928" y="213285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о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899592" y="213285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95536" y="213285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г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403648" y="213285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л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907704" y="213285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ь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411760" y="213285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в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915816" y="213285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956376" y="3140968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8460432" y="3140968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7452320" y="3140968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ц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948264" y="3140968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к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6948264" y="364502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л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7452320" y="364502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6444208" y="364502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5940152" y="364502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2915816" y="414908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г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3923928" y="414908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л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3419872" y="414908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5436096" y="364502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т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4932040" y="414908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л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4427984" y="414908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5436096" y="414908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5940152" y="414908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й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323528" y="260648"/>
            <a:ext cx="5392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Кроссворд №4</a:t>
            </a:r>
            <a:endParaRPr lang="ru-RU" sz="4800" b="1" cap="none" spc="0" dirty="0">
              <a:ln w="11430">
                <a:solidFill>
                  <a:srgbClr val="C00000"/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436096" y="1156682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</a:t>
            </a:r>
            <a:endParaRPr lang="ru-RU" sz="2000" dirty="0"/>
          </a:p>
        </p:txBody>
      </p:sp>
      <p:sp>
        <p:nvSpPr>
          <p:cNvPr id="114" name="TextBox 113"/>
          <p:cNvSpPr txBox="1"/>
          <p:nvPr/>
        </p:nvSpPr>
        <p:spPr>
          <a:xfrm>
            <a:off x="3563888" y="1660738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2</a:t>
            </a:r>
            <a:endParaRPr lang="ru-RU" sz="2000" dirty="0"/>
          </a:p>
        </p:txBody>
      </p:sp>
      <p:sp>
        <p:nvSpPr>
          <p:cNvPr id="115" name="TextBox 114"/>
          <p:cNvSpPr txBox="1"/>
          <p:nvPr/>
        </p:nvSpPr>
        <p:spPr>
          <a:xfrm>
            <a:off x="35496" y="2164794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3</a:t>
            </a:r>
            <a:endParaRPr lang="ru-RU" sz="2000" dirty="0"/>
          </a:p>
        </p:txBody>
      </p:sp>
      <p:sp>
        <p:nvSpPr>
          <p:cNvPr id="116" name="TextBox 115"/>
          <p:cNvSpPr txBox="1"/>
          <p:nvPr/>
        </p:nvSpPr>
        <p:spPr>
          <a:xfrm>
            <a:off x="4283968" y="3172906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5</a:t>
            </a:r>
            <a:endParaRPr lang="ru-RU" sz="2000" dirty="0"/>
          </a:p>
        </p:txBody>
      </p:sp>
      <p:sp>
        <p:nvSpPr>
          <p:cNvPr id="117" name="TextBox 116"/>
          <p:cNvSpPr txBox="1"/>
          <p:nvPr/>
        </p:nvSpPr>
        <p:spPr>
          <a:xfrm>
            <a:off x="4860032" y="3717032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6</a:t>
            </a:r>
            <a:endParaRPr lang="ru-RU" sz="2000" dirty="0"/>
          </a:p>
        </p:txBody>
      </p:sp>
      <p:sp>
        <p:nvSpPr>
          <p:cNvPr id="118" name="TextBox 117"/>
          <p:cNvSpPr txBox="1"/>
          <p:nvPr/>
        </p:nvSpPr>
        <p:spPr>
          <a:xfrm>
            <a:off x="2483768" y="4181018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7</a:t>
            </a:r>
            <a:endParaRPr lang="ru-RU" sz="2000" dirty="0"/>
          </a:p>
        </p:txBody>
      </p:sp>
      <p:sp>
        <p:nvSpPr>
          <p:cNvPr id="121" name="Прямоугольник 120"/>
          <p:cNvSpPr/>
          <p:nvPr/>
        </p:nvSpPr>
        <p:spPr>
          <a:xfrm>
            <a:off x="5940152" y="263691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5436096" y="263691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м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6444208" y="263691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г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6948264" y="263691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н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7452320" y="263691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7956376" y="263691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т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5004048" y="2668850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4</a:t>
            </a:r>
            <a:endParaRPr lang="ru-RU" sz="2000" dirty="0"/>
          </a:p>
        </p:txBody>
      </p:sp>
      <p:sp>
        <p:nvSpPr>
          <p:cNvPr id="130" name="Прямоугольник 129"/>
          <p:cNvSpPr/>
          <p:nvPr/>
        </p:nvSpPr>
        <p:spPr>
          <a:xfrm>
            <a:off x="6588224" y="5877272"/>
            <a:ext cx="1440160" cy="576064"/>
          </a:xfrm>
          <a:prstGeom prst="rect">
            <a:avLst/>
          </a:prstGeom>
          <a:solidFill>
            <a:schemeClr val="bg2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Проверка</a:t>
            </a:r>
            <a:endParaRPr lang="ru-RU" dirty="0"/>
          </a:p>
        </p:txBody>
      </p:sp>
      <p:sp>
        <p:nvSpPr>
          <p:cNvPr id="132" name="Прямоугольник 131"/>
          <p:cNvSpPr/>
          <p:nvPr/>
        </p:nvSpPr>
        <p:spPr>
          <a:xfrm>
            <a:off x="6444208" y="112474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5940152" y="112474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6948264" y="112474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7452320" y="112474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7956376" y="112474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4932040" y="162880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м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5436096" y="162880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п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5940152" y="162880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4" name="Прямоугольник 143"/>
          <p:cNvSpPr/>
          <p:nvPr/>
        </p:nvSpPr>
        <p:spPr>
          <a:xfrm>
            <a:off x="3419872" y="213285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н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5" name="Прямоугольник 144"/>
          <p:cNvSpPr/>
          <p:nvPr/>
        </p:nvSpPr>
        <p:spPr>
          <a:xfrm>
            <a:off x="6444208" y="162880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6" name="Прямоугольник 145"/>
          <p:cNvSpPr/>
          <p:nvPr/>
        </p:nvSpPr>
        <p:spPr>
          <a:xfrm>
            <a:off x="5436096" y="213285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т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4427984" y="213285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м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67" name="Прямоугольник 166"/>
          <p:cNvSpPr/>
          <p:nvPr/>
        </p:nvSpPr>
        <p:spPr>
          <a:xfrm>
            <a:off x="4427984" y="162880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68" name="Прямоугольник 167"/>
          <p:cNvSpPr/>
          <p:nvPr/>
        </p:nvSpPr>
        <p:spPr>
          <a:xfrm>
            <a:off x="3923928" y="162880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69" name="Прямоугольник 168"/>
          <p:cNvSpPr/>
          <p:nvPr/>
        </p:nvSpPr>
        <p:spPr>
          <a:xfrm>
            <a:off x="4932040" y="162880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0" name="Прямоугольник 169"/>
          <p:cNvSpPr/>
          <p:nvPr/>
        </p:nvSpPr>
        <p:spPr>
          <a:xfrm>
            <a:off x="5436096" y="162880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1" name="Прямоугольник 170"/>
          <p:cNvSpPr/>
          <p:nvPr/>
        </p:nvSpPr>
        <p:spPr>
          <a:xfrm>
            <a:off x="6444208" y="162880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3" name="Прямоугольник 172"/>
          <p:cNvSpPr/>
          <p:nvPr/>
        </p:nvSpPr>
        <p:spPr>
          <a:xfrm>
            <a:off x="5940152" y="162880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Прямоугольник 179"/>
          <p:cNvSpPr/>
          <p:nvPr/>
        </p:nvSpPr>
        <p:spPr>
          <a:xfrm>
            <a:off x="8460432" y="112474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83" name="Прямоугольник 182"/>
          <p:cNvSpPr/>
          <p:nvPr/>
        </p:nvSpPr>
        <p:spPr>
          <a:xfrm>
            <a:off x="3419872" y="213285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899592" y="213285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395536" y="213285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1403648" y="213285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8" name="Прямоугольник 147"/>
          <p:cNvSpPr/>
          <p:nvPr/>
        </p:nvSpPr>
        <p:spPr>
          <a:xfrm>
            <a:off x="1907704" y="213285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9" name="Прямоугольник 148"/>
          <p:cNvSpPr/>
          <p:nvPr/>
        </p:nvSpPr>
        <p:spPr>
          <a:xfrm>
            <a:off x="2411760" y="213285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2915816" y="213285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5940152" y="263691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53" name="Прямоугольник 152"/>
          <p:cNvSpPr/>
          <p:nvPr/>
        </p:nvSpPr>
        <p:spPr>
          <a:xfrm>
            <a:off x="5436096" y="263691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54" name="Прямоугольник 153"/>
          <p:cNvSpPr/>
          <p:nvPr/>
        </p:nvSpPr>
        <p:spPr>
          <a:xfrm>
            <a:off x="6444208" y="263691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55" name="Прямоугольник 154"/>
          <p:cNvSpPr/>
          <p:nvPr/>
        </p:nvSpPr>
        <p:spPr>
          <a:xfrm>
            <a:off x="6948264" y="263691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56" name="Прямоугольник 155"/>
          <p:cNvSpPr/>
          <p:nvPr/>
        </p:nvSpPr>
        <p:spPr>
          <a:xfrm>
            <a:off x="7452320" y="263691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57" name="Прямоугольник 156"/>
          <p:cNvSpPr/>
          <p:nvPr/>
        </p:nvSpPr>
        <p:spPr>
          <a:xfrm>
            <a:off x="7956376" y="263691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59" name="Прямоугольник 158"/>
          <p:cNvSpPr/>
          <p:nvPr/>
        </p:nvSpPr>
        <p:spPr>
          <a:xfrm>
            <a:off x="5940152" y="3140968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д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60" name="Прямоугольник 159"/>
          <p:cNvSpPr/>
          <p:nvPr/>
        </p:nvSpPr>
        <p:spPr>
          <a:xfrm>
            <a:off x="6444208" y="3140968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у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61" name="Прямоугольник 160"/>
          <p:cNvSpPr/>
          <p:nvPr/>
        </p:nvSpPr>
        <p:spPr>
          <a:xfrm>
            <a:off x="5436096" y="3140968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н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62" name="Прямоугольник 161"/>
          <p:cNvSpPr/>
          <p:nvPr/>
        </p:nvSpPr>
        <p:spPr>
          <a:xfrm>
            <a:off x="4932040" y="3140968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64" name="Прямоугольник 163"/>
          <p:cNvSpPr/>
          <p:nvPr/>
        </p:nvSpPr>
        <p:spPr>
          <a:xfrm>
            <a:off x="7452320" y="3140968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65" name="Прямоугольник 164"/>
          <p:cNvSpPr/>
          <p:nvPr/>
        </p:nvSpPr>
        <p:spPr>
          <a:xfrm>
            <a:off x="6948264" y="3140968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76" name="Прямоугольник 175"/>
          <p:cNvSpPr/>
          <p:nvPr/>
        </p:nvSpPr>
        <p:spPr>
          <a:xfrm>
            <a:off x="6444208" y="3140968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5436096" y="3140968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79" name="Прямоугольник 178"/>
          <p:cNvSpPr/>
          <p:nvPr/>
        </p:nvSpPr>
        <p:spPr>
          <a:xfrm>
            <a:off x="4932040" y="3140968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85" name="Прямоугольник 184"/>
          <p:cNvSpPr/>
          <p:nvPr/>
        </p:nvSpPr>
        <p:spPr>
          <a:xfrm>
            <a:off x="5436096" y="414908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86" name="Прямоугольник 185"/>
          <p:cNvSpPr/>
          <p:nvPr/>
        </p:nvSpPr>
        <p:spPr>
          <a:xfrm>
            <a:off x="5940152" y="414908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87" name="Прямоугольник 186"/>
          <p:cNvSpPr/>
          <p:nvPr/>
        </p:nvSpPr>
        <p:spPr>
          <a:xfrm>
            <a:off x="4932040" y="414908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88" name="Прямоугольник 187"/>
          <p:cNvSpPr/>
          <p:nvPr/>
        </p:nvSpPr>
        <p:spPr>
          <a:xfrm>
            <a:off x="2915816" y="414908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89" name="Прямоугольник 188"/>
          <p:cNvSpPr/>
          <p:nvPr/>
        </p:nvSpPr>
        <p:spPr>
          <a:xfrm>
            <a:off x="4427984" y="414908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90" name="Прямоугольник 189"/>
          <p:cNvSpPr/>
          <p:nvPr/>
        </p:nvSpPr>
        <p:spPr>
          <a:xfrm>
            <a:off x="3419872" y="414908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91" name="Прямоугольник 190"/>
          <p:cNvSpPr/>
          <p:nvPr/>
        </p:nvSpPr>
        <p:spPr>
          <a:xfrm>
            <a:off x="3923928" y="414908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00" name="Прямоугольник 199"/>
          <p:cNvSpPr/>
          <p:nvPr/>
        </p:nvSpPr>
        <p:spPr>
          <a:xfrm>
            <a:off x="7452320" y="364502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01" name="Прямоугольник 200"/>
          <p:cNvSpPr/>
          <p:nvPr/>
        </p:nvSpPr>
        <p:spPr>
          <a:xfrm>
            <a:off x="6948264" y="364502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02" name="Прямоугольник 201"/>
          <p:cNvSpPr/>
          <p:nvPr/>
        </p:nvSpPr>
        <p:spPr>
          <a:xfrm>
            <a:off x="6444208" y="364502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03" name="Прямоугольник 202"/>
          <p:cNvSpPr/>
          <p:nvPr/>
        </p:nvSpPr>
        <p:spPr>
          <a:xfrm>
            <a:off x="5436096" y="364502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04" name="Прямоугольник 203"/>
          <p:cNvSpPr/>
          <p:nvPr/>
        </p:nvSpPr>
        <p:spPr>
          <a:xfrm>
            <a:off x="5940152" y="364502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05" name="Прямоугольник 204"/>
          <p:cNvSpPr/>
          <p:nvPr/>
        </p:nvSpPr>
        <p:spPr>
          <a:xfrm>
            <a:off x="8460432" y="3140968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06" name="Прямоугольник 205"/>
          <p:cNvSpPr/>
          <p:nvPr/>
        </p:nvSpPr>
        <p:spPr>
          <a:xfrm>
            <a:off x="7956376" y="3140968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14" name="Управляющая кнопка: назад 213">
            <a:hlinkClick r:id="" action="ppaction://hlinkshowjump?jump=previousslide" highlightClick="1"/>
          </p:cNvPr>
          <p:cNvSpPr/>
          <p:nvPr/>
        </p:nvSpPr>
        <p:spPr>
          <a:xfrm>
            <a:off x="5796136" y="5877272"/>
            <a:ext cx="720080" cy="548680"/>
          </a:xfrm>
          <a:prstGeom prst="actionButtonBackPrevious">
            <a:avLst/>
          </a:prstGeom>
          <a:solidFill>
            <a:schemeClr val="bg2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5" name="Управляющая кнопка: далее 214">
            <a:hlinkClick r:id="rId3" action="ppaction://hlinksldjump" highlightClick="1"/>
          </p:cNvPr>
          <p:cNvSpPr/>
          <p:nvPr/>
        </p:nvSpPr>
        <p:spPr>
          <a:xfrm>
            <a:off x="8100392" y="5877272"/>
            <a:ext cx="720080" cy="576064"/>
          </a:xfrm>
          <a:prstGeom prst="actionButtonForwardNext">
            <a:avLst/>
          </a:prstGeom>
          <a:solidFill>
            <a:schemeClr val="bg2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" name="Прямоугольник 216"/>
          <p:cNvSpPr/>
          <p:nvPr/>
        </p:nvSpPr>
        <p:spPr>
          <a:xfrm>
            <a:off x="8460432" y="112474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18" name="Прямоугольник 217"/>
          <p:cNvSpPr/>
          <p:nvPr/>
        </p:nvSpPr>
        <p:spPr>
          <a:xfrm>
            <a:off x="3923928" y="213285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19" name="Прямоугольник 218"/>
          <p:cNvSpPr/>
          <p:nvPr/>
        </p:nvSpPr>
        <p:spPr>
          <a:xfrm>
            <a:off x="4427984" y="213285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20" name="Прямоугольник 219"/>
          <p:cNvSpPr/>
          <p:nvPr/>
        </p:nvSpPr>
        <p:spPr>
          <a:xfrm>
            <a:off x="4932040" y="213285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21" name="Прямоугольник 220"/>
          <p:cNvSpPr/>
          <p:nvPr/>
        </p:nvSpPr>
        <p:spPr>
          <a:xfrm>
            <a:off x="5436096" y="213285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22" name="Прямоугольник 221"/>
          <p:cNvSpPr/>
          <p:nvPr/>
        </p:nvSpPr>
        <p:spPr>
          <a:xfrm>
            <a:off x="5940152" y="213285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82" name="Прямоугольник 181"/>
          <p:cNvSpPr/>
          <p:nvPr/>
        </p:nvSpPr>
        <p:spPr>
          <a:xfrm>
            <a:off x="5940152" y="3140968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611560" y="5085184"/>
            <a:ext cx="266429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1. Наука о природе.</a:t>
            </a:r>
            <a:endParaRPr lang="ru-RU" dirty="0"/>
          </a:p>
        </p:txBody>
      </p:sp>
      <p:sp>
        <p:nvSpPr>
          <p:cNvPr id="225" name="TextBox 224"/>
          <p:cNvSpPr txBox="1"/>
          <p:nvPr/>
        </p:nvSpPr>
        <p:spPr>
          <a:xfrm>
            <a:off x="611560" y="5013176"/>
            <a:ext cx="3744416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2. Когда с тобою этот друг</a:t>
            </a:r>
            <a:br>
              <a:rPr lang="ru-RU" dirty="0" smtClean="0"/>
            </a:br>
            <a:r>
              <a:rPr lang="ru-RU" dirty="0" smtClean="0"/>
              <a:t>Ты можешь без дорог</a:t>
            </a:r>
            <a:br>
              <a:rPr lang="ru-RU" dirty="0" smtClean="0"/>
            </a:br>
            <a:r>
              <a:rPr lang="ru-RU" dirty="0" smtClean="0"/>
              <a:t>Шагать на север и на юг</a:t>
            </a:r>
            <a:br>
              <a:rPr lang="ru-RU" dirty="0" smtClean="0"/>
            </a:br>
            <a:r>
              <a:rPr lang="ru-RU" dirty="0" smtClean="0"/>
              <a:t>На запад и восток.</a:t>
            </a:r>
            <a:endParaRPr lang="ru-RU" dirty="0"/>
          </a:p>
        </p:txBody>
      </p:sp>
      <p:sp>
        <p:nvSpPr>
          <p:cNvPr id="226" name="TextBox 225"/>
          <p:cNvSpPr txBox="1"/>
          <p:nvPr/>
        </p:nvSpPr>
        <p:spPr>
          <a:xfrm>
            <a:off x="611560" y="4953942"/>
            <a:ext cx="3456384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3. Прибор, показывающий наличие тока в цепи.</a:t>
            </a:r>
          </a:p>
          <a:p>
            <a:pPr algn="ctr"/>
            <a:r>
              <a:rPr lang="ru-RU" dirty="0" smtClean="0">
                <a:hlinkClick r:id="rId4" action="ppaction://hlinksldjump"/>
              </a:rPr>
              <a:t>(фото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227" name="Picture 3" descr="C:\Users\Большаковы\Pictures\Картиеки физика\кроссворд2.gif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0"/>
            <a:ext cx="1224136" cy="1080120"/>
          </a:xfrm>
          <a:prstGeom prst="rect">
            <a:avLst/>
          </a:prstGeom>
          <a:noFill/>
        </p:spPr>
      </p:pic>
      <p:sp>
        <p:nvSpPr>
          <p:cNvPr id="228" name="TextBox 227"/>
          <p:cNvSpPr txBox="1"/>
          <p:nvPr/>
        </p:nvSpPr>
        <p:spPr>
          <a:xfrm>
            <a:off x="611560" y="5013176"/>
            <a:ext cx="3816424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4. Тело, способное притягивать к себе железные тела. (</a:t>
            </a:r>
            <a:r>
              <a:rPr lang="ru-RU" dirty="0" smtClean="0">
                <a:hlinkClick r:id="rId6" action="ppaction://hlinksldjump"/>
              </a:rPr>
              <a:t>Фото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229" name="TextBox 228"/>
          <p:cNvSpPr txBox="1"/>
          <p:nvPr/>
        </p:nvSpPr>
        <p:spPr>
          <a:xfrm>
            <a:off x="611560" y="4941168"/>
            <a:ext cx="3816424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5. Физическая величина, характеризующая магнитное поле.</a:t>
            </a:r>
            <a:endParaRPr lang="ru-RU" dirty="0"/>
          </a:p>
        </p:txBody>
      </p:sp>
      <p:sp>
        <p:nvSpPr>
          <p:cNvPr id="230" name="TextBox 229"/>
          <p:cNvSpPr txBox="1"/>
          <p:nvPr/>
        </p:nvSpPr>
        <p:spPr>
          <a:xfrm>
            <a:off x="683568" y="4941168"/>
            <a:ext cx="3168352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6. Единица измерения магнитной индукции.</a:t>
            </a:r>
            <a:endParaRPr lang="ru-RU" dirty="0"/>
          </a:p>
        </p:txBody>
      </p:sp>
      <p:sp>
        <p:nvSpPr>
          <p:cNvPr id="231" name="TextBox 230"/>
          <p:cNvSpPr txBox="1"/>
          <p:nvPr/>
        </p:nvSpPr>
        <p:spPr>
          <a:xfrm>
            <a:off x="755576" y="4941168"/>
            <a:ext cx="3744416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7. Ученый, основоположник экспериментальной физики. (</a:t>
            </a:r>
            <a:r>
              <a:rPr lang="ru-RU" dirty="0" smtClean="0">
                <a:hlinkClick r:id="rId7" action="ppaction://hlinksldjump"/>
              </a:rPr>
              <a:t>Портрет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233" name="TextBox 232"/>
          <p:cNvSpPr txBox="1"/>
          <p:nvPr/>
        </p:nvSpPr>
        <p:spPr>
          <a:xfrm>
            <a:off x="5868144" y="5085184"/>
            <a:ext cx="2448272" cy="40011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Ключевое слово</a:t>
            </a:r>
            <a:endParaRPr lang="ru-RU" sz="2000" dirty="0"/>
          </a:p>
        </p:txBody>
      </p:sp>
      <p:sp>
        <p:nvSpPr>
          <p:cNvPr id="236" name="Управляющая кнопка: документ 235">
            <a:hlinkClick r:id="rId8" action="ppaction://hlinksldjump" highlightClick="1"/>
          </p:cNvPr>
          <p:cNvSpPr/>
          <p:nvPr/>
        </p:nvSpPr>
        <p:spPr>
          <a:xfrm>
            <a:off x="5868144" y="476672"/>
            <a:ext cx="648072" cy="576064"/>
          </a:xfrm>
          <a:prstGeom prst="actionButtonDocument">
            <a:avLst/>
          </a:prstGeom>
          <a:solidFill>
            <a:srgbClr val="002BB4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3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9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5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8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3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3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3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5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5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5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5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8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7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9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8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4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6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5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00"/>
                            </p:stCondLst>
                            <p:childTnLst>
                              <p:par>
                                <p:cTn id="228" presetID="9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9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3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3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2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3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4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50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1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2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54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5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6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5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9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2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3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4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</p:childTnLst>
        </p:cTn>
      </p:par>
    </p:tnLst>
    <p:bldLst>
      <p:bldP spid="132" grpId="0" animBg="1"/>
      <p:bldP spid="133" grpId="0" animBg="1"/>
      <p:bldP spid="134" grpId="0" animBg="1"/>
      <p:bldP spid="135" grpId="0" animBg="1"/>
      <p:bldP spid="13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3" grpId="0" animBg="1"/>
      <p:bldP spid="183" grpId="0" animBg="1"/>
      <p:bldP spid="137" grpId="0" animBg="1"/>
      <p:bldP spid="139" grpId="0" animBg="1"/>
      <p:bldP spid="140" grpId="0" animBg="1"/>
      <p:bldP spid="148" grpId="0" animBg="1"/>
      <p:bldP spid="149" grpId="0" animBg="1"/>
      <p:bldP spid="150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64" grpId="0" animBg="1"/>
      <p:bldP spid="165" grpId="0" animBg="1"/>
      <p:bldP spid="176" grpId="0" animBg="1"/>
      <p:bldP spid="177" grpId="0" animBg="1"/>
      <p:bldP spid="179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182" grpId="0" animBg="1"/>
      <p:bldP spid="224" grpId="0" animBg="1"/>
      <p:bldP spid="224" grpId="1" animBg="1"/>
      <p:bldP spid="225" grpId="0" animBg="1"/>
      <p:bldP spid="225" grpId="1" animBg="1"/>
      <p:bldP spid="226" grpId="0" animBg="1"/>
      <p:bldP spid="226" grpId="1" animBg="1"/>
      <p:bldP spid="228" grpId="0" animBg="1"/>
      <p:bldP spid="228" grpId="1" animBg="1"/>
      <p:bldP spid="229" grpId="0" animBg="1"/>
      <p:bldP spid="229" grpId="1" animBg="1"/>
      <p:bldP spid="230" grpId="0" animBg="1"/>
      <p:bldP spid="230" grpId="1" animBg="1"/>
      <p:bldP spid="231" grpId="0" animBg="1"/>
      <p:bldP spid="231" grpId="1" animBg="1"/>
      <p:bldP spid="233" grpId="0" animBg="1"/>
      <p:bldP spid="2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D:\Disc 0\Disc 1\Документы Анна\Конкурсные уроки\Кроссворд\34_7_1.jpg"/>
          <p:cNvPicPr>
            <a:picLocks noChangeAspect="1" noChangeArrowheads="1"/>
          </p:cNvPicPr>
          <p:nvPr/>
        </p:nvPicPr>
        <p:blipFill>
          <a:blip r:embed="rId2" cstate="print"/>
          <a:srcRect l="5667" t="5688" r="6312" b="4345"/>
          <a:stretch>
            <a:fillRect/>
          </a:stretch>
        </p:blipFill>
        <p:spPr bwMode="auto">
          <a:xfrm>
            <a:off x="411343" y="404664"/>
            <a:ext cx="8337121" cy="60486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7236296" y="5661248"/>
            <a:ext cx="1080120" cy="57606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D:\Disc 0\Disc 1\Документы Анна\физические рисунки\8 класс фото\picture\48_2_1.jpg"/>
          <p:cNvPicPr>
            <a:picLocks noChangeAspect="1" noChangeArrowheads="1"/>
          </p:cNvPicPr>
          <p:nvPr/>
        </p:nvPicPr>
        <p:blipFill>
          <a:blip r:embed="rId2" cstate="print"/>
          <a:srcRect l="3696" t="5688" r="5586" b="20411"/>
          <a:stretch>
            <a:fillRect/>
          </a:stretch>
        </p:blipFill>
        <p:spPr bwMode="auto">
          <a:xfrm>
            <a:off x="424554" y="404664"/>
            <a:ext cx="8323910" cy="6120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>
            <a:hlinkClick r:id="rId3" action="ppaction://hlinksldjump"/>
          </p:cNvPr>
          <p:cNvSpPr/>
          <p:nvPr/>
        </p:nvSpPr>
        <p:spPr>
          <a:xfrm>
            <a:off x="7236296" y="5661248"/>
            <a:ext cx="1080120" cy="57606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28"/>
          <p:cNvGrpSpPr/>
          <p:nvPr/>
        </p:nvGrpSpPr>
        <p:grpSpPr>
          <a:xfrm>
            <a:off x="331968" y="404664"/>
            <a:ext cx="8416496" cy="6048672"/>
            <a:chOff x="331968" y="404664"/>
            <a:chExt cx="8416496" cy="6048672"/>
          </a:xfrm>
        </p:grpSpPr>
        <p:sp>
          <p:nvSpPr>
            <p:cNvPr id="6" name="Овал 5"/>
            <p:cNvSpPr/>
            <p:nvPr/>
          </p:nvSpPr>
          <p:spPr>
            <a:xfrm rot="5179547">
              <a:off x="1958383" y="412333"/>
              <a:ext cx="2123174" cy="4401774"/>
            </a:xfrm>
            <a:prstGeom prst="ellipse">
              <a:avLst/>
            </a:prstGeom>
            <a:solidFill>
              <a:srgbClr val="FEC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 rot="5179547">
              <a:off x="4118622" y="-692412"/>
              <a:ext cx="2123174" cy="4401774"/>
            </a:xfrm>
            <a:prstGeom prst="ellipse">
              <a:avLst/>
            </a:prstGeom>
            <a:solidFill>
              <a:srgbClr val="FEC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ый треугольник 7"/>
            <p:cNvSpPr/>
            <p:nvPr/>
          </p:nvSpPr>
          <p:spPr>
            <a:xfrm rot="16200000" flipH="1">
              <a:off x="4907516" y="1511014"/>
              <a:ext cx="4876996" cy="2664296"/>
            </a:xfrm>
            <a:prstGeom prst="rt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ый треугольник 8"/>
            <p:cNvSpPr/>
            <p:nvPr/>
          </p:nvSpPr>
          <p:spPr>
            <a:xfrm rot="5400000">
              <a:off x="3944114" y="-3148439"/>
              <a:ext cx="1251247" cy="8357453"/>
            </a:xfrm>
            <a:prstGeom prst="rtTriangle">
              <a:avLst/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 rot="5400000">
              <a:off x="2154851" y="9765"/>
              <a:ext cx="4830560" cy="792461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ый треугольник 10"/>
            <p:cNvSpPr/>
            <p:nvPr/>
          </p:nvSpPr>
          <p:spPr>
            <a:xfrm rot="5400000" flipH="1">
              <a:off x="-710814" y="2682690"/>
              <a:ext cx="4876996" cy="2664296"/>
            </a:xfrm>
            <a:prstGeom prst="rt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 rot="14645164">
              <a:off x="2532521" y="1641077"/>
              <a:ext cx="1872208" cy="5266039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ый треугольник 12"/>
            <p:cNvSpPr/>
            <p:nvPr/>
          </p:nvSpPr>
          <p:spPr>
            <a:xfrm rot="6705985">
              <a:off x="5594293" y="22923"/>
              <a:ext cx="1251247" cy="4757409"/>
            </a:xfrm>
            <a:prstGeom prst="rtTriangl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ый треугольник 13"/>
            <p:cNvSpPr/>
            <p:nvPr/>
          </p:nvSpPr>
          <p:spPr>
            <a:xfrm rot="2169963">
              <a:off x="3306417" y="1703797"/>
              <a:ext cx="5244277" cy="2576809"/>
            </a:xfrm>
            <a:prstGeom prst="rt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 rot="5400000">
              <a:off x="1312688" y="-512487"/>
              <a:ext cx="2983677" cy="4817980"/>
            </a:xfrm>
            <a:prstGeom prst="triangle">
              <a:avLst/>
            </a:prstGeom>
            <a:solidFill>
              <a:srgbClr val="D4ED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ый треугольник 15"/>
            <p:cNvSpPr/>
            <p:nvPr/>
          </p:nvSpPr>
          <p:spPr>
            <a:xfrm rot="14894015" flipV="1">
              <a:off x="3851878" y="235397"/>
              <a:ext cx="1251247" cy="8291068"/>
            </a:xfrm>
            <a:prstGeom prst="rtTriangl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5580112" y="2132856"/>
              <a:ext cx="1152128" cy="2664296"/>
            </a:xfrm>
            <a:prstGeom prst="ellipse">
              <a:avLst/>
            </a:prstGeom>
            <a:solidFill>
              <a:srgbClr val="FEC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ый треугольник 17"/>
            <p:cNvSpPr/>
            <p:nvPr/>
          </p:nvSpPr>
          <p:spPr>
            <a:xfrm rot="16200000">
              <a:off x="4905810" y="2663142"/>
              <a:ext cx="4876996" cy="2664296"/>
            </a:xfrm>
            <a:prstGeom prst="rtTriangle">
              <a:avLst/>
            </a:prstGeom>
            <a:solidFill>
              <a:srgbClr val="FFF5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ый треугольник 18"/>
            <p:cNvSpPr/>
            <p:nvPr/>
          </p:nvSpPr>
          <p:spPr>
            <a:xfrm rot="12143968">
              <a:off x="6652161" y="1356837"/>
              <a:ext cx="1251247" cy="3984721"/>
            </a:xfrm>
            <a:prstGeom prst="rtTriangle">
              <a:avLst/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Picture 9" descr="38"/>
          <p:cNvPicPr>
            <a:picLocks noChangeAspect="1" noChangeArrowheads="1"/>
          </p:cNvPicPr>
          <p:nvPr/>
        </p:nvPicPr>
        <p:blipFill>
          <a:blip r:embed="rId2" cstate="print"/>
          <a:srcRect r="45355"/>
          <a:stretch>
            <a:fillRect/>
          </a:stretch>
        </p:blipFill>
        <p:spPr bwMode="auto">
          <a:xfrm>
            <a:off x="611560" y="548680"/>
            <a:ext cx="3816424" cy="4897813"/>
          </a:xfrm>
          <a:prstGeom prst="rect">
            <a:avLst/>
          </a:prstGeom>
          <a:ln w="88900" cap="sq" cmpd="thickThin">
            <a:solidFill>
              <a:srgbClr val="8241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2" descr="anipis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7399" y="1196752"/>
            <a:ext cx="2790581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Прямоугольник 19">
            <a:hlinkClick r:id="rId4" action="ppaction://hlinksldjump"/>
          </p:cNvPr>
          <p:cNvSpPr/>
          <p:nvPr/>
        </p:nvSpPr>
        <p:spPr>
          <a:xfrm>
            <a:off x="6444208" y="5805264"/>
            <a:ext cx="1080120" cy="57606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95536" y="5517232"/>
            <a:ext cx="4608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        Биография</a:t>
            </a:r>
            <a:r>
              <a:rPr lang="ru-RU" dirty="0" smtClean="0"/>
              <a:t> </a:t>
            </a:r>
            <a:r>
              <a:rPr lang="en-US" dirty="0" smtClean="0">
                <a:hlinkClick r:id="rId5"/>
              </a:rPr>
              <a:t>http://www.physchem.chimfak.rsu.ru/Source/History/Persones/Galilei.html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8"/>
          <p:cNvGrpSpPr/>
          <p:nvPr/>
        </p:nvGrpSpPr>
        <p:grpSpPr>
          <a:xfrm>
            <a:off x="395536" y="332656"/>
            <a:ext cx="8416496" cy="6048672"/>
            <a:chOff x="331968" y="404664"/>
            <a:chExt cx="8416496" cy="6048672"/>
          </a:xfrm>
        </p:grpSpPr>
        <p:sp>
          <p:nvSpPr>
            <p:cNvPr id="6" name="Овал 5"/>
            <p:cNvSpPr/>
            <p:nvPr/>
          </p:nvSpPr>
          <p:spPr>
            <a:xfrm rot="5179547">
              <a:off x="1958383" y="412333"/>
              <a:ext cx="2123174" cy="4401774"/>
            </a:xfrm>
            <a:prstGeom prst="ellipse">
              <a:avLst/>
            </a:prstGeom>
            <a:solidFill>
              <a:srgbClr val="FEC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 rot="5179547">
              <a:off x="4118622" y="-692412"/>
              <a:ext cx="2123174" cy="4401774"/>
            </a:xfrm>
            <a:prstGeom prst="ellipse">
              <a:avLst/>
            </a:prstGeom>
            <a:solidFill>
              <a:srgbClr val="FFE6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ый треугольник 7"/>
            <p:cNvSpPr/>
            <p:nvPr/>
          </p:nvSpPr>
          <p:spPr>
            <a:xfrm rot="16200000" flipH="1">
              <a:off x="4907516" y="1511014"/>
              <a:ext cx="4876996" cy="2664296"/>
            </a:xfrm>
            <a:prstGeom prst="rtTriangle">
              <a:avLst/>
            </a:prstGeom>
            <a:solidFill>
              <a:srgbClr val="FEF9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ый треугольник 8"/>
            <p:cNvSpPr/>
            <p:nvPr/>
          </p:nvSpPr>
          <p:spPr>
            <a:xfrm rot="5400000">
              <a:off x="3944114" y="-3148439"/>
              <a:ext cx="1251247" cy="8357453"/>
            </a:xfrm>
            <a:prstGeom prst="rtTriangle">
              <a:avLst/>
            </a:prstGeom>
            <a:solidFill>
              <a:srgbClr val="F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 rot="5400000">
              <a:off x="2154851" y="9765"/>
              <a:ext cx="4830560" cy="792461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ый треугольник 10"/>
            <p:cNvSpPr/>
            <p:nvPr/>
          </p:nvSpPr>
          <p:spPr>
            <a:xfrm rot="5400000" flipH="1">
              <a:off x="-710814" y="2682690"/>
              <a:ext cx="4876996" cy="2664296"/>
            </a:xfrm>
            <a:prstGeom prst="rt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 rot="14645164">
              <a:off x="2532521" y="1641077"/>
              <a:ext cx="1872208" cy="5266039"/>
            </a:xfrm>
            <a:prstGeom prst="ellipse">
              <a:avLst/>
            </a:prstGeom>
            <a:solidFill>
              <a:srgbClr val="FEF9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ый треугольник 12"/>
            <p:cNvSpPr/>
            <p:nvPr/>
          </p:nvSpPr>
          <p:spPr>
            <a:xfrm rot="6705985">
              <a:off x="5594293" y="22923"/>
              <a:ext cx="1251247" cy="4757409"/>
            </a:xfrm>
            <a:prstGeom prst="rtTriangle">
              <a:avLst/>
            </a:prstGeom>
            <a:solidFill>
              <a:srgbClr val="EB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ый треугольник 13"/>
            <p:cNvSpPr/>
            <p:nvPr/>
          </p:nvSpPr>
          <p:spPr>
            <a:xfrm rot="2169963">
              <a:off x="3306417" y="1703797"/>
              <a:ext cx="5244277" cy="2576809"/>
            </a:xfrm>
            <a:prstGeom prst="rtTriangle">
              <a:avLst/>
            </a:prstGeom>
            <a:solidFill>
              <a:srgbClr val="FEF9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 rot="5400000">
              <a:off x="1312688" y="-512487"/>
              <a:ext cx="2983677" cy="4817980"/>
            </a:xfrm>
            <a:prstGeom prst="triangle">
              <a:avLst/>
            </a:prstGeom>
            <a:solidFill>
              <a:srgbClr val="D4ED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ый треугольник 15"/>
            <p:cNvSpPr/>
            <p:nvPr/>
          </p:nvSpPr>
          <p:spPr>
            <a:xfrm rot="14894015" flipV="1">
              <a:off x="3851878" y="235397"/>
              <a:ext cx="1251247" cy="8291068"/>
            </a:xfrm>
            <a:prstGeom prst="rtTriangle">
              <a:avLst/>
            </a:prstGeom>
            <a:solidFill>
              <a:srgbClr val="EB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5580112" y="2132856"/>
              <a:ext cx="1152128" cy="2664296"/>
            </a:xfrm>
            <a:prstGeom prst="ellipse">
              <a:avLst/>
            </a:prstGeom>
            <a:solidFill>
              <a:srgbClr val="FFE6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ый треугольник 17"/>
            <p:cNvSpPr/>
            <p:nvPr/>
          </p:nvSpPr>
          <p:spPr>
            <a:xfrm rot="16200000">
              <a:off x="4905810" y="2663142"/>
              <a:ext cx="4876996" cy="2664296"/>
            </a:xfrm>
            <a:prstGeom prst="rtTriangle">
              <a:avLst/>
            </a:prstGeom>
            <a:solidFill>
              <a:srgbClr val="FEF9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ый треугольник 18"/>
            <p:cNvSpPr/>
            <p:nvPr/>
          </p:nvSpPr>
          <p:spPr>
            <a:xfrm rot="12143968">
              <a:off x="6652161" y="1356837"/>
              <a:ext cx="1251247" cy="3984721"/>
            </a:xfrm>
            <a:prstGeom prst="rtTriangle">
              <a:avLst/>
            </a:prstGeom>
            <a:solidFill>
              <a:srgbClr val="F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Прямоугольник 19">
            <a:hlinkClick r:id="rId2" action="ppaction://hlinksldjump"/>
          </p:cNvPr>
          <p:cNvSpPr/>
          <p:nvPr/>
        </p:nvSpPr>
        <p:spPr>
          <a:xfrm>
            <a:off x="6804248" y="5805264"/>
            <a:ext cx="1080120" cy="57606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pic>
        <p:nvPicPr>
          <p:cNvPr id="45058" name="Picture 2" descr="M Faraday Th Phillips oil 184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620688"/>
            <a:ext cx="2520280" cy="3264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611560" y="3933056"/>
            <a:ext cx="2664296" cy="707886"/>
          </a:xfrm>
          <a:prstGeom prst="rect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Майкл Фарадей</a:t>
            </a:r>
            <a:endParaRPr lang="ru-RU" sz="2000" dirty="0" smtClean="0"/>
          </a:p>
          <a:p>
            <a:pPr algn="ctr"/>
            <a:r>
              <a:rPr lang="ru-RU" sz="2000" dirty="0" smtClean="0"/>
              <a:t>  </a:t>
            </a:r>
            <a:r>
              <a:rPr lang="ru-RU" sz="2000" b="1" dirty="0" smtClean="0"/>
              <a:t>1791 - 1867</a:t>
            </a:r>
            <a:endParaRPr lang="ru-RU" sz="20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95536" y="5013176"/>
            <a:ext cx="5688632" cy="136815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611560" y="5733256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http://ru.wikipedia.org/wiki/%D4%E0%F0%E0%E4%E5%E9,_%CC%E0%E9%EA%EB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043608" y="5157192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824100"/>
                </a:solidFill>
              </a:rPr>
              <a:t>Биография Фарадея</a:t>
            </a:r>
            <a:endParaRPr lang="ru-RU" sz="2400" dirty="0">
              <a:solidFill>
                <a:srgbClr val="8241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91880" y="764704"/>
            <a:ext cx="4896544" cy="19389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Английский физик и химик, основоположник учения об электромагнитном поле, член Лондонского королевского общества.</a:t>
            </a:r>
            <a:endParaRPr lang="ru-RU" sz="2400" dirty="0"/>
          </a:p>
        </p:txBody>
      </p:sp>
      <p:pic>
        <p:nvPicPr>
          <p:cNvPr id="45060" name="Picture 4" descr="М. Фарадей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2924944"/>
            <a:ext cx="1877249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Picture 12" descr="сканирование001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l="5898"/>
          <a:stretch>
            <a:fillRect/>
          </a:stretch>
        </p:blipFill>
        <p:spPr bwMode="auto">
          <a:xfrm>
            <a:off x="3635896" y="2852936"/>
            <a:ext cx="2305050" cy="2038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8"/>
          <p:cNvGrpSpPr/>
          <p:nvPr/>
        </p:nvGrpSpPr>
        <p:grpSpPr>
          <a:xfrm>
            <a:off x="331968" y="404664"/>
            <a:ext cx="8416496" cy="6048672"/>
            <a:chOff x="331968" y="404664"/>
            <a:chExt cx="8416496" cy="6048672"/>
          </a:xfrm>
        </p:grpSpPr>
        <p:sp>
          <p:nvSpPr>
            <p:cNvPr id="27" name="Овал 26"/>
            <p:cNvSpPr/>
            <p:nvPr/>
          </p:nvSpPr>
          <p:spPr>
            <a:xfrm rot="5179547">
              <a:off x="1958383" y="412333"/>
              <a:ext cx="2123174" cy="4401774"/>
            </a:xfrm>
            <a:prstGeom prst="ellipse">
              <a:avLst/>
            </a:prstGeom>
            <a:solidFill>
              <a:srgbClr val="FEC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 rot="5179547">
              <a:off x="4118622" y="-692412"/>
              <a:ext cx="2123174" cy="4401774"/>
            </a:xfrm>
            <a:prstGeom prst="ellipse">
              <a:avLst/>
            </a:prstGeom>
            <a:solidFill>
              <a:srgbClr val="FEC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ый треугольник 24"/>
            <p:cNvSpPr/>
            <p:nvPr/>
          </p:nvSpPr>
          <p:spPr>
            <a:xfrm rot="16200000" flipH="1">
              <a:off x="4907516" y="1511014"/>
              <a:ext cx="4876996" cy="2664296"/>
            </a:xfrm>
            <a:prstGeom prst="rt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ый треугольник 23"/>
            <p:cNvSpPr/>
            <p:nvPr/>
          </p:nvSpPr>
          <p:spPr>
            <a:xfrm rot="5400000">
              <a:off x="3944114" y="-3148439"/>
              <a:ext cx="1251247" cy="8357453"/>
            </a:xfrm>
            <a:prstGeom prst="rtTriangle">
              <a:avLst/>
            </a:prstGeom>
            <a:solidFill>
              <a:srgbClr val="FFD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 rot="5400000">
              <a:off x="2154851" y="9765"/>
              <a:ext cx="4830560" cy="792461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ый треугольник 21"/>
            <p:cNvSpPr/>
            <p:nvPr/>
          </p:nvSpPr>
          <p:spPr>
            <a:xfrm rot="5400000" flipH="1">
              <a:off x="-710814" y="2682690"/>
              <a:ext cx="4876996" cy="2664296"/>
            </a:xfrm>
            <a:prstGeom prst="rt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 rot="14645164">
              <a:off x="2532521" y="1641077"/>
              <a:ext cx="1872208" cy="5266039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ый треугольник 16"/>
            <p:cNvSpPr/>
            <p:nvPr/>
          </p:nvSpPr>
          <p:spPr>
            <a:xfrm rot="6705985">
              <a:off x="5594293" y="22923"/>
              <a:ext cx="1251247" cy="4757409"/>
            </a:xfrm>
            <a:prstGeom prst="rtTriangl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ый треугольник 14"/>
            <p:cNvSpPr/>
            <p:nvPr/>
          </p:nvSpPr>
          <p:spPr>
            <a:xfrm rot="2169963">
              <a:off x="3306417" y="1703797"/>
              <a:ext cx="5244277" cy="2576809"/>
            </a:xfrm>
            <a:prstGeom prst="rt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 rot="5400000">
              <a:off x="1312688" y="-512487"/>
              <a:ext cx="2983677" cy="4817980"/>
            </a:xfrm>
            <a:prstGeom prst="triangle">
              <a:avLst/>
            </a:prstGeom>
            <a:solidFill>
              <a:srgbClr val="D4ED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ый треугольник 27"/>
            <p:cNvSpPr/>
            <p:nvPr/>
          </p:nvSpPr>
          <p:spPr>
            <a:xfrm rot="14894015" flipV="1">
              <a:off x="3851878" y="235397"/>
              <a:ext cx="1251247" cy="8291068"/>
            </a:xfrm>
            <a:prstGeom prst="rtTriangl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5580112" y="2132856"/>
              <a:ext cx="1152128" cy="2664296"/>
            </a:xfrm>
            <a:prstGeom prst="ellipse">
              <a:avLst/>
            </a:prstGeom>
            <a:solidFill>
              <a:srgbClr val="FEC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ый треугольник 20"/>
            <p:cNvSpPr/>
            <p:nvPr/>
          </p:nvSpPr>
          <p:spPr>
            <a:xfrm rot="16200000">
              <a:off x="4905810" y="2663142"/>
              <a:ext cx="4876996" cy="2664296"/>
            </a:xfrm>
            <a:prstGeom prst="rtTriangle">
              <a:avLst/>
            </a:prstGeom>
            <a:solidFill>
              <a:srgbClr val="FFF5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ый треугольник 18"/>
            <p:cNvSpPr/>
            <p:nvPr/>
          </p:nvSpPr>
          <p:spPr>
            <a:xfrm rot="12143968">
              <a:off x="6652161" y="1356837"/>
              <a:ext cx="1251247" cy="3984721"/>
            </a:xfrm>
            <a:prstGeom prst="rtTriangle">
              <a:avLst/>
            </a:prstGeom>
            <a:solidFill>
              <a:srgbClr val="FFD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9" name="Прямоугольник 38">
            <a:hlinkClick r:id="rId2" action="ppaction://hlinksldjump"/>
          </p:cNvPr>
          <p:cNvSpPr/>
          <p:nvPr/>
        </p:nvSpPr>
        <p:spPr>
          <a:xfrm>
            <a:off x="6516216" y="5733256"/>
            <a:ext cx="1872208" cy="576064"/>
          </a:xfrm>
          <a:prstGeom prst="rect">
            <a:avLst/>
          </a:prstGeom>
          <a:solidFill>
            <a:srgbClr val="00823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оглавление</a:t>
            </a:r>
            <a:endParaRPr lang="ru-RU" sz="2000" dirty="0"/>
          </a:p>
        </p:txBody>
      </p:sp>
      <p:sp>
        <p:nvSpPr>
          <p:cNvPr id="36" name="Равнобедренный треугольник 35"/>
          <p:cNvSpPr/>
          <p:nvPr/>
        </p:nvSpPr>
        <p:spPr>
          <a:xfrm rot="16200000" flipH="1">
            <a:off x="87533" y="3704353"/>
            <a:ext cx="2984978" cy="2512988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 rot="16200000">
            <a:off x="2598675" y="4468125"/>
            <a:ext cx="2222856" cy="1440751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7890" name="Picture 2" descr="D:\Disc 0\Disc 1\Документы Анна\физические рисунки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980728"/>
            <a:ext cx="3082752" cy="2643758"/>
          </a:xfrm>
          <a:prstGeom prst="rect">
            <a:avLst/>
          </a:prstGeom>
          <a:noFill/>
        </p:spPr>
      </p:pic>
      <p:sp>
        <p:nvSpPr>
          <p:cNvPr id="34" name="Овальная выноска 33"/>
          <p:cNvSpPr/>
          <p:nvPr/>
        </p:nvSpPr>
        <p:spPr>
          <a:xfrm>
            <a:off x="467544" y="404664"/>
            <a:ext cx="4896544" cy="2592288"/>
          </a:xfrm>
          <a:prstGeom prst="wedgeEllipseCallout">
            <a:avLst>
              <a:gd name="adj1" fmla="val 63903"/>
              <a:gd name="adj2" fmla="val 56498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23388" y="1124744"/>
            <a:ext cx="431720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оптические </a:t>
            </a:r>
          </a:p>
          <a:p>
            <a:pPr algn="ctr"/>
            <a:r>
              <a:rPr lang="ru-RU" sz="40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явления</a:t>
            </a:r>
            <a:endParaRPr lang="ru-RU" sz="4000" b="1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7891" name="Picture 3" descr="D:\Disc 0\Disc 1\Документы Анна\физические рисунки\Рисунок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092280" y="2564904"/>
            <a:ext cx="1472716" cy="1440160"/>
          </a:xfrm>
          <a:prstGeom prst="rect">
            <a:avLst/>
          </a:prstGeom>
          <a:noFill/>
        </p:spPr>
      </p:pic>
      <p:sp>
        <p:nvSpPr>
          <p:cNvPr id="48" name="Прямоугольник с двумя скругленными противолежащими углами 47"/>
          <p:cNvSpPr/>
          <p:nvPr/>
        </p:nvSpPr>
        <p:spPr>
          <a:xfrm>
            <a:off x="827584" y="3789040"/>
            <a:ext cx="7272808" cy="1800200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             </a:t>
            </a:r>
            <a:r>
              <a:rPr lang="ru-RU" sz="3600" dirty="0" smtClean="0">
                <a:solidFill>
                  <a:srgbClr val="0033CC"/>
                </a:solidFill>
                <a:hlinkClick r:id="rId5" action="ppaction://hlinksldjump"/>
              </a:rPr>
              <a:t>Кроссворд №6</a:t>
            </a:r>
            <a:endParaRPr lang="ru-RU" sz="3600" dirty="0">
              <a:solidFill>
                <a:srgbClr val="0033CC"/>
              </a:solidFill>
            </a:endParaRPr>
          </a:p>
        </p:txBody>
      </p:sp>
      <p:pic>
        <p:nvPicPr>
          <p:cNvPr id="38" name="Picture 5" descr="Отражение 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3933056"/>
            <a:ext cx="1944216" cy="14917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22"/>
          <p:cNvSpPr/>
          <p:nvPr/>
        </p:nvSpPr>
        <p:spPr>
          <a:xfrm rot="5637111">
            <a:off x="2517370" y="1078479"/>
            <a:ext cx="3399327" cy="721841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ый треугольник 21"/>
          <p:cNvSpPr/>
          <p:nvPr/>
        </p:nvSpPr>
        <p:spPr>
          <a:xfrm rot="5400000" flipH="1">
            <a:off x="-710814" y="2682690"/>
            <a:ext cx="4876996" cy="2664296"/>
          </a:xfrm>
          <a:prstGeom prst="rt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ый треугольник 20"/>
          <p:cNvSpPr/>
          <p:nvPr/>
        </p:nvSpPr>
        <p:spPr>
          <a:xfrm rot="16200000">
            <a:off x="4905810" y="2663142"/>
            <a:ext cx="4876996" cy="2664296"/>
          </a:xfrm>
          <a:prstGeom prst="rt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 rot="18206212">
            <a:off x="3663077" y="1732502"/>
            <a:ext cx="1872208" cy="59046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ый треугольник 18"/>
          <p:cNvSpPr/>
          <p:nvPr/>
        </p:nvSpPr>
        <p:spPr>
          <a:xfrm rot="12143968">
            <a:off x="6652161" y="1356837"/>
            <a:ext cx="1251247" cy="3984721"/>
          </a:xfrm>
          <a:prstGeom prst="rtTriangle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5580112" y="2132856"/>
            <a:ext cx="1152128" cy="2664296"/>
          </a:xfrm>
          <a:prstGeom prst="ellipse">
            <a:avLst/>
          </a:prstGeom>
          <a:solidFill>
            <a:srgbClr val="FECB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ый треугольник 16"/>
          <p:cNvSpPr/>
          <p:nvPr/>
        </p:nvSpPr>
        <p:spPr>
          <a:xfrm rot="5400000">
            <a:off x="5518412" y="-89084"/>
            <a:ext cx="1251247" cy="4920825"/>
          </a:xfrm>
          <a:prstGeom prst="rtTriangle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5400000">
            <a:off x="1312688" y="-512487"/>
            <a:ext cx="2983677" cy="4817980"/>
          </a:xfrm>
          <a:prstGeom prst="triangle">
            <a:avLst/>
          </a:prstGeom>
          <a:solidFill>
            <a:srgbClr val="D4E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ый треугольник 14"/>
          <p:cNvSpPr/>
          <p:nvPr/>
        </p:nvSpPr>
        <p:spPr>
          <a:xfrm rot="2169963">
            <a:off x="465705" y="3355259"/>
            <a:ext cx="4876996" cy="1774944"/>
          </a:xfrm>
          <a:prstGeom prst="rt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467544" y="476672"/>
          <a:ext cx="8208912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55853" y="1916832"/>
            <a:ext cx="5096267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Кроссворды</a:t>
            </a:r>
          </a:p>
          <a:p>
            <a:pPr algn="ctr"/>
            <a:r>
              <a:rPr lang="ru-RU" sz="5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знатоков</a:t>
            </a:r>
          </a:p>
          <a:p>
            <a:pPr algn="ctr"/>
            <a:r>
              <a:rPr lang="ru-RU" sz="5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физики</a:t>
            </a:r>
            <a:endParaRPr lang="ru-RU" sz="5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7" descr="C:\Users\Большаковы\Pictures\Картиеки физика\человек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444208" y="2060848"/>
            <a:ext cx="2016224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Большаковы\Pictures\Картиеки физика\кроссворд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2636912"/>
            <a:ext cx="1152128" cy="1167361"/>
          </a:xfrm>
          <a:prstGeom prst="rect">
            <a:avLst/>
          </a:prstGeom>
          <a:noFill/>
        </p:spPr>
      </p:pic>
      <p:pic>
        <p:nvPicPr>
          <p:cNvPr id="10" name="Picture 11" descr="герб_1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827584" y="620688"/>
            <a:ext cx="1008112" cy="9361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7" name="Picture 3" descr="C:\Users\Большаковы\Pictures\Картинки\MM900336492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4470573"/>
            <a:ext cx="1290770" cy="111866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940152" y="4653136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634061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Ул. Никитина 26, тел.(3822)26-09-72, факс 26-23-90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e-mail</a:t>
            </a:r>
            <a:r>
              <a:rPr lang="ru-RU" b="1" i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ru-RU" b="1" i="1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skolar@post.tomica</a:t>
            </a:r>
            <a:r>
              <a:rPr lang="ru-RU" b="1" i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b="1" i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net</a:t>
            </a:r>
            <a:r>
              <a:rPr lang="ru-RU" b="1" i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6" descr="D:\Disc 0\Disc 1\Документы Анна\8 класс\Урок 8 класс\Тепловые явления\BolshakovaAA\8m5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16016" y="5661248"/>
            <a:ext cx="1224136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8"/>
          <p:cNvGrpSpPr/>
          <p:nvPr/>
        </p:nvGrpSpPr>
        <p:grpSpPr>
          <a:xfrm>
            <a:off x="331968" y="404664"/>
            <a:ext cx="8416496" cy="6048672"/>
            <a:chOff x="331968" y="404664"/>
            <a:chExt cx="8416496" cy="6048672"/>
          </a:xfrm>
        </p:grpSpPr>
        <p:sp>
          <p:nvSpPr>
            <p:cNvPr id="27" name="Овал 26"/>
            <p:cNvSpPr/>
            <p:nvPr/>
          </p:nvSpPr>
          <p:spPr>
            <a:xfrm rot="5179547">
              <a:off x="1958383" y="412333"/>
              <a:ext cx="2123174" cy="4401774"/>
            </a:xfrm>
            <a:prstGeom prst="ellipse">
              <a:avLst/>
            </a:prstGeom>
            <a:solidFill>
              <a:srgbClr val="FEC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 rot="5179547">
              <a:off x="4118622" y="-692412"/>
              <a:ext cx="2123174" cy="4401774"/>
            </a:xfrm>
            <a:prstGeom prst="ellipse">
              <a:avLst/>
            </a:prstGeom>
            <a:solidFill>
              <a:srgbClr val="FFEB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ый треугольник 24"/>
            <p:cNvSpPr/>
            <p:nvPr/>
          </p:nvSpPr>
          <p:spPr>
            <a:xfrm rot="16200000" flipH="1">
              <a:off x="4907516" y="1511014"/>
              <a:ext cx="4876996" cy="2664296"/>
            </a:xfrm>
            <a:prstGeom prst="rt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ый треугольник 23"/>
            <p:cNvSpPr/>
            <p:nvPr/>
          </p:nvSpPr>
          <p:spPr>
            <a:xfrm rot="5400000">
              <a:off x="3944114" y="-3148439"/>
              <a:ext cx="1251247" cy="8357453"/>
            </a:xfrm>
            <a:prstGeom prst="rtTriangle">
              <a:avLst/>
            </a:prstGeom>
            <a:solidFill>
              <a:srgbClr val="FF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 rot="5400000">
              <a:off x="2154851" y="9765"/>
              <a:ext cx="4830560" cy="7924615"/>
            </a:xfrm>
            <a:prstGeom prst="ellipse">
              <a:avLst/>
            </a:prstGeom>
            <a:solidFill>
              <a:srgbClr val="ECF1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ый треугольник 21"/>
            <p:cNvSpPr/>
            <p:nvPr/>
          </p:nvSpPr>
          <p:spPr>
            <a:xfrm rot="5400000" flipH="1">
              <a:off x="-710814" y="2682690"/>
              <a:ext cx="4876996" cy="2664296"/>
            </a:xfrm>
            <a:prstGeom prst="rt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 rot="14645164">
              <a:off x="2532521" y="1641077"/>
              <a:ext cx="1872208" cy="5266039"/>
            </a:xfrm>
            <a:prstGeom prst="ellipse">
              <a:avLst/>
            </a:prstGeom>
            <a:solidFill>
              <a:srgbClr val="FDF4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ый треугольник 16"/>
            <p:cNvSpPr/>
            <p:nvPr/>
          </p:nvSpPr>
          <p:spPr>
            <a:xfrm rot="6705985">
              <a:off x="5594293" y="22923"/>
              <a:ext cx="1251247" cy="4757409"/>
            </a:xfrm>
            <a:prstGeom prst="rtTriangle">
              <a:avLst/>
            </a:prstGeom>
            <a:solidFill>
              <a:srgbClr val="E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ый треугольник 14"/>
            <p:cNvSpPr/>
            <p:nvPr/>
          </p:nvSpPr>
          <p:spPr>
            <a:xfrm rot="2169963">
              <a:off x="3306417" y="1703797"/>
              <a:ext cx="5244277" cy="2576809"/>
            </a:xfrm>
            <a:prstGeom prst="rt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 rot="5400000">
              <a:off x="1312688" y="-512487"/>
              <a:ext cx="2983677" cy="4817980"/>
            </a:xfrm>
            <a:prstGeom prst="triangle">
              <a:avLst/>
            </a:prstGeom>
            <a:solidFill>
              <a:srgbClr val="E7F5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ый треугольник 27"/>
            <p:cNvSpPr/>
            <p:nvPr/>
          </p:nvSpPr>
          <p:spPr>
            <a:xfrm rot="14894015" flipV="1">
              <a:off x="3851878" y="235397"/>
              <a:ext cx="1251247" cy="8291068"/>
            </a:xfrm>
            <a:prstGeom prst="rtTriangle">
              <a:avLst/>
            </a:prstGeom>
            <a:solidFill>
              <a:srgbClr val="E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5580112" y="2132856"/>
              <a:ext cx="1152128" cy="2664296"/>
            </a:xfrm>
            <a:prstGeom prst="ellipse">
              <a:avLst/>
            </a:prstGeom>
            <a:solidFill>
              <a:srgbClr val="FFEB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ый треугольник 20"/>
            <p:cNvSpPr/>
            <p:nvPr/>
          </p:nvSpPr>
          <p:spPr>
            <a:xfrm rot="16200000">
              <a:off x="4905810" y="2663142"/>
              <a:ext cx="4876996" cy="2664296"/>
            </a:xfrm>
            <a:prstGeom prst="rtTriangle">
              <a:avLst/>
            </a:prstGeom>
            <a:solidFill>
              <a:srgbClr val="FDF4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ый треугольник 18"/>
            <p:cNvSpPr/>
            <p:nvPr/>
          </p:nvSpPr>
          <p:spPr>
            <a:xfrm rot="12143968">
              <a:off x="6652161" y="1356837"/>
              <a:ext cx="1251247" cy="3984721"/>
            </a:xfrm>
            <a:prstGeom prst="rtTriangle">
              <a:avLst/>
            </a:prstGeom>
            <a:solidFill>
              <a:srgbClr val="FF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2" name="Прямоугольник 111"/>
          <p:cNvSpPr/>
          <p:nvPr/>
        </p:nvSpPr>
        <p:spPr>
          <a:xfrm>
            <a:off x="3419872" y="332656"/>
            <a:ext cx="5392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Кроссворд №6</a:t>
            </a:r>
            <a:endParaRPr lang="ru-RU" sz="4800" b="1" cap="none" spc="0" dirty="0">
              <a:ln w="11430">
                <a:solidFill>
                  <a:srgbClr val="C00000"/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6588224" y="5877272"/>
            <a:ext cx="1440160" cy="576064"/>
          </a:xfrm>
          <a:prstGeom prst="rect">
            <a:avLst/>
          </a:prstGeom>
          <a:solidFill>
            <a:schemeClr val="bg2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Проверка</a:t>
            </a:r>
            <a:endParaRPr lang="ru-RU" dirty="0"/>
          </a:p>
        </p:txBody>
      </p:sp>
      <p:sp>
        <p:nvSpPr>
          <p:cNvPr id="214" name="Управляющая кнопка: назад 213">
            <a:hlinkClick r:id="" action="ppaction://hlinkshowjump?jump=previousslide" highlightClick="1"/>
          </p:cNvPr>
          <p:cNvSpPr/>
          <p:nvPr/>
        </p:nvSpPr>
        <p:spPr>
          <a:xfrm>
            <a:off x="5796136" y="5877272"/>
            <a:ext cx="720080" cy="548680"/>
          </a:xfrm>
          <a:prstGeom prst="actionButtonBackPrevious">
            <a:avLst/>
          </a:prstGeom>
          <a:solidFill>
            <a:schemeClr val="bg2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5" name="Управляющая кнопка: далее 214">
            <a:hlinkClick r:id="rId3" action="ppaction://hlinksldjump" highlightClick="1"/>
          </p:cNvPr>
          <p:cNvSpPr/>
          <p:nvPr/>
        </p:nvSpPr>
        <p:spPr>
          <a:xfrm>
            <a:off x="8100392" y="5877272"/>
            <a:ext cx="720080" cy="576064"/>
          </a:xfrm>
          <a:prstGeom prst="actionButtonForwardNext">
            <a:avLst/>
          </a:prstGeom>
          <a:solidFill>
            <a:schemeClr val="bg2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619672" y="450912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619672" y="3501008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р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123728" y="3501008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627784" y="198884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б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627784" y="980728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з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619672" y="249289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п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115616" y="400506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11560" y="400506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к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115616" y="3501008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т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115616" y="299695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у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115616" y="198884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о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115616" y="450912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н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627784" y="400506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131840" y="249289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627784" y="501317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139952" y="400506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к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635896" y="400506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о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131840" y="3501008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635896" y="501317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л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139952" y="450912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39552" y="2564904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</a:t>
            </a:r>
            <a:endParaRPr lang="ru-RU" sz="2000" dirty="0"/>
          </a:p>
        </p:txBody>
      </p:sp>
      <p:sp>
        <p:nvSpPr>
          <p:cNvPr id="66" name="TextBox 65"/>
          <p:cNvSpPr txBox="1"/>
          <p:nvPr/>
        </p:nvSpPr>
        <p:spPr>
          <a:xfrm>
            <a:off x="1115616" y="1052736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2</a:t>
            </a:r>
            <a:endParaRPr lang="ru-RU" sz="2000" dirty="0"/>
          </a:p>
        </p:txBody>
      </p:sp>
      <p:sp>
        <p:nvSpPr>
          <p:cNvPr id="67" name="TextBox 66"/>
          <p:cNvSpPr txBox="1"/>
          <p:nvPr/>
        </p:nvSpPr>
        <p:spPr>
          <a:xfrm>
            <a:off x="1619672" y="620688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3</a:t>
            </a:r>
            <a:endParaRPr lang="ru-RU" sz="2000" dirty="0"/>
          </a:p>
        </p:txBody>
      </p:sp>
      <p:sp>
        <p:nvSpPr>
          <p:cNvPr id="68" name="TextBox 67"/>
          <p:cNvSpPr txBox="1"/>
          <p:nvPr/>
        </p:nvSpPr>
        <p:spPr>
          <a:xfrm>
            <a:off x="2627784" y="116632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5</a:t>
            </a:r>
            <a:endParaRPr lang="ru-RU" sz="2000" dirty="0"/>
          </a:p>
        </p:txBody>
      </p:sp>
      <p:sp>
        <p:nvSpPr>
          <p:cNvPr id="69" name="TextBox 68"/>
          <p:cNvSpPr txBox="1"/>
          <p:nvPr/>
        </p:nvSpPr>
        <p:spPr>
          <a:xfrm>
            <a:off x="3131840" y="2060848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6</a:t>
            </a:r>
            <a:endParaRPr lang="ru-RU" sz="2000" dirty="0"/>
          </a:p>
        </p:txBody>
      </p:sp>
      <p:sp>
        <p:nvSpPr>
          <p:cNvPr id="70" name="TextBox 69"/>
          <p:cNvSpPr txBox="1"/>
          <p:nvPr/>
        </p:nvSpPr>
        <p:spPr>
          <a:xfrm>
            <a:off x="3635896" y="2092786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7</a:t>
            </a:r>
            <a:endParaRPr lang="ru-RU" sz="2000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4139952" y="249289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п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123728" y="1124744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4</a:t>
            </a:r>
            <a:endParaRPr lang="ru-RU" sz="2000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4644008" y="299695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з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2123728" y="299695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з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2627784" y="47667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1619672" y="198884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о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2627784" y="299695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2123728" y="148478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л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1619672" y="400506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1619672" y="148478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2123728" y="198884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2123728" y="249289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н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4644008" y="3501008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1115616" y="501317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ь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611560" y="3501008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о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611560" y="450912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у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611560" y="299695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ф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611560" y="501317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1115616" y="249289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л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1115616" y="148478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п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4644008" y="450912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к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3635896" y="3501008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н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4139952" y="198884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о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3635896" y="299695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4139952" y="299695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т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3635896" y="249289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б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3635896" y="450912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к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3635896" y="551723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ь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3131840" y="400506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т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2627784" y="3501008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ж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3131840" y="299695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в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2627784" y="450912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н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2627784" y="551723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4644008" y="599390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о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4139952" y="3501008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4644008" y="551723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л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1619672" y="980728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д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1619672" y="299695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т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2627784" y="148478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о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2627784" y="249289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р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4644008" y="400506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р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4644008" y="501317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4139952" y="1556792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8</a:t>
            </a:r>
            <a:endParaRPr lang="ru-RU" sz="2000" dirty="0"/>
          </a:p>
        </p:txBody>
      </p:sp>
      <p:sp>
        <p:nvSpPr>
          <p:cNvPr id="143" name="TextBox 142"/>
          <p:cNvSpPr txBox="1"/>
          <p:nvPr/>
        </p:nvSpPr>
        <p:spPr>
          <a:xfrm>
            <a:off x="4572000" y="2596842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9</a:t>
            </a:r>
            <a:endParaRPr lang="ru-RU" sz="2000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611560" y="299695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4" name="Прямоугольник 143"/>
          <p:cNvSpPr/>
          <p:nvPr/>
        </p:nvSpPr>
        <p:spPr>
          <a:xfrm>
            <a:off x="611560" y="3501008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5" name="Прямоугольник 144"/>
          <p:cNvSpPr/>
          <p:nvPr/>
        </p:nvSpPr>
        <p:spPr>
          <a:xfrm>
            <a:off x="611560" y="400506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6" name="Прямоугольник 145"/>
          <p:cNvSpPr/>
          <p:nvPr/>
        </p:nvSpPr>
        <p:spPr>
          <a:xfrm>
            <a:off x="611560" y="450912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611560" y="501317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8" name="Прямоугольник 147"/>
          <p:cNvSpPr/>
          <p:nvPr/>
        </p:nvSpPr>
        <p:spPr>
          <a:xfrm>
            <a:off x="1619672" y="450912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9" name="Прямоугольник 148"/>
          <p:cNvSpPr/>
          <p:nvPr/>
        </p:nvSpPr>
        <p:spPr>
          <a:xfrm>
            <a:off x="1619672" y="3501008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2123728" y="3501008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2627784" y="198884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2627784" y="980728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53" name="Прямоугольник 152"/>
          <p:cNvSpPr/>
          <p:nvPr/>
        </p:nvSpPr>
        <p:spPr>
          <a:xfrm>
            <a:off x="1619672" y="249289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54" name="Прямоугольник 153"/>
          <p:cNvSpPr/>
          <p:nvPr/>
        </p:nvSpPr>
        <p:spPr>
          <a:xfrm>
            <a:off x="1115616" y="400506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55" name="Прямоугольник 154"/>
          <p:cNvSpPr/>
          <p:nvPr/>
        </p:nvSpPr>
        <p:spPr>
          <a:xfrm>
            <a:off x="1115616" y="3501008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56" name="Прямоугольник 155"/>
          <p:cNvSpPr/>
          <p:nvPr/>
        </p:nvSpPr>
        <p:spPr>
          <a:xfrm>
            <a:off x="1115616" y="299695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57" name="Прямоугольник 156"/>
          <p:cNvSpPr/>
          <p:nvPr/>
        </p:nvSpPr>
        <p:spPr>
          <a:xfrm>
            <a:off x="1115616" y="198884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58" name="Прямоугольник 157"/>
          <p:cNvSpPr/>
          <p:nvPr/>
        </p:nvSpPr>
        <p:spPr>
          <a:xfrm>
            <a:off x="1115616" y="450912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59" name="Прямоугольник 158"/>
          <p:cNvSpPr/>
          <p:nvPr/>
        </p:nvSpPr>
        <p:spPr>
          <a:xfrm>
            <a:off x="2627784" y="400506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60" name="Прямоугольник 159"/>
          <p:cNvSpPr/>
          <p:nvPr/>
        </p:nvSpPr>
        <p:spPr>
          <a:xfrm>
            <a:off x="3131840" y="249289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61" name="Прямоугольник 160"/>
          <p:cNvSpPr/>
          <p:nvPr/>
        </p:nvSpPr>
        <p:spPr>
          <a:xfrm>
            <a:off x="2627784" y="501317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62" name="Прямоугольник 161"/>
          <p:cNvSpPr/>
          <p:nvPr/>
        </p:nvSpPr>
        <p:spPr>
          <a:xfrm>
            <a:off x="4139952" y="400506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63" name="Прямоугольник 162"/>
          <p:cNvSpPr/>
          <p:nvPr/>
        </p:nvSpPr>
        <p:spPr>
          <a:xfrm>
            <a:off x="3635896" y="400506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64" name="Прямоугольник 163"/>
          <p:cNvSpPr/>
          <p:nvPr/>
        </p:nvSpPr>
        <p:spPr>
          <a:xfrm>
            <a:off x="3131840" y="3501008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65" name="Прямоугольник 164"/>
          <p:cNvSpPr/>
          <p:nvPr/>
        </p:nvSpPr>
        <p:spPr>
          <a:xfrm>
            <a:off x="3635896" y="501317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66" name="Прямоугольник 165"/>
          <p:cNvSpPr/>
          <p:nvPr/>
        </p:nvSpPr>
        <p:spPr>
          <a:xfrm>
            <a:off x="4139952" y="450912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72" name="Прямоугольник 171"/>
          <p:cNvSpPr/>
          <p:nvPr/>
        </p:nvSpPr>
        <p:spPr>
          <a:xfrm>
            <a:off x="4139952" y="249289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74" name="Прямоугольник 173"/>
          <p:cNvSpPr/>
          <p:nvPr/>
        </p:nvSpPr>
        <p:spPr>
          <a:xfrm>
            <a:off x="4644008" y="299695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75" name="Прямоугольник 174"/>
          <p:cNvSpPr/>
          <p:nvPr/>
        </p:nvSpPr>
        <p:spPr>
          <a:xfrm>
            <a:off x="2123728" y="299695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76" name="Прямоугольник 175"/>
          <p:cNvSpPr/>
          <p:nvPr/>
        </p:nvSpPr>
        <p:spPr>
          <a:xfrm>
            <a:off x="2627784" y="47667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1619672" y="198884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78" name="Прямоугольник 177"/>
          <p:cNvSpPr/>
          <p:nvPr/>
        </p:nvSpPr>
        <p:spPr>
          <a:xfrm>
            <a:off x="2627784" y="299695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79" name="Прямоугольник 178"/>
          <p:cNvSpPr/>
          <p:nvPr/>
        </p:nvSpPr>
        <p:spPr>
          <a:xfrm>
            <a:off x="2123728" y="148478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80" name="Прямоугольник 179"/>
          <p:cNvSpPr/>
          <p:nvPr/>
        </p:nvSpPr>
        <p:spPr>
          <a:xfrm>
            <a:off x="1619672" y="400506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81" name="Прямоугольник 180"/>
          <p:cNvSpPr/>
          <p:nvPr/>
        </p:nvSpPr>
        <p:spPr>
          <a:xfrm>
            <a:off x="1619672" y="148478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82" name="Прямоугольник 181"/>
          <p:cNvSpPr/>
          <p:nvPr/>
        </p:nvSpPr>
        <p:spPr>
          <a:xfrm>
            <a:off x="2123728" y="198884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83" name="Прямоугольник 182"/>
          <p:cNvSpPr/>
          <p:nvPr/>
        </p:nvSpPr>
        <p:spPr>
          <a:xfrm>
            <a:off x="2123728" y="249289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84" name="Прямоугольник 183"/>
          <p:cNvSpPr/>
          <p:nvPr/>
        </p:nvSpPr>
        <p:spPr>
          <a:xfrm>
            <a:off x="4644008" y="3501008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85" name="Прямоугольник 184"/>
          <p:cNvSpPr/>
          <p:nvPr/>
        </p:nvSpPr>
        <p:spPr>
          <a:xfrm>
            <a:off x="1115616" y="501317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86" name="Прямоугольник 185"/>
          <p:cNvSpPr/>
          <p:nvPr/>
        </p:nvSpPr>
        <p:spPr>
          <a:xfrm>
            <a:off x="1115616" y="249289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87" name="Прямоугольник 186"/>
          <p:cNvSpPr/>
          <p:nvPr/>
        </p:nvSpPr>
        <p:spPr>
          <a:xfrm>
            <a:off x="1115616" y="148478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88" name="Прямоугольник 187"/>
          <p:cNvSpPr/>
          <p:nvPr/>
        </p:nvSpPr>
        <p:spPr>
          <a:xfrm>
            <a:off x="4644008" y="450912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89" name="Прямоугольник 188"/>
          <p:cNvSpPr/>
          <p:nvPr/>
        </p:nvSpPr>
        <p:spPr>
          <a:xfrm>
            <a:off x="3635896" y="3501008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90" name="Прямоугольник 189"/>
          <p:cNvSpPr/>
          <p:nvPr/>
        </p:nvSpPr>
        <p:spPr>
          <a:xfrm>
            <a:off x="4139952" y="198884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91" name="Прямоугольник 190"/>
          <p:cNvSpPr/>
          <p:nvPr/>
        </p:nvSpPr>
        <p:spPr>
          <a:xfrm>
            <a:off x="3635896" y="299695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92" name="Прямоугольник 191"/>
          <p:cNvSpPr/>
          <p:nvPr/>
        </p:nvSpPr>
        <p:spPr>
          <a:xfrm>
            <a:off x="4139952" y="299695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93" name="Прямоугольник 192"/>
          <p:cNvSpPr/>
          <p:nvPr/>
        </p:nvSpPr>
        <p:spPr>
          <a:xfrm>
            <a:off x="3635896" y="249289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94" name="Прямоугольник 193"/>
          <p:cNvSpPr/>
          <p:nvPr/>
        </p:nvSpPr>
        <p:spPr>
          <a:xfrm>
            <a:off x="3635896" y="450912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95" name="Прямоугольник 194"/>
          <p:cNvSpPr/>
          <p:nvPr/>
        </p:nvSpPr>
        <p:spPr>
          <a:xfrm>
            <a:off x="3635896" y="551723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96" name="Прямоугольник 195"/>
          <p:cNvSpPr/>
          <p:nvPr/>
        </p:nvSpPr>
        <p:spPr>
          <a:xfrm>
            <a:off x="3131840" y="400506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97" name="Прямоугольник 196"/>
          <p:cNvSpPr/>
          <p:nvPr/>
        </p:nvSpPr>
        <p:spPr>
          <a:xfrm>
            <a:off x="2627784" y="3501008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98" name="Прямоугольник 197"/>
          <p:cNvSpPr/>
          <p:nvPr/>
        </p:nvSpPr>
        <p:spPr>
          <a:xfrm>
            <a:off x="3131840" y="299695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99" name="Прямоугольник 198"/>
          <p:cNvSpPr/>
          <p:nvPr/>
        </p:nvSpPr>
        <p:spPr>
          <a:xfrm>
            <a:off x="2627784" y="450912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00" name="Прямоугольник 199"/>
          <p:cNvSpPr/>
          <p:nvPr/>
        </p:nvSpPr>
        <p:spPr>
          <a:xfrm>
            <a:off x="2627784" y="551723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01" name="Прямоугольник 200"/>
          <p:cNvSpPr/>
          <p:nvPr/>
        </p:nvSpPr>
        <p:spPr>
          <a:xfrm>
            <a:off x="4644008" y="599390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02" name="Прямоугольник 201"/>
          <p:cNvSpPr/>
          <p:nvPr/>
        </p:nvSpPr>
        <p:spPr>
          <a:xfrm>
            <a:off x="4139952" y="3501008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03" name="Прямоугольник 202"/>
          <p:cNvSpPr/>
          <p:nvPr/>
        </p:nvSpPr>
        <p:spPr>
          <a:xfrm>
            <a:off x="4644008" y="551723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04" name="Прямоугольник 203"/>
          <p:cNvSpPr/>
          <p:nvPr/>
        </p:nvSpPr>
        <p:spPr>
          <a:xfrm>
            <a:off x="1619672" y="980728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05" name="Прямоугольник 204"/>
          <p:cNvSpPr/>
          <p:nvPr/>
        </p:nvSpPr>
        <p:spPr>
          <a:xfrm>
            <a:off x="1619672" y="299695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06" name="Прямоугольник 205"/>
          <p:cNvSpPr/>
          <p:nvPr/>
        </p:nvSpPr>
        <p:spPr>
          <a:xfrm>
            <a:off x="2627784" y="148478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07" name="Прямоугольник 206"/>
          <p:cNvSpPr/>
          <p:nvPr/>
        </p:nvSpPr>
        <p:spPr>
          <a:xfrm>
            <a:off x="2627784" y="249289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08" name="Прямоугольник 207"/>
          <p:cNvSpPr/>
          <p:nvPr/>
        </p:nvSpPr>
        <p:spPr>
          <a:xfrm>
            <a:off x="4644008" y="400506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09" name="Прямоугольник 208"/>
          <p:cNvSpPr/>
          <p:nvPr/>
        </p:nvSpPr>
        <p:spPr>
          <a:xfrm>
            <a:off x="4644008" y="501317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5436096" y="1340768"/>
            <a:ext cx="324036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1. Точка, в которой собираются все лучи, прошедшие через собирающую линзу. </a:t>
            </a:r>
            <a:endParaRPr lang="ru-RU" sz="2000" dirty="0"/>
          </a:p>
        </p:txBody>
      </p:sp>
      <p:sp>
        <p:nvSpPr>
          <p:cNvPr id="213" name="TextBox 212"/>
          <p:cNvSpPr txBox="1"/>
          <p:nvPr/>
        </p:nvSpPr>
        <p:spPr>
          <a:xfrm>
            <a:off x="5148064" y="1340768"/>
            <a:ext cx="352839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2. </a:t>
            </a:r>
            <a:r>
              <a:rPr lang="ru-RU" sz="2000" dirty="0" smtClean="0">
                <a:hlinkClick r:id="rId4" action="ppaction://hlinksldjump"/>
              </a:rPr>
              <a:t>Частично </a:t>
            </a:r>
            <a:r>
              <a:rPr lang="ru-RU" sz="2000" dirty="0" smtClean="0"/>
              <a:t>освещенное пространство.</a:t>
            </a:r>
            <a:endParaRPr lang="ru-RU" sz="2000" dirty="0"/>
          </a:p>
        </p:txBody>
      </p:sp>
      <p:sp>
        <p:nvSpPr>
          <p:cNvPr id="216" name="TextBox 215"/>
          <p:cNvSpPr txBox="1"/>
          <p:nvPr/>
        </p:nvSpPr>
        <p:spPr>
          <a:xfrm>
            <a:off x="5436096" y="1340768"/>
            <a:ext cx="3168352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3. Единица измерения оптической силы линзы.</a:t>
            </a:r>
            <a:endParaRPr lang="ru-RU" sz="2000" dirty="0"/>
          </a:p>
        </p:txBody>
      </p:sp>
      <p:sp>
        <p:nvSpPr>
          <p:cNvPr id="217" name="TextBox 216"/>
          <p:cNvSpPr txBox="1"/>
          <p:nvPr/>
        </p:nvSpPr>
        <p:spPr>
          <a:xfrm>
            <a:off x="5148064" y="1340768"/>
            <a:ext cx="3456384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4. Один из основных элементов оптических приборов. (</a:t>
            </a:r>
            <a:r>
              <a:rPr lang="ru-RU" sz="2000" u="sng" dirty="0" smtClean="0">
                <a:solidFill>
                  <a:srgbClr val="C00000"/>
                </a:solidFill>
              </a:rPr>
              <a:t>Подсказка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pic>
        <p:nvPicPr>
          <p:cNvPr id="218" name="Picture 8" descr="Lens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3717032"/>
            <a:ext cx="2664296" cy="2000515"/>
          </a:xfrm>
          <a:prstGeom prst="rect">
            <a:avLst/>
          </a:prstGeom>
          <a:noFill/>
          <a:ln>
            <a:solidFill>
              <a:srgbClr val="CC00CC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19" name="TextBox 218"/>
          <p:cNvSpPr txBox="1"/>
          <p:nvPr/>
        </p:nvSpPr>
        <p:spPr>
          <a:xfrm>
            <a:off x="5364088" y="1412776"/>
            <a:ext cx="324036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5. Вид предмета на экране.</a:t>
            </a:r>
            <a:endParaRPr lang="ru-RU" sz="2000" dirty="0"/>
          </a:p>
        </p:txBody>
      </p:sp>
      <p:sp>
        <p:nvSpPr>
          <p:cNvPr id="220" name="TextBox 219"/>
          <p:cNvSpPr txBox="1"/>
          <p:nvPr/>
        </p:nvSpPr>
        <p:spPr>
          <a:xfrm>
            <a:off x="5292080" y="1340768"/>
            <a:ext cx="331236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6. Излучение, видимое глазом.</a:t>
            </a:r>
            <a:endParaRPr lang="ru-RU" sz="2000" dirty="0"/>
          </a:p>
        </p:txBody>
      </p:sp>
      <p:sp>
        <p:nvSpPr>
          <p:cNvPr id="221" name="TextBox 220"/>
          <p:cNvSpPr txBox="1"/>
          <p:nvPr/>
        </p:nvSpPr>
        <p:spPr>
          <a:xfrm>
            <a:off x="5292080" y="1340768"/>
            <a:ext cx="3384376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7. Оптический прибор, позволяющий рассматривать предметы, находящиеся на большом расстоянии от наблюдателя. (</a:t>
            </a:r>
            <a:r>
              <a:rPr lang="ru-RU" sz="2000" dirty="0" smtClean="0">
                <a:hlinkClick r:id="rId6" action="ppaction://hlinksldjump"/>
              </a:rPr>
              <a:t>Фото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sp>
        <p:nvSpPr>
          <p:cNvPr id="222" name="TextBox 221"/>
          <p:cNvSpPr txBox="1"/>
          <p:nvPr/>
        </p:nvSpPr>
        <p:spPr>
          <a:xfrm>
            <a:off x="5292080" y="1412776"/>
            <a:ext cx="3312368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8. . Раздел физики, в котором изучаются световые явления.</a:t>
            </a:r>
            <a:endParaRPr lang="ru-RU" sz="2000" dirty="0"/>
          </a:p>
        </p:txBody>
      </p:sp>
      <p:sp>
        <p:nvSpPr>
          <p:cNvPr id="223" name="TextBox 222"/>
          <p:cNvSpPr txBox="1"/>
          <p:nvPr/>
        </p:nvSpPr>
        <p:spPr>
          <a:xfrm>
            <a:off x="5508104" y="1268760"/>
            <a:ext cx="3168352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9. Оптический прибор, образующий изображение предмета путем отражения падающих на него лучей. </a:t>
            </a:r>
            <a:endParaRPr lang="ru-RU" sz="2000" dirty="0"/>
          </a:p>
        </p:txBody>
      </p:sp>
      <p:sp>
        <p:nvSpPr>
          <p:cNvPr id="225" name="TextBox 224"/>
          <p:cNvSpPr txBox="1"/>
          <p:nvPr/>
        </p:nvSpPr>
        <p:spPr>
          <a:xfrm>
            <a:off x="5868144" y="5085184"/>
            <a:ext cx="2448272" cy="40011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Ключевое слово</a:t>
            </a:r>
            <a:endParaRPr lang="ru-RU" sz="2000" dirty="0"/>
          </a:p>
        </p:txBody>
      </p:sp>
      <p:pic>
        <p:nvPicPr>
          <p:cNvPr id="41985" name="Picture 1" descr="C:\Users\Большаковы\Pictures\Картинки\MC900437565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196" y="72008"/>
            <a:ext cx="1383460" cy="908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0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4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0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3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3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3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50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5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5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59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7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73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76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79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9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9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9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9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0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05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08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5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4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6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3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5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00"/>
                            </p:stCondLst>
                            <p:childTnLst>
                              <p:par>
                                <p:cTn id="245" presetID="23" presetClass="exit" presetSubtype="3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4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6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3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4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1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0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6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2500"/>
                            </p:stCondLst>
                            <p:childTnLst>
                              <p:par>
                                <p:cTn id="298" presetID="9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9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05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6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7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0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1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21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2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3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2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29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0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1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33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4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5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37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8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9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"/>
                  </p:tgtEl>
                </p:cond>
              </p:nextCondLst>
            </p:seq>
          </p:childTnLst>
        </p:cTn>
      </p:par>
    </p:tnLst>
    <p:bldLst>
      <p:bldP spid="78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72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2" grpId="0" animBg="1"/>
      <p:bldP spid="212" grpId="1" animBg="1"/>
      <p:bldP spid="213" grpId="0" animBg="1"/>
      <p:bldP spid="213" grpId="1" animBg="1"/>
      <p:bldP spid="216" grpId="0" animBg="1"/>
      <p:bldP spid="216" grpId="1" animBg="1"/>
      <p:bldP spid="217" grpId="0" animBg="1"/>
      <p:bldP spid="217" grpId="1" animBg="1"/>
      <p:bldP spid="219" grpId="0" animBg="1"/>
      <p:bldP spid="219" grpId="1" animBg="1"/>
      <p:bldP spid="220" grpId="0" animBg="1"/>
      <p:bldP spid="220" grpId="1" animBg="1"/>
      <p:bldP spid="221" grpId="0" animBg="1"/>
      <p:bldP spid="221" grpId="1" animBg="1"/>
      <p:bldP spid="222" grpId="0" animBg="1"/>
      <p:bldP spid="222" grpId="1" animBg="1"/>
      <p:bldP spid="223" grpId="0" animBg="1"/>
      <p:bldP spid="223" grpId="1" animBg="1"/>
      <p:bldP spid="2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тень и полутень"/>
          <p:cNvPicPr>
            <a:picLocks noChangeAspect="1" noChangeArrowheads="1"/>
          </p:cNvPicPr>
          <p:nvPr/>
        </p:nvPicPr>
        <p:blipFill>
          <a:blip r:embed="rId2" cstate="print"/>
          <a:srcRect t="49094"/>
          <a:stretch>
            <a:fillRect/>
          </a:stretch>
        </p:blipFill>
        <p:spPr bwMode="auto">
          <a:xfrm>
            <a:off x="237521" y="332656"/>
            <a:ext cx="8658262" cy="6192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>
            <a:hlinkClick r:id="rId3" action="ppaction://hlinksldjump"/>
          </p:cNvPr>
          <p:cNvSpPr/>
          <p:nvPr/>
        </p:nvSpPr>
        <p:spPr>
          <a:xfrm>
            <a:off x="3923928" y="5877272"/>
            <a:ext cx="1080120" cy="57606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http://www.nicolaslitvinoff.net/wp-content/uploads/2012/01/inversiones-2012-570x4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96943" cy="6192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3923928" y="5877272"/>
            <a:ext cx="1080120" cy="57606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8"/>
          <p:cNvGrpSpPr/>
          <p:nvPr/>
        </p:nvGrpSpPr>
        <p:grpSpPr>
          <a:xfrm>
            <a:off x="331968" y="404664"/>
            <a:ext cx="8416496" cy="6048672"/>
            <a:chOff x="331968" y="404664"/>
            <a:chExt cx="8416496" cy="6048672"/>
          </a:xfrm>
        </p:grpSpPr>
        <p:sp>
          <p:nvSpPr>
            <p:cNvPr id="27" name="Овал 26"/>
            <p:cNvSpPr/>
            <p:nvPr/>
          </p:nvSpPr>
          <p:spPr>
            <a:xfrm rot="5179547">
              <a:off x="1958383" y="412333"/>
              <a:ext cx="2123174" cy="4401774"/>
            </a:xfrm>
            <a:prstGeom prst="ellipse">
              <a:avLst/>
            </a:prstGeom>
            <a:solidFill>
              <a:srgbClr val="FEC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ru-RU" dirty="0"/>
            </a:p>
          </p:txBody>
        </p:sp>
        <p:sp>
          <p:nvSpPr>
            <p:cNvPr id="26" name="Овал 25"/>
            <p:cNvSpPr/>
            <p:nvPr/>
          </p:nvSpPr>
          <p:spPr>
            <a:xfrm rot="5179547">
              <a:off x="4118622" y="-692412"/>
              <a:ext cx="2123174" cy="4401774"/>
            </a:xfrm>
            <a:prstGeom prst="ellipse">
              <a:avLst/>
            </a:prstGeom>
            <a:solidFill>
              <a:srgbClr val="FEC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ru-RU" dirty="0"/>
            </a:p>
          </p:txBody>
        </p:sp>
        <p:sp>
          <p:nvSpPr>
            <p:cNvPr id="25" name="Прямоугольный треугольник 24"/>
            <p:cNvSpPr/>
            <p:nvPr/>
          </p:nvSpPr>
          <p:spPr>
            <a:xfrm rot="16200000" flipH="1">
              <a:off x="4907516" y="1511014"/>
              <a:ext cx="4876996" cy="2664296"/>
            </a:xfrm>
            <a:prstGeom prst="rt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ru-RU" dirty="0"/>
            </a:p>
          </p:txBody>
        </p:sp>
        <p:sp>
          <p:nvSpPr>
            <p:cNvPr id="24" name="Прямоугольный треугольник 23"/>
            <p:cNvSpPr/>
            <p:nvPr/>
          </p:nvSpPr>
          <p:spPr>
            <a:xfrm rot="5400000">
              <a:off x="3944114" y="-3148439"/>
              <a:ext cx="1251247" cy="8357453"/>
            </a:xfrm>
            <a:prstGeom prst="rtTriangle">
              <a:avLst/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ru-RU" dirty="0"/>
            </a:p>
          </p:txBody>
        </p:sp>
        <p:sp>
          <p:nvSpPr>
            <p:cNvPr id="23" name="Овал 22"/>
            <p:cNvSpPr/>
            <p:nvPr/>
          </p:nvSpPr>
          <p:spPr>
            <a:xfrm rot="5400000">
              <a:off x="2154851" y="9765"/>
              <a:ext cx="4830560" cy="792461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ru-RU" dirty="0"/>
            </a:p>
          </p:txBody>
        </p:sp>
        <p:sp>
          <p:nvSpPr>
            <p:cNvPr id="22" name="Прямоугольный треугольник 21"/>
            <p:cNvSpPr/>
            <p:nvPr/>
          </p:nvSpPr>
          <p:spPr>
            <a:xfrm rot="5400000" flipH="1">
              <a:off x="-710814" y="2682690"/>
              <a:ext cx="4876996" cy="2664296"/>
            </a:xfrm>
            <a:prstGeom prst="rt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ru-RU" dirty="0"/>
            </a:p>
          </p:txBody>
        </p:sp>
        <p:sp>
          <p:nvSpPr>
            <p:cNvPr id="20" name="Овал 19"/>
            <p:cNvSpPr/>
            <p:nvPr/>
          </p:nvSpPr>
          <p:spPr>
            <a:xfrm rot="14645164">
              <a:off x="2532521" y="1641077"/>
              <a:ext cx="1872208" cy="5266039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ru-RU" dirty="0"/>
            </a:p>
          </p:txBody>
        </p:sp>
        <p:sp>
          <p:nvSpPr>
            <p:cNvPr id="17" name="Прямоугольный треугольник 16"/>
            <p:cNvSpPr/>
            <p:nvPr/>
          </p:nvSpPr>
          <p:spPr>
            <a:xfrm rot="6705985">
              <a:off x="5594293" y="22923"/>
              <a:ext cx="1251247" cy="4757409"/>
            </a:xfrm>
            <a:prstGeom prst="rtTriangl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ru-RU" dirty="0"/>
            </a:p>
          </p:txBody>
        </p:sp>
        <p:sp>
          <p:nvSpPr>
            <p:cNvPr id="15" name="Прямоугольный треугольник 14"/>
            <p:cNvSpPr/>
            <p:nvPr/>
          </p:nvSpPr>
          <p:spPr>
            <a:xfrm rot="2169963">
              <a:off x="3306417" y="1703797"/>
              <a:ext cx="5244277" cy="2576809"/>
            </a:xfrm>
            <a:prstGeom prst="rt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ru-RU" dirty="0"/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 rot="5400000">
              <a:off x="1312688" y="-512487"/>
              <a:ext cx="2983677" cy="4817980"/>
            </a:xfrm>
            <a:prstGeom prst="triangle">
              <a:avLst/>
            </a:prstGeom>
            <a:solidFill>
              <a:srgbClr val="D4ED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ru-RU" dirty="0"/>
            </a:p>
          </p:txBody>
        </p:sp>
        <p:sp>
          <p:nvSpPr>
            <p:cNvPr id="28" name="Прямоугольный треугольник 27"/>
            <p:cNvSpPr/>
            <p:nvPr/>
          </p:nvSpPr>
          <p:spPr>
            <a:xfrm rot="14894015" flipV="1">
              <a:off x="3851878" y="235397"/>
              <a:ext cx="1251247" cy="8291068"/>
            </a:xfrm>
            <a:prstGeom prst="rtTriangl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ru-RU" dirty="0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5580112" y="2132856"/>
              <a:ext cx="1152128" cy="2664296"/>
            </a:xfrm>
            <a:prstGeom prst="ellipse">
              <a:avLst/>
            </a:prstGeom>
            <a:solidFill>
              <a:srgbClr val="FEC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ru-RU" dirty="0"/>
            </a:p>
          </p:txBody>
        </p:sp>
        <p:sp>
          <p:nvSpPr>
            <p:cNvPr id="21" name="Прямоугольный треугольник 20"/>
            <p:cNvSpPr/>
            <p:nvPr/>
          </p:nvSpPr>
          <p:spPr>
            <a:xfrm rot="16200000">
              <a:off x="4905810" y="2663142"/>
              <a:ext cx="4876996" cy="2664296"/>
            </a:xfrm>
            <a:prstGeom prst="rtTriangle">
              <a:avLst/>
            </a:prstGeom>
            <a:solidFill>
              <a:srgbClr val="FFF5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ru-RU" dirty="0"/>
            </a:p>
          </p:txBody>
        </p:sp>
        <p:sp>
          <p:nvSpPr>
            <p:cNvPr id="19" name="Прямоугольный треугольник 18"/>
            <p:cNvSpPr/>
            <p:nvPr/>
          </p:nvSpPr>
          <p:spPr>
            <a:xfrm rot="12143968">
              <a:off x="6652161" y="1356837"/>
              <a:ext cx="1251247" cy="3984721"/>
            </a:xfrm>
            <a:prstGeom prst="rtTriangle">
              <a:avLst/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ru-RU" dirty="0"/>
            </a:p>
          </p:txBody>
        </p:sp>
      </p:grpSp>
      <p:sp>
        <p:nvSpPr>
          <p:cNvPr id="29" name="Заголовок 8"/>
          <p:cNvSpPr txBox="1">
            <a:spLocks/>
          </p:cNvSpPr>
          <p:nvPr/>
        </p:nvSpPr>
        <p:spPr>
          <a:xfrm>
            <a:off x="755576" y="201414"/>
            <a:ext cx="779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smtClean="0">
                <a:ln w="11430"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89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Список литературы:</a:t>
            </a:r>
            <a:endParaRPr kumimoji="0" lang="ru-RU" sz="5400" b="1" i="0" u="none" strike="noStrike" kern="1200" cap="none" spc="0" normalizeH="0" baseline="0" noProof="0" dirty="0" smtClean="0">
              <a:ln w="11430">
                <a:solidFill>
                  <a:schemeClr val="tx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189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" name="Управляющая кнопка: настраиваемая 29">
            <a:hlinkClick r:id="rId2" action="ppaction://hlinksldjump" highlightClick="1"/>
          </p:cNvPr>
          <p:cNvSpPr/>
          <p:nvPr/>
        </p:nvSpPr>
        <p:spPr>
          <a:xfrm>
            <a:off x="3563888" y="1052736"/>
            <a:ext cx="1656184" cy="504056"/>
          </a:xfrm>
          <a:prstGeom prst="actionButtonBlank">
            <a:avLst/>
          </a:prstGeom>
          <a:solidFill>
            <a:srgbClr val="E55D01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Оглавление</a:t>
            </a:r>
            <a:endParaRPr lang="ru-RU" dirty="0"/>
          </a:p>
        </p:txBody>
      </p:sp>
      <p:sp>
        <p:nvSpPr>
          <p:cNvPr id="31" name="Текст 1"/>
          <p:cNvSpPr txBox="1">
            <a:spLocks/>
          </p:cNvSpPr>
          <p:nvPr/>
        </p:nvSpPr>
        <p:spPr>
          <a:xfrm>
            <a:off x="395536" y="1700808"/>
            <a:ext cx="3931920" cy="50405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Печатные издания: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Текст 2"/>
          <p:cNvSpPr txBox="1">
            <a:spLocks/>
          </p:cNvSpPr>
          <p:nvPr/>
        </p:nvSpPr>
        <p:spPr>
          <a:xfrm>
            <a:off x="4427984" y="1689368"/>
            <a:ext cx="4533198" cy="5154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Электронные издания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Содержимое 4"/>
          <p:cNvSpPr txBox="1">
            <a:spLocks/>
          </p:cNvSpPr>
          <p:nvPr/>
        </p:nvSpPr>
        <p:spPr>
          <a:xfrm>
            <a:off x="4427984" y="2348880"/>
            <a:ext cx="4536504" cy="4104456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1. </a:t>
            </a:r>
            <a:r>
              <a:rPr kumimoji="0" lang="ru-RU" sz="3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Электронное приложение к учебнику </a:t>
            </a:r>
            <a:r>
              <a:rPr kumimoji="0" lang="ru-RU" sz="35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Белаги</a:t>
            </a:r>
            <a:r>
              <a:rPr kumimoji="0" lang="ru-RU" sz="3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В.В.,  </a:t>
            </a:r>
            <a:r>
              <a:rPr kumimoji="0" lang="ru-RU" sz="35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Ломаченкова</a:t>
            </a:r>
            <a:r>
              <a:rPr kumimoji="0" lang="ru-RU" sz="3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И.А., </a:t>
            </a:r>
            <a:r>
              <a:rPr kumimoji="0" lang="ru-RU" sz="35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Панебратцева</a:t>
            </a:r>
            <a:r>
              <a:rPr kumimoji="0" lang="ru-RU" sz="3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Ю.А.. Физика – 8 класс. Москва. Просвещение2010 г.</a:t>
            </a:r>
          </a:p>
          <a:p>
            <a:pPr marL="514350" indent="-514350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kumimoji="0" lang="ru-RU" sz="3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2. Биография Фарадея </a:t>
            </a:r>
            <a:r>
              <a:rPr lang="en-US" sz="3500" i="1" dirty="0" smtClean="0">
                <a:latin typeface="Calibri" pitchFamily="34" charset="0"/>
                <a:cs typeface="Calibri" pitchFamily="34" charset="0"/>
                <a:hlinkClick r:id="rId3"/>
              </a:rPr>
              <a:t>http://ru.wikipedia.org/wiki/%D4%E0%F0%E0%E4%E5%E9,_%CC%E0%E9%EA%EB</a:t>
            </a:r>
            <a:r>
              <a:rPr lang="ru-RU" sz="3500" i="1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457200" lvl="0" indent="-457200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kumimoji="0" lang="ru-RU" sz="3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2.. </a:t>
            </a:r>
            <a:r>
              <a:rPr lang="ru-RU" sz="3500" i="1" dirty="0" smtClean="0">
                <a:latin typeface="Calibri" pitchFamily="34" charset="0"/>
                <a:cs typeface="Calibri" pitchFamily="34" charset="0"/>
              </a:rPr>
              <a:t>Биография Галилея </a:t>
            </a:r>
            <a:r>
              <a:rPr lang="en-US" sz="3500" i="1" dirty="0" smtClean="0">
                <a:latin typeface="Calibri" pitchFamily="34" charset="0"/>
                <a:cs typeface="Calibri" pitchFamily="34" charset="0"/>
                <a:hlinkClick r:id="rId4"/>
              </a:rPr>
              <a:t>http://www.physchem.chimfak.rsu.ru/Source/History/Persones/Galilei.html</a:t>
            </a:r>
            <a:r>
              <a:rPr lang="ru-RU" sz="3500" i="1" dirty="0" smtClean="0">
                <a:latin typeface="Calibri" pitchFamily="34" charset="0"/>
                <a:cs typeface="Calibri" pitchFamily="34" charset="0"/>
              </a:rPr>
              <a:t> </a:t>
            </a:r>
            <a:endParaRPr kumimoji="0" lang="ru-RU" sz="35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</a:t>
            </a:r>
            <a:r>
              <a:rPr kumimoji="0" lang="ru-RU" sz="3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Картинки подобраны  с помощью </a:t>
            </a:r>
            <a:r>
              <a:rPr kumimoji="0" lang="en-US" sz="3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hlinkClick r:id="rId5"/>
              </a:rPr>
              <a:t>http://www.ya.ru/</a:t>
            </a:r>
            <a:endParaRPr kumimoji="0" lang="ru-RU" sz="35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4. Единая коллекция ЦОР </a:t>
            </a:r>
            <a:r>
              <a:rPr kumimoji="0" lang="en-US" sz="3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hlinkClick r:id="rId6"/>
              </a:rPr>
              <a:t>http</a:t>
            </a:r>
            <a:r>
              <a:rPr kumimoji="0" lang="ru-RU" sz="3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hlinkClick r:id="rId6"/>
              </a:rPr>
              <a:t>:</a:t>
            </a:r>
            <a:r>
              <a:rPr kumimoji="0" lang="en-US" sz="3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hlinkClick r:id="rId6"/>
              </a:rPr>
              <a:t>//school-collection.edu.ru</a:t>
            </a:r>
            <a:endParaRPr kumimoji="0" lang="en-US" sz="35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1520" y="2276872"/>
            <a:ext cx="410445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000" i="1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ru-RU" sz="2000" i="1" dirty="0" smtClean="0">
                <a:latin typeface="Calibri" pitchFamily="34" charset="0"/>
                <a:cs typeface="Calibri" pitchFamily="34" charset="0"/>
              </a:rPr>
              <a:t>.     </a:t>
            </a:r>
            <a:r>
              <a:rPr lang="ru-RU" sz="1900" i="1" dirty="0" smtClean="0">
                <a:latin typeface="Calibri" pitchFamily="34" charset="0"/>
                <a:cs typeface="Calibri" pitchFamily="34" charset="0"/>
              </a:rPr>
              <a:t>Криволапова Е.Н. Учебно-методическое пособие по физике. Москва. «АСТ - </a:t>
            </a:r>
            <a:r>
              <a:rPr lang="ru-RU" sz="1900" i="1" dirty="0" err="1" smtClean="0">
                <a:latin typeface="Calibri" pitchFamily="34" charset="0"/>
                <a:cs typeface="Calibri" pitchFamily="34" charset="0"/>
              </a:rPr>
              <a:t>Астрель</a:t>
            </a:r>
            <a:r>
              <a:rPr lang="ru-RU" sz="1900" i="1" dirty="0" smtClean="0">
                <a:latin typeface="Calibri" pitchFamily="34" charset="0"/>
                <a:cs typeface="Calibri" pitchFamily="34" charset="0"/>
              </a:rPr>
              <a:t>». 2002 г.</a:t>
            </a:r>
          </a:p>
          <a:p>
            <a:pPr marL="457200" indent="-457200">
              <a:buAutoNum type="arabicPeriod" startAt="2"/>
            </a:pPr>
            <a:r>
              <a:rPr lang="ru-RU" sz="1900" i="1" dirty="0" err="1" smtClean="0">
                <a:latin typeface="Calibri" pitchFamily="34" charset="0"/>
                <a:cs typeface="Calibri" pitchFamily="34" charset="0"/>
              </a:rPr>
              <a:t>Лукашик</a:t>
            </a:r>
            <a:r>
              <a:rPr lang="ru-RU" sz="1900" i="1" dirty="0" smtClean="0">
                <a:latin typeface="Calibri" pitchFamily="34" charset="0"/>
                <a:cs typeface="Calibri" pitchFamily="34" charset="0"/>
              </a:rPr>
              <a:t> В.И., Иванова Е.В. Сборник задач по физике для 7-9 классов общеобразовательных учреждений. 15-е изд.Москва. Просвещение. 2002 г.</a:t>
            </a:r>
          </a:p>
          <a:p>
            <a:pPr marL="457200" indent="-457200">
              <a:buAutoNum type="arabicPeriod" startAt="2"/>
            </a:pPr>
            <a:r>
              <a:rPr lang="ru-RU" sz="1900" i="1" dirty="0" err="1" smtClean="0">
                <a:latin typeface="Calibri" pitchFamily="34" charset="0"/>
                <a:cs typeface="Calibri" pitchFamily="34" charset="0"/>
              </a:rPr>
              <a:t>Сёмке</a:t>
            </a:r>
            <a:r>
              <a:rPr lang="ru-RU" sz="1900" i="1" dirty="0" smtClean="0">
                <a:latin typeface="Calibri" pitchFamily="34" charset="0"/>
                <a:cs typeface="Calibri" pitchFamily="34" charset="0"/>
              </a:rPr>
              <a:t> А.И.  Занимательные материалы к урокам 8 класс.  Москва «Издательство НЦЭНАС». 2004 г.</a:t>
            </a:r>
          </a:p>
        </p:txBody>
      </p:sp>
      <p:sp>
        <p:nvSpPr>
          <p:cNvPr id="35" name="Управляющая кнопка: настраиваемая 34">
            <a:hlinkClick r:id="" action="ppaction://hlinkshowjump?jump=endshow" highlightClick="1"/>
          </p:cNvPr>
          <p:cNvSpPr/>
          <p:nvPr/>
        </p:nvSpPr>
        <p:spPr>
          <a:xfrm>
            <a:off x="7524328" y="6237312"/>
            <a:ext cx="1152128" cy="432048"/>
          </a:xfrm>
          <a:prstGeom prst="actionButtonBlank">
            <a:avLst/>
          </a:prstGeom>
          <a:solidFill>
            <a:srgbClr val="E55D0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 rot="5400000">
            <a:off x="4517520" y="-2565192"/>
            <a:ext cx="36000" cy="8568000"/>
          </a:xfrm>
          <a:prstGeom prst="rect">
            <a:avLst/>
          </a:prstGeom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 rot="5400000">
            <a:off x="4517520" y="-2061136"/>
            <a:ext cx="36000" cy="8568000"/>
          </a:xfrm>
          <a:prstGeom prst="rect">
            <a:avLst/>
          </a:prstGeom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 rot="10800000">
            <a:off x="4355977" y="1700808"/>
            <a:ext cx="36000" cy="4824000"/>
          </a:xfrm>
          <a:prstGeom prst="rect">
            <a:avLst/>
          </a:prstGeom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890" name="Picture 2" descr="C:\Users\Большаковы\Pictures\Картинки\mw07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5589240"/>
            <a:ext cx="1296144" cy="1110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22"/>
          <p:cNvSpPr/>
          <p:nvPr/>
        </p:nvSpPr>
        <p:spPr>
          <a:xfrm rot="5637111">
            <a:off x="2517370" y="1078479"/>
            <a:ext cx="3399327" cy="721841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ый треугольник 21"/>
          <p:cNvSpPr/>
          <p:nvPr/>
        </p:nvSpPr>
        <p:spPr>
          <a:xfrm rot="5400000" flipH="1">
            <a:off x="-710814" y="2682690"/>
            <a:ext cx="4876996" cy="2664296"/>
          </a:xfrm>
          <a:prstGeom prst="rt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ый треугольник 20"/>
          <p:cNvSpPr/>
          <p:nvPr/>
        </p:nvSpPr>
        <p:spPr>
          <a:xfrm rot="16200000">
            <a:off x="4905810" y="2663142"/>
            <a:ext cx="4876996" cy="2664296"/>
          </a:xfrm>
          <a:prstGeom prst="rt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 rot="18206212">
            <a:off x="3663077" y="1732502"/>
            <a:ext cx="1872208" cy="59046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ый треугольник 18"/>
          <p:cNvSpPr/>
          <p:nvPr/>
        </p:nvSpPr>
        <p:spPr>
          <a:xfrm rot="12143968">
            <a:off x="6652161" y="1356837"/>
            <a:ext cx="1251247" cy="3984721"/>
          </a:xfrm>
          <a:prstGeom prst="rtTriangle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5580112" y="2132856"/>
            <a:ext cx="1152128" cy="2664296"/>
          </a:xfrm>
          <a:prstGeom prst="ellipse">
            <a:avLst/>
          </a:prstGeom>
          <a:solidFill>
            <a:srgbClr val="FECB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ый треугольник 16"/>
          <p:cNvSpPr/>
          <p:nvPr/>
        </p:nvSpPr>
        <p:spPr>
          <a:xfrm rot="5400000">
            <a:off x="5518412" y="-89084"/>
            <a:ext cx="1251247" cy="4920825"/>
          </a:xfrm>
          <a:prstGeom prst="rtTriangle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5400000">
            <a:off x="1312688" y="-512487"/>
            <a:ext cx="2983677" cy="4817980"/>
          </a:xfrm>
          <a:prstGeom prst="triangle">
            <a:avLst/>
          </a:prstGeom>
          <a:solidFill>
            <a:srgbClr val="D4E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ый треугольник 14"/>
          <p:cNvSpPr/>
          <p:nvPr/>
        </p:nvSpPr>
        <p:spPr>
          <a:xfrm rot="2169963">
            <a:off x="465705" y="3355259"/>
            <a:ext cx="4876996" cy="1774944"/>
          </a:xfrm>
          <a:prstGeom prst="rt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467544" y="476672"/>
          <a:ext cx="8208912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1331640" y="260648"/>
            <a:ext cx="63514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Рекомендации</a:t>
            </a:r>
            <a:r>
              <a:rPr lang="ru-RU" sz="5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ru-RU" sz="5400" b="1" cap="none" spc="0" dirty="0">
              <a:ln w="11430">
                <a:solidFill>
                  <a:srgbClr val="C00000"/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9552" y="1124744"/>
            <a:ext cx="792088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dirty="0" smtClean="0"/>
              <a:t>Кроссворд по теме «Тепловые явления»: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dirty="0" smtClean="0"/>
              <a:t>Гиперссылка  на кроссворд №1 и №2 при наведении мыши на соответствующие цифры.</a:t>
            </a:r>
          </a:p>
          <a:p>
            <a:pPr marL="457200" indent="-457200"/>
            <a:r>
              <a:rPr lang="ru-RU" dirty="0" smtClean="0"/>
              <a:t>2. Кроссворд по теме «Магнитные явления»: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dirty="0" smtClean="0"/>
              <a:t>Гиперссылка на кроссворд №4 при наведении мыши на цифру 4.</a:t>
            </a:r>
          </a:p>
          <a:p>
            <a:pPr marL="457200" indent="-457200"/>
            <a:r>
              <a:rPr lang="ru-RU" dirty="0" smtClean="0"/>
              <a:t>3. При разгадывании кроссвордов нужно навести курсор на цифру с номером задания и нажать на неё – откроется соответствующее задание.</a:t>
            </a:r>
          </a:p>
          <a:p>
            <a:pPr marL="457200" indent="-457200"/>
            <a:r>
              <a:rPr lang="ru-RU" dirty="0" smtClean="0"/>
              <a:t>4. При нажатии кнопки «Проверка» – откроется слово.</a:t>
            </a:r>
          </a:p>
          <a:p>
            <a:pPr marL="457200" indent="-457200"/>
            <a:r>
              <a:rPr lang="ru-RU" dirty="0" smtClean="0"/>
              <a:t>5. Управляющие кнопки</a:t>
            </a:r>
          </a:p>
          <a:p>
            <a:pPr marL="457200" indent="-457200"/>
            <a:r>
              <a:rPr lang="ru-RU" sz="2000" dirty="0" smtClean="0"/>
              <a:t> </a:t>
            </a:r>
          </a:p>
        </p:txBody>
      </p:sp>
      <p:sp>
        <p:nvSpPr>
          <p:cNvPr id="27" name="Прямоугольник 26">
            <a:hlinkClick r:id="rId7" action="ppaction://hlinksldjump"/>
          </p:cNvPr>
          <p:cNvSpPr/>
          <p:nvPr/>
        </p:nvSpPr>
        <p:spPr>
          <a:xfrm>
            <a:off x="611560" y="4293096"/>
            <a:ext cx="1800200" cy="576064"/>
          </a:xfrm>
          <a:prstGeom prst="rect">
            <a:avLst/>
          </a:prstGeom>
          <a:solidFill>
            <a:srgbClr val="00823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оглавление</a:t>
            </a:r>
            <a:endParaRPr lang="ru-RU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2339752" y="4365104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</a:t>
            </a:r>
            <a:r>
              <a:rPr lang="ru-RU" dirty="0" smtClean="0"/>
              <a:t>- возврат в оглавление</a:t>
            </a:r>
            <a:endParaRPr lang="ru-RU" dirty="0"/>
          </a:p>
        </p:txBody>
      </p:sp>
      <p:sp>
        <p:nvSpPr>
          <p:cNvPr id="31" name="Управляющая кнопка: назад 30">
            <a:hlinkClick r:id="" action="ppaction://hlinkshowjump?jump=previousslide" highlightClick="1"/>
          </p:cNvPr>
          <p:cNvSpPr/>
          <p:nvPr/>
        </p:nvSpPr>
        <p:spPr>
          <a:xfrm>
            <a:off x="755576" y="4869160"/>
            <a:ext cx="576064" cy="576064"/>
          </a:xfrm>
          <a:prstGeom prst="actionButtonBackPrevious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1403648" y="4941168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- </a:t>
            </a:r>
            <a:r>
              <a:rPr lang="ru-RU" dirty="0" smtClean="0"/>
              <a:t>назад на слайд, с которого была сделана ссылка.</a:t>
            </a:r>
            <a:endParaRPr lang="ru-RU" dirty="0"/>
          </a:p>
        </p:txBody>
      </p:sp>
      <p:sp>
        <p:nvSpPr>
          <p:cNvPr id="33" name="Управляющая кнопка: далее 32">
            <a:hlinkClick r:id="" action="ppaction://hlinkshowjump?jump=nextslide" highlightClick="1"/>
          </p:cNvPr>
          <p:cNvSpPr/>
          <p:nvPr/>
        </p:nvSpPr>
        <p:spPr>
          <a:xfrm>
            <a:off x="755576" y="5445224"/>
            <a:ext cx="576064" cy="504056"/>
          </a:xfrm>
          <a:prstGeom prst="actionButtonForwardNex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1475656" y="5445224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</a:t>
            </a:r>
            <a:r>
              <a:rPr lang="ru-RU" dirty="0" smtClean="0"/>
              <a:t>- вперёд – на следующий слайд.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683568" y="6053226"/>
            <a:ext cx="2448272" cy="40011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Ключевое слово</a:t>
            </a:r>
            <a:endParaRPr lang="ru-RU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3203848" y="6093296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- откроется ключевое слово.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/>
        </p:nvGrpSpPr>
        <p:grpSpPr>
          <a:xfrm>
            <a:off x="331968" y="404664"/>
            <a:ext cx="8416496" cy="6048672"/>
            <a:chOff x="331968" y="404664"/>
            <a:chExt cx="8416496" cy="6048672"/>
          </a:xfrm>
        </p:grpSpPr>
        <p:sp>
          <p:nvSpPr>
            <p:cNvPr id="27" name="Овал 26"/>
            <p:cNvSpPr/>
            <p:nvPr/>
          </p:nvSpPr>
          <p:spPr>
            <a:xfrm rot="5179547">
              <a:off x="1958383" y="412333"/>
              <a:ext cx="2123174" cy="4401774"/>
            </a:xfrm>
            <a:prstGeom prst="ellipse">
              <a:avLst/>
            </a:prstGeom>
            <a:solidFill>
              <a:srgbClr val="FEC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 rot="5179547">
              <a:off x="4118622" y="-692412"/>
              <a:ext cx="2123174" cy="4401774"/>
            </a:xfrm>
            <a:prstGeom prst="ellipse">
              <a:avLst/>
            </a:prstGeom>
            <a:solidFill>
              <a:srgbClr val="FEDF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ый треугольник 24"/>
            <p:cNvSpPr/>
            <p:nvPr/>
          </p:nvSpPr>
          <p:spPr>
            <a:xfrm rot="16200000" flipH="1">
              <a:off x="4907516" y="1511014"/>
              <a:ext cx="4876996" cy="2664296"/>
            </a:xfrm>
            <a:prstGeom prst="rt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ый треугольник 23"/>
            <p:cNvSpPr/>
            <p:nvPr/>
          </p:nvSpPr>
          <p:spPr>
            <a:xfrm rot="5400000">
              <a:off x="3944114" y="-3148439"/>
              <a:ext cx="1251247" cy="8357453"/>
            </a:xfrm>
            <a:prstGeom prst="rtTriangle">
              <a:avLst/>
            </a:prstGeom>
            <a:solidFill>
              <a:srgbClr val="F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 rot="5400000">
              <a:off x="2154851" y="9765"/>
              <a:ext cx="4830560" cy="792461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ый треугольник 21"/>
            <p:cNvSpPr/>
            <p:nvPr/>
          </p:nvSpPr>
          <p:spPr>
            <a:xfrm rot="5400000" flipH="1">
              <a:off x="-710814" y="2682690"/>
              <a:ext cx="4876996" cy="2664296"/>
            </a:xfrm>
            <a:prstGeom prst="rt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 rot="14645164">
              <a:off x="2532521" y="1641077"/>
              <a:ext cx="1872208" cy="5266039"/>
            </a:xfrm>
            <a:prstGeom prst="ellipse">
              <a:avLst/>
            </a:prstGeom>
            <a:solidFill>
              <a:srgbClr val="FCF1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ый треугольник 16"/>
            <p:cNvSpPr/>
            <p:nvPr/>
          </p:nvSpPr>
          <p:spPr>
            <a:xfrm rot="6705985">
              <a:off x="5594293" y="22923"/>
              <a:ext cx="1251247" cy="4757409"/>
            </a:xfrm>
            <a:prstGeom prst="rtTriangl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ый треугольник 14"/>
            <p:cNvSpPr/>
            <p:nvPr/>
          </p:nvSpPr>
          <p:spPr>
            <a:xfrm rot="2169963">
              <a:off x="3306417" y="1703797"/>
              <a:ext cx="5244277" cy="2576809"/>
            </a:xfrm>
            <a:prstGeom prst="rt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 rot="5400000">
              <a:off x="1312688" y="-512487"/>
              <a:ext cx="2983677" cy="4817980"/>
            </a:xfrm>
            <a:prstGeom prst="triangle">
              <a:avLst/>
            </a:prstGeom>
            <a:solidFill>
              <a:srgbClr val="DAF0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ый треугольник 27"/>
            <p:cNvSpPr/>
            <p:nvPr/>
          </p:nvSpPr>
          <p:spPr>
            <a:xfrm rot="14894015" flipV="1">
              <a:off x="3851878" y="235397"/>
              <a:ext cx="1251247" cy="8291068"/>
            </a:xfrm>
            <a:prstGeom prst="rtTriangl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5580112" y="2132856"/>
              <a:ext cx="1152128" cy="2664296"/>
            </a:xfrm>
            <a:prstGeom prst="ellipse">
              <a:avLst/>
            </a:prstGeom>
            <a:solidFill>
              <a:srgbClr val="FEDF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ый треугольник 20"/>
            <p:cNvSpPr/>
            <p:nvPr/>
          </p:nvSpPr>
          <p:spPr>
            <a:xfrm rot="16200000">
              <a:off x="4905810" y="2663142"/>
              <a:ext cx="4876996" cy="2664296"/>
            </a:xfrm>
            <a:prstGeom prst="rtTriangle">
              <a:avLst/>
            </a:prstGeom>
            <a:solidFill>
              <a:srgbClr val="FCF1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ый треугольник 18"/>
            <p:cNvSpPr/>
            <p:nvPr/>
          </p:nvSpPr>
          <p:spPr>
            <a:xfrm rot="12143968">
              <a:off x="6652161" y="1356837"/>
              <a:ext cx="1251247" cy="3984721"/>
            </a:xfrm>
            <a:prstGeom prst="rtTriangle">
              <a:avLst/>
            </a:prstGeom>
            <a:solidFill>
              <a:srgbClr val="F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1835696" y="188640"/>
            <a:ext cx="52517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Оглавление:</a:t>
            </a:r>
            <a:endParaRPr lang="ru-RU" sz="5400" b="1" cap="none" spc="0" dirty="0">
              <a:ln w="11430">
                <a:solidFill>
                  <a:srgbClr val="C00000"/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9552" y="1052736"/>
            <a:ext cx="69847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Тепловые явления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Электрические явления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ru-RU" sz="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ru-RU" sz="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Магнитные явления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ru-RU" sz="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ru-RU" sz="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ru-RU" sz="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5" action="ppaction://hlinkfile"/>
              </a:rPr>
              <a:t>Электромагнитные явления</a:t>
            </a:r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ru-RU" sz="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Оптические явления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Список литературы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 descr="D:\Disc 0\Disc 1\Документы Анна\физические рисунки\8 класс фото\picture\pic_5_2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DFEDF0"/>
              </a:clrFrom>
              <a:clrTo>
                <a:srgbClr val="DFEDF0">
                  <a:alpha val="0"/>
                </a:srgbClr>
              </a:clrTo>
            </a:clrChange>
          </a:blip>
          <a:srcRect l="25430" t="7031" r="24485" b="5688"/>
          <a:stretch>
            <a:fillRect/>
          </a:stretch>
        </p:blipFill>
        <p:spPr bwMode="auto">
          <a:xfrm>
            <a:off x="5292080" y="980728"/>
            <a:ext cx="1008111" cy="1236362"/>
          </a:xfrm>
          <a:prstGeom prst="rect">
            <a:avLst/>
          </a:prstGeom>
          <a:noFill/>
        </p:spPr>
      </p:pic>
      <p:pic>
        <p:nvPicPr>
          <p:cNvPr id="1033" name="Picture 9" descr="D:\Disc 0\Disc 1\Документы Анна\физические рисунки\8 класс фото\picture\pic_22_1.jpg"/>
          <p:cNvPicPr>
            <a:picLocks noChangeAspect="1" noChangeArrowheads="1"/>
          </p:cNvPicPr>
          <p:nvPr/>
        </p:nvPicPr>
        <p:blipFill>
          <a:blip r:embed="rId9" cstate="print"/>
          <a:srcRect l="14090" t="15088" r="12635" b="13745"/>
          <a:stretch>
            <a:fillRect/>
          </a:stretch>
        </p:blipFill>
        <p:spPr bwMode="auto">
          <a:xfrm>
            <a:off x="6588224" y="1988840"/>
            <a:ext cx="1584176" cy="10828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E5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6" name="Picture 12" descr="D:\Disc 0\Disc 1\Документы Анна\физические рисунки\Оптика\Преломление\прелом-3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80112" y="5085184"/>
            <a:ext cx="1630965" cy="1109465"/>
          </a:xfrm>
          <a:prstGeom prst="rect">
            <a:avLst/>
          </a:prstGeom>
          <a:noFill/>
        </p:spPr>
      </p:pic>
      <p:pic>
        <p:nvPicPr>
          <p:cNvPr id="33" name="Рисунок 32" descr="D:\Disc 0\Disc 1\Документы Анна\физические рисунки\8 класс фото\picture\50_3_2.jpg"/>
          <p:cNvPicPr/>
          <p:nvPr/>
        </p:nvPicPr>
        <p:blipFill>
          <a:blip r:embed="rId11" cstate="print"/>
          <a:srcRect l="17348" t="20578" r="10091" b="7119"/>
          <a:stretch>
            <a:fillRect/>
          </a:stretch>
        </p:blipFill>
        <p:spPr bwMode="auto">
          <a:xfrm>
            <a:off x="7164288" y="4077072"/>
            <a:ext cx="1440160" cy="871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DF4C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4" name="Picture 10" descr="D:\Disc 0\Disc 1\Документы Анна\физические рисунки\8 класс фото\picture\pic_45_3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DDECF1"/>
              </a:clrFrom>
              <a:clrTo>
                <a:srgbClr val="DDECF1">
                  <a:alpha val="0"/>
                </a:srgbClr>
              </a:clrTo>
            </a:clrChange>
          </a:blip>
          <a:srcRect l="9366" t="24487" r="7476" b="21801"/>
          <a:stretch>
            <a:fillRect/>
          </a:stretch>
        </p:blipFill>
        <p:spPr bwMode="auto">
          <a:xfrm>
            <a:off x="5508104" y="3140968"/>
            <a:ext cx="2160240" cy="981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8"/>
          <p:cNvGrpSpPr/>
          <p:nvPr/>
        </p:nvGrpSpPr>
        <p:grpSpPr>
          <a:xfrm>
            <a:off x="331968" y="404664"/>
            <a:ext cx="8416496" cy="6048672"/>
            <a:chOff x="331968" y="404664"/>
            <a:chExt cx="8416496" cy="6048672"/>
          </a:xfrm>
        </p:grpSpPr>
        <p:sp>
          <p:nvSpPr>
            <p:cNvPr id="27" name="Овал 26"/>
            <p:cNvSpPr/>
            <p:nvPr/>
          </p:nvSpPr>
          <p:spPr>
            <a:xfrm rot="5179547">
              <a:off x="1958383" y="412333"/>
              <a:ext cx="2123174" cy="4401774"/>
            </a:xfrm>
            <a:prstGeom prst="ellipse">
              <a:avLst/>
            </a:prstGeom>
            <a:solidFill>
              <a:srgbClr val="FEC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 rot="5179547">
              <a:off x="4118622" y="-692412"/>
              <a:ext cx="2123174" cy="4401774"/>
            </a:xfrm>
            <a:prstGeom prst="ellipse">
              <a:avLst/>
            </a:prstGeom>
            <a:solidFill>
              <a:srgbClr val="FEC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ый треугольник 24"/>
            <p:cNvSpPr/>
            <p:nvPr/>
          </p:nvSpPr>
          <p:spPr>
            <a:xfrm rot="16200000" flipH="1">
              <a:off x="4907516" y="1511014"/>
              <a:ext cx="4876996" cy="2664296"/>
            </a:xfrm>
            <a:prstGeom prst="rt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ый треугольник 23"/>
            <p:cNvSpPr/>
            <p:nvPr/>
          </p:nvSpPr>
          <p:spPr>
            <a:xfrm rot="5400000">
              <a:off x="3944114" y="-3148439"/>
              <a:ext cx="1251247" cy="8357453"/>
            </a:xfrm>
            <a:prstGeom prst="rtTriangle">
              <a:avLst/>
            </a:prstGeom>
            <a:solidFill>
              <a:srgbClr val="FFD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 rot="5400000">
              <a:off x="2154851" y="9765"/>
              <a:ext cx="4830560" cy="792461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ый треугольник 21"/>
            <p:cNvSpPr/>
            <p:nvPr/>
          </p:nvSpPr>
          <p:spPr>
            <a:xfrm rot="5400000" flipH="1">
              <a:off x="-710814" y="2682690"/>
              <a:ext cx="4876996" cy="2664296"/>
            </a:xfrm>
            <a:prstGeom prst="rt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 rot="14645164">
              <a:off x="2532521" y="1641077"/>
              <a:ext cx="1872208" cy="5266039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ый треугольник 16"/>
            <p:cNvSpPr/>
            <p:nvPr/>
          </p:nvSpPr>
          <p:spPr>
            <a:xfrm rot="6705985">
              <a:off x="5594293" y="22923"/>
              <a:ext cx="1251247" cy="4757409"/>
            </a:xfrm>
            <a:prstGeom prst="rtTriangl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ый треугольник 14"/>
            <p:cNvSpPr/>
            <p:nvPr/>
          </p:nvSpPr>
          <p:spPr>
            <a:xfrm rot="2169963">
              <a:off x="3306417" y="1703797"/>
              <a:ext cx="5244277" cy="2576809"/>
            </a:xfrm>
            <a:prstGeom prst="rt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 rot="5400000">
              <a:off x="1312688" y="-512487"/>
              <a:ext cx="2983677" cy="4817980"/>
            </a:xfrm>
            <a:prstGeom prst="triangle">
              <a:avLst/>
            </a:prstGeom>
            <a:solidFill>
              <a:srgbClr val="D4ED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ый треугольник 27"/>
            <p:cNvSpPr/>
            <p:nvPr/>
          </p:nvSpPr>
          <p:spPr>
            <a:xfrm rot="14894015" flipV="1">
              <a:off x="3851878" y="235397"/>
              <a:ext cx="1251247" cy="8291068"/>
            </a:xfrm>
            <a:prstGeom prst="rtTriangl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5580112" y="2132856"/>
              <a:ext cx="1152128" cy="2664296"/>
            </a:xfrm>
            <a:prstGeom prst="ellipse">
              <a:avLst/>
            </a:prstGeom>
            <a:solidFill>
              <a:srgbClr val="FEC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ый треугольник 20"/>
            <p:cNvSpPr/>
            <p:nvPr/>
          </p:nvSpPr>
          <p:spPr>
            <a:xfrm rot="16200000">
              <a:off x="4905810" y="2663142"/>
              <a:ext cx="4876996" cy="2664296"/>
            </a:xfrm>
            <a:prstGeom prst="rtTriangle">
              <a:avLst/>
            </a:prstGeom>
            <a:solidFill>
              <a:srgbClr val="FFF5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ый треугольник 18"/>
            <p:cNvSpPr/>
            <p:nvPr/>
          </p:nvSpPr>
          <p:spPr>
            <a:xfrm rot="12143968">
              <a:off x="6652161" y="1356837"/>
              <a:ext cx="1251247" cy="3984721"/>
            </a:xfrm>
            <a:prstGeom prst="rtTriangle">
              <a:avLst/>
            </a:prstGeom>
            <a:solidFill>
              <a:srgbClr val="FFD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32" name="Схема 31"/>
          <p:cNvGraphicFramePr/>
          <p:nvPr/>
        </p:nvGraphicFramePr>
        <p:xfrm>
          <a:off x="-396552" y="2492896"/>
          <a:ext cx="576064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D:\Disc 0\Disc 1\Документы Анна\Анимация\анимашки-цифры\cif1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1124744"/>
            <a:ext cx="845130" cy="786383"/>
          </a:xfrm>
          <a:prstGeom prst="rect">
            <a:avLst/>
          </a:prstGeom>
          <a:noFill/>
        </p:spPr>
      </p:pic>
      <p:pic>
        <p:nvPicPr>
          <p:cNvPr id="33" name="Picture 6" descr="C:\Users\Большаковы\Pictures\учитель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548680"/>
            <a:ext cx="3494906" cy="3762033"/>
          </a:xfrm>
          <a:prstGeom prst="rect">
            <a:avLst/>
          </a:prstGeom>
          <a:noFill/>
        </p:spPr>
      </p:pic>
      <p:sp>
        <p:nvSpPr>
          <p:cNvPr id="34" name="Овальная выноска 33"/>
          <p:cNvSpPr/>
          <p:nvPr/>
        </p:nvSpPr>
        <p:spPr>
          <a:xfrm>
            <a:off x="251520" y="404664"/>
            <a:ext cx="4752528" cy="2592288"/>
          </a:xfrm>
          <a:prstGeom prst="wedgeEllipseCallout">
            <a:avLst>
              <a:gd name="adj1" fmla="val 73671"/>
              <a:gd name="adj2" fmla="val 5215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82413" y="908720"/>
            <a:ext cx="433804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Тепловые </a:t>
            </a:r>
          </a:p>
          <a:p>
            <a:pPr algn="ctr"/>
            <a:r>
              <a:rPr lang="ru-RU" sz="48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явления</a:t>
            </a:r>
            <a:endParaRPr lang="ru-RU" sz="4800" b="1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1259632" y="3645024"/>
            <a:ext cx="1080120" cy="1008112"/>
            <a:chOff x="2051720" y="4005064"/>
            <a:chExt cx="864096" cy="864096"/>
          </a:xfrm>
        </p:grpSpPr>
        <p:sp>
          <p:nvSpPr>
            <p:cNvPr id="35" name="Овал 34"/>
            <p:cNvSpPr/>
            <p:nvPr/>
          </p:nvSpPr>
          <p:spPr>
            <a:xfrm>
              <a:off x="2051720" y="4005064"/>
              <a:ext cx="864096" cy="864096"/>
            </a:xfrm>
            <a:prstGeom prst="ellipse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16200000" scaled="0"/>
            </a:gradFill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5" name="Picture 7" descr="D:\Disc 0\Disc 1\Документы Анна\Анимация\анимашки-цифры\cif1.gif">
              <a:hlinkClick r:id="rId9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05574" y="4005064"/>
              <a:ext cx="633670" cy="792088"/>
            </a:xfrm>
            <a:prstGeom prst="rect">
              <a:avLst/>
            </a:prstGeom>
            <a:noFill/>
          </p:spPr>
        </p:pic>
      </p:grpSp>
      <p:grpSp>
        <p:nvGrpSpPr>
          <p:cNvPr id="38" name="Группа 37"/>
          <p:cNvGrpSpPr/>
          <p:nvPr/>
        </p:nvGrpSpPr>
        <p:grpSpPr>
          <a:xfrm>
            <a:off x="2555776" y="4221088"/>
            <a:ext cx="1584176" cy="1512168"/>
            <a:chOff x="3203848" y="4509120"/>
            <a:chExt cx="1296144" cy="1296144"/>
          </a:xfrm>
        </p:grpSpPr>
        <p:sp>
          <p:nvSpPr>
            <p:cNvPr id="36" name="Овал 35"/>
            <p:cNvSpPr/>
            <p:nvPr/>
          </p:nvSpPr>
          <p:spPr>
            <a:xfrm>
              <a:off x="3203848" y="4509120"/>
              <a:ext cx="1296144" cy="1296144"/>
            </a:xfrm>
            <a:prstGeom prst="ellipse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16200000" scaled="0"/>
            </a:gradFill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1" name="Picture 3" descr="D:\Disc 0\Disc 1\Документы Анна\Анимация\анимашки-цифры\cif2.gif">
              <a:hlinkClick r:id="rId10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343379" y="4581815"/>
              <a:ext cx="1084605" cy="1079433"/>
            </a:xfrm>
            <a:prstGeom prst="rect">
              <a:avLst/>
            </a:prstGeom>
            <a:noFill/>
          </p:spPr>
        </p:pic>
      </p:grpSp>
      <p:pic>
        <p:nvPicPr>
          <p:cNvPr id="30" name="Picture 2" descr="D:\Disc 0\Disc 1\Документы Анна\физические рисунки\picture\8_6.jpg"/>
          <p:cNvPicPr>
            <a:picLocks noChangeAspect="1" noChangeArrowheads="1"/>
          </p:cNvPicPr>
          <p:nvPr/>
        </p:nvPicPr>
        <p:blipFill>
          <a:blip r:embed="rId12" cstate="print"/>
          <a:srcRect l="6554" t="24779" r="3882" b="26934"/>
          <a:stretch>
            <a:fillRect/>
          </a:stretch>
        </p:blipFill>
        <p:spPr bwMode="auto">
          <a:xfrm>
            <a:off x="5292080" y="4797152"/>
            <a:ext cx="3240360" cy="1314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9" name="Прямоугольник 38">
            <a:hlinkClick r:id="rId13" action="ppaction://hlinksldjump"/>
          </p:cNvPr>
          <p:cNvSpPr/>
          <p:nvPr/>
        </p:nvSpPr>
        <p:spPr>
          <a:xfrm>
            <a:off x="395536" y="5877272"/>
            <a:ext cx="1872208" cy="576064"/>
          </a:xfrm>
          <a:prstGeom prst="rect">
            <a:avLst/>
          </a:prstGeom>
          <a:solidFill>
            <a:srgbClr val="00823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оглавление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8"/>
          <p:cNvGrpSpPr/>
          <p:nvPr/>
        </p:nvGrpSpPr>
        <p:grpSpPr>
          <a:xfrm>
            <a:off x="331968" y="404664"/>
            <a:ext cx="8416496" cy="6048672"/>
            <a:chOff x="331968" y="404664"/>
            <a:chExt cx="8416496" cy="6048672"/>
          </a:xfrm>
        </p:grpSpPr>
        <p:sp>
          <p:nvSpPr>
            <p:cNvPr id="27" name="Овал 26"/>
            <p:cNvSpPr/>
            <p:nvPr/>
          </p:nvSpPr>
          <p:spPr>
            <a:xfrm rot="5179547">
              <a:off x="1958383" y="412333"/>
              <a:ext cx="2123174" cy="4401774"/>
            </a:xfrm>
            <a:prstGeom prst="ellipse">
              <a:avLst/>
            </a:prstGeom>
            <a:solidFill>
              <a:srgbClr val="FEC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 rot="5179547">
              <a:off x="4118622" y="-692412"/>
              <a:ext cx="2123174" cy="4401774"/>
            </a:xfrm>
            <a:prstGeom prst="ellipse">
              <a:avLst/>
            </a:prstGeom>
            <a:solidFill>
              <a:srgbClr val="FFEB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ый треугольник 24"/>
            <p:cNvSpPr/>
            <p:nvPr/>
          </p:nvSpPr>
          <p:spPr>
            <a:xfrm rot="16200000" flipH="1">
              <a:off x="4907516" y="1511014"/>
              <a:ext cx="4876996" cy="2664296"/>
            </a:xfrm>
            <a:prstGeom prst="rt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ый треугольник 23"/>
            <p:cNvSpPr/>
            <p:nvPr/>
          </p:nvSpPr>
          <p:spPr>
            <a:xfrm rot="5400000">
              <a:off x="3944114" y="-3148439"/>
              <a:ext cx="1251247" cy="8357453"/>
            </a:xfrm>
            <a:prstGeom prst="rtTriangle">
              <a:avLst/>
            </a:prstGeom>
            <a:solidFill>
              <a:srgbClr val="FF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 rot="5400000">
              <a:off x="2154851" y="9765"/>
              <a:ext cx="4830560" cy="7924615"/>
            </a:xfrm>
            <a:prstGeom prst="ellipse">
              <a:avLst/>
            </a:prstGeom>
            <a:solidFill>
              <a:srgbClr val="ECF1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ый треугольник 21"/>
            <p:cNvSpPr/>
            <p:nvPr/>
          </p:nvSpPr>
          <p:spPr>
            <a:xfrm rot="5400000" flipH="1">
              <a:off x="-710814" y="2682690"/>
              <a:ext cx="4876996" cy="2664296"/>
            </a:xfrm>
            <a:prstGeom prst="rt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 rot="14645164">
              <a:off x="2532521" y="1641077"/>
              <a:ext cx="1872208" cy="5266039"/>
            </a:xfrm>
            <a:prstGeom prst="ellipse">
              <a:avLst/>
            </a:prstGeom>
            <a:solidFill>
              <a:srgbClr val="FDF4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ый треугольник 16"/>
            <p:cNvSpPr/>
            <p:nvPr/>
          </p:nvSpPr>
          <p:spPr>
            <a:xfrm rot="6705985">
              <a:off x="5594293" y="22923"/>
              <a:ext cx="1251247" cy="4757409"/>
            </a:xfrm>
            <a:prstGeom prst="rtTriangle">
              <a:avLst/>
            </a:prstGeom>
            <a:solidFill>
              <a:srgbClr val="E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ый треугольник 14"/>
            <p:cNvSpPr/>
            <p:nvPr/>
          </p:nvSpPr>
          <p:spPr>
            <a:xfrm rot="2169963">
              <a:off x="3306417" y="1703797"/>
              <a:ext cx="5244277" cy="2576809"/>
            </a:xfrm>
            <a:prstGeom prst="rt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 rot="5400000">
              <a:off x="1312688" y="-512487"/>
              <a:ext cx="2983677" cy="4817980"/>
            </a:xfrm>
            <a:prstGeom prst="triangle">
              <a:avLst/>
            </a:prstGeom>
            <a:solidFill>
              <a:srgbClr val="E7F5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ый треугольник 27"/>
            <p:cNvSpPr/>
            <p:nvPr/>
          </p:nvSpPr>
          <p:spPr>
            <a:xfrm rot="14894015" flipV="1">
              <a:off x="3851878" y="235397"/>
              <a:ext cx="1251247" cy="8291068"/>
            </a:xfrm>
            <a:prstGeom prst="rtTriangle">
              <a:avLst/>
            </a:prstGeom>
            <a:solidFill>
              <a:srgbClr val="E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5580112" y="2132856"/>
              <a:ext cx="1152128" cy="2664296"/>
            </a:xfrm>
            <a:prstGeom prst="ellipse">
              <a:avLst/>
            </a:prstGeom>
            <a:solidFill>
              <a:srgbClr val="FFEB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ый треугольник 20"/>
            <p:cNvSpPr/>
            <p:nvPr/>
          </p:nvSpPr>
          <p:spPr>
            <a:xfrm rot="16200000">
              <a:off x="4905810" y="2663142"/>
              <a:ext cx="4876996" cy="2664296"/>
            </a:xfrm>
            <a:prstGeom prst="rtTriangle">
              <a:avLst/>
            </a:prstGeom>
            <a:solidFill>
              <a:srgbClr val="FDF4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ый треугольник 18"/>
            <p:cNvSpPr/>
            <p:nvPr/>
          </p:nvSpPr>
          <p:spPr>
            <a:xfrm rot="12143968">
              <a:off x="6652161" y="1356837"/>
              <a:ext cx="1251247" cy="3984721"/>
            </a:xfrm>
            <a:prstGeom prst="rtTriangle">
              <a:avLst/>
            </a:prstGeom>
            <a:solidFill>
              <a:srgbClr val="FF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1691680" y="76470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к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691680" y="126876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187624" y="126876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м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195736" y="126876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699792" y="126876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203848" y="126876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187624" y="177281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з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83568" y="177281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691680" y="177281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195736" y="177281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699792" y="177281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707904" y="177281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3203848" y="177281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4211960" y="177281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4716016" y="177281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187624" y="227687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ж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83568" y="227687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Д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691680" y="227687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о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195736" y="227687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у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699792" y="227687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л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203848" y="227687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ь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691680" y="328498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187624" y="328498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2195736" y="328498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л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2699792" y="328498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187624" y="378904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683568" y="378904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т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1691680" y="378904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м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2195736" y="378904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п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2699792" y="378904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3707904" y="378904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3203848" y="378904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р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4211960" y="378904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т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4716016" y="378904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у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1187624" y="429309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н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683568" y="429309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э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1691680" y="429309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2195736" y="429309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р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2699792" y="429309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г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3707904" y="429309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3203848" y="429309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5220072" y="378904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р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5724128" y="378904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1187624" y="479715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683568" y="479715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м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1691680" y="479715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т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2195736" y="479715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р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1187624" y="5301208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683568" y="5301208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Ф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1691680" y="5301208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р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2195736" y="5301208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2699792" y="5301208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н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3707904" y="5301208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3203848" y="5301208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г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4211960" y="5301208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й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4716016" y="5301208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т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2923593" y="332656"/>
            <a:ext cx="5392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Кроссворд №1</a:t>
            </a:r>
            <a:endParaRPr lang="ru-RU" sz="4800" b="1" cap="none" spc="0" dirty="0">
              <a:ln w="11430">
                <a:solidFill>
                  <a:srgbClr val="C00000"/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83568" y="1300698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</a:t>
            </a:r>
            <a:endParaRPr lang="ru-RU" sz="2000" dirty="0"/>
          </a:p>
        </p:txBody>
      </p:sp>
      <p:sp>
        <p:nvSpPr>
          <p:cNvPr id="114" name="TextBox 113"/>
          <p:cNvSpPr txBox="1"/>
          <p:nvPr/>
        </p:nvSpPr>
        <p:spPr>
          <a:xfrm>
            <a:off x="323528" y="1804754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2</a:t>
            </a:r>
            <a:endParaRPr lang="ru-RU" sz="2000" dirty="0"/>
          </a:p>
        </p:txBody>
      </p:sp>
      <p:sp>
        <p:nvSpPr>
          <p:cNvPr id="115" name="TextBox 114"/>
          <p:cNvSpPr txBox="1"/>
          <p:nvPr/>
        </p:nvSpPr>
        <p:spPr>
          <a:xfrm>
            <a:off x="323528" y="2308810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3</a:t>
            </a:r>
            <a:endParaRPr lang="ru-RU" sz="2000" dirty="0"/>
          </a:p>
        </p:txBody>
      </p:sp>
      <p:sp>
        <p:nvSpPr>
          <p:cNvPr id="116" name="TextBox 115"/>
          <p:cNvSpPr txBox="1"/>
          <p:nvPr/>
        </p:nvSpPr>
        <p:spPr>
          <a:xfrm>
            <a:off x="755576" y="3316922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5</a:t>
            </a:r>
            <a:endParaRPr lang="ru-RU" sz="2000" dirty="0"/>
          </a:p>
        </p:txBody>
      </p:sp>
      <p:sp>
        <p:nvSpPr>
          <p:cNvPr id="117" name="TextBox 116"/>
          <p:cNvSpPr txBox="1"/>
          <p:nvPr/>
        </p:nvSpPr>
        <p:spPr>
          <a:xfrm>
            <a:off x="323528" y="3820978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6</a:t>
            </a:r>
            <a:endParaRPr lang="ru-RU" sz="2000" dirty="0"/>
          </a:p>
        </p:txBody>
      </p:sp>
      <p:sp>
        <p:nvSpPr>
          <p:cNvPr id="118" name="TextBox 117"/>
          <p:cNvSpPr txBox="1"/>
          <p:nvPr/>
        </p:nvSpPr>
        <p:spPr>
          <a:xfrm>
            <a:off x="323528" y="4325034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7</a:t>
            </a:r>
            <a:endParaRPr lang="ru-RU" sz="2000" dirty="0"/>
          </a:p>
        </p:txBody>
      </p:sp>
      <p:sp>
        <p:nvSpPr>
          <p:cNvPr id="119" name="TextBox 118"/>
          <p:cNvSpPr txBox="1"/>
          <p:nvPr/>
        </p:nvSpPr>
        <p:spPr>
          <a:xfrm>
            <a:off x="323528" y="4829090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8</a:t>
            </a:r>
            <a:endParaRPr lang="ru-RU" sz="2000" dirty="0"/>
          </a:p>
        </p:txBody>
      </p:sp>
      <p:sp>
        <p:nvSpPr>
          <p:cNvPr id="120" name="TextBox 119"/>
          <p:cNvSpPr txBox="1"/>
          <p:nvPr/>
        </p:nvSpPr>
        <p:spPr>
          <a:xfrm>
            <a:off x="323528" y="5333146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9</a:t>
            </a:r>
            <a:endParaRPr lang="ru-RU" sz="2000" dirty="0"/>
          </a:p>
        </p:txBody>
      </p:sp>
      <p:sp>
        <p:nvSpPr>
          <p:cNvPr id="121" name="Прямоугольник 120"/>
          <p:cNvSpPr/>
          <p:nvPr/>
        </p:nvSpPr>
        <p:spPr>
          <a:xfrm>
            <a:off x="1691680" y="2780928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р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1187624" y="2780928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г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2195736" y="2780928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2699792" y="2780928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д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3203848" y="2780928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у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3707904" y="2780928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755576" y="2812866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4</a:t>
            </a:r>
            <a:endParaRPr lang="ru-RU" sz="2000" dirty="0"/>
          </a:p>
        </p:txBody>
      </p:sp>
      <p:sp>
        <p:nvSpPr>
          <p:cNvPr id="130" name="Прямоугольник 129"/>
          <p:cNvSpPr/>
          <p:nvPr/>
        </p:nvSpPr>
        <p:spPr>
          <a:xfrm>
            <a:off x="6588224" y="5877272"/>
            <a:ext cx="1440160" cy="5760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Проверка</a:t>
            </a:r>
            <a:endParaRPr lang="ru-RU" dirty="0"/>
          </a:p>
        </p:txBody>
      </p:sp>
      <p:sp>
        <p:nvSpPr>
          <p:cNvPr id="132" name="Прямоугольник 131"/>
          <p:cNvSpPr/>
          <p:nvPr/>
        </p:nvSpPr>
        <p:spPr>
          <a:xfrm>
            <a:off x="1691680" y="126876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1187624" y="126876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2195736" y="126876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2699792" y="126876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3203848" y="126876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1691680" y="177281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л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2195736" y="177281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у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2699792" y="177281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ч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4" name="Прямоугольник 143"/>
          <p:cNvSpPr/>
          <p:nvPr/>
        </p:nvSpPr>
        <p:spPr>
          <a:xfrm>
            <a:off x="3707904" y="177281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н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5" name="Прямоугольник 144"/>
          <p:cNvSpPr/>
          <p:nvPr/>
        </p:nvSpPr>
        <p:spPr>
          <a:xfrm>
            <a:off x="3203848" y="177281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6" name="Прямоугольник 145"/>
          <p:cNvSpPr/>
          <p:nvPr/>
        </p:nvSpPr>
        <p:spPr>
          <a:xfrm>
            <a:off x="4211960" y="177281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4716016" y="177281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67" name="Прямоугольник 166"/>
          <p:cNvSpPr/>
          <p:nvPr/>
        </p:nvSpPr>
        <p:spPr>
          <a:xfrm>
            <a:off x="1187624" y="177281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68" name="Прямоугольник 167"/>
          <p:cNvSpPr/>
          <p:nvPr/>
        </p:nvSpPr>
        <p:spPr>
          <a:xfrm>
            <a:off x="683568" y="177281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69" name="Прямоугольник 168"/>
          <p:cNvSpPr/>
          <p:nvPr/>
        </p:nvSpPr>
        <p:spPr>
          <a:xfrm>
            <a:off x="1691680" y="177281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0" name="Прямоугольник 169"/>
          <p:cNvSpPr/>
          <p:nvPr/>
        </p:nvSpPr>
        <p:spPr>
          <a:xfrm>
            <a:off x="2195736" y="177281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1" name="Прямоугольник 170"/>
          <p:cNvSpPr/>
          <p:nvPr/>
        </p:nvSpPr>
        <p:spPr>
          <a:xfrm>
            <a:off x="2699792" y="177281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3" name="Прямоугольник 172"/>
          <p:cNvSpPr/>
          <p:nvPr/>
        </p:nvSpPr>
        <p:spPr>
          <a:xfrm>
            <a:off x="3203848" y="177281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Прямоугольник 179"/>
          <p:cNvSpPr/>
          <p:nvPr/>
        </p:nvSpPr>
        <p:spPr>
          <a:xfrm>
            <a:off x="3707904" y="177281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82" name="Прямоугольник 181"/>
          <p:cNvSpPr/>
          <p:nvPr/>
        </p:nvSpPr>
        <p:spPr>
          <a:xfrm>
            <a:off x="4211960" y="177281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83" name="Прямоугольник 182"/>
          <p:cNvSpPr/>
          <p:nvPr/>
        </p:nvSpPr>
        <p:spPr>
          <a:xfrm>
            <a:off x="4716016" y="177281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1187624" y="227687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683568" y="227687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1691680" y="227687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8" name="Прямоугольник 147"/>
          <p:cNvSpPr/>
          <p:nvPr/>
        </p:nvSpPr>
        <p:spPr>
          <a:xfrm>
            <a:off x="2195736" y="227687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9" name="Прямоугольник 148"/>
          <p:cNvSpPr/>
          <p:nvPr/>
        </p:nvSpPr>
        <p:spPr>
          <a:xfrm>
            <a:off x="2699792" y="227687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3203848" y="227687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1691680" y="2780928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53" name="Прямоугольник 152"/>
          <p:cNvSpPr/>
          <p:nvPr/>
        </p:nvSpPr>
        <p:spPr>
          <a:xfrm>
            <a:off x="1187624" y="2780928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54" name="Прямоугольник 153"/>
          <p:cNvSpPr/>
          <p:nvPr/>
        </p:nvSpPr>
        <p:spPr>
          <a:xfrm>
            <a:off x="2195736" y="2780928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55" name="Прямоугольник 154"/>
          <p:cNvSpPr/>
          <p:nvPr/>
        </p:nvSpPr>
        <p:spPr>
          <a:xfrm>
            <a:off x="2699792" y="2780928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56" name="Прямоугольник 155"/>
          <p:cNvSpPr/>
          <p:nvPr/>
        </p:nvSpPr>
        <p:spPr>
          <a:xfrm>
            <a:off x="3203848" y="2780928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57" name="Прямоугольник 156"/>
          <p:cNvSpPr/>
          <p:nvPr/>
        </p:nvSpPr>
        <p:spPr>
          <a:xfrm>
            <a:off x="3707904" y="2780928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59" name="Прямоугольник 158"/>
          <p:cNvSpPr/>
          <p:nvPr/>
        </p:nvSpPr>
        <p:spPr>
          <a:xfrm>
            <a:off x="1691680" y="328498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60" name="Прямоугольник 159"/>
          <p:cNvSpPr/>
          <p:nvPr/>
        </p:nvSpPr>
        <p:spPr>
          <a:xfrm>
            <a:off x="1187624" y="328498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61" name="Прямоугольник 160"/>
          <p:cNvSpPr/>
          <p:nvPr/>
        </p:nvSpPr>
        <p:spPr>
          <a:xfrm>
            <a:off x="2195736" y="328498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62" name="Прямоугольник 161"/>
          <p:cNvSpPr/>
          <p:nvPr/>
        </p:nvSpPr>
        <p:spPr>
          <a:xfrm>
            <a:off x="2699792" y="328498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64" name="Прямоугольник 163"/>
          <p:cNvSpPr/>
          <p:nvPr/>
        </p:nvSpPr>
        <p:spPr>
          <a:xfrm>
            <a:off x="1187624" y="378904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65" name="Прямоугольник 164"/>
          <p:cNvSpPr/>
          <p:nvPr/>
        </p:nvSpPr>
        <p:spPr>
          <a:xfrm>
            <a:off x="683568" y="378904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66" name="Прямоугольник 165"/>
          <p:cNvSpPr/>
          <p:nvPr/>
        </p:nvSpPr>
        <p:spPr>
          <a:xfrm>
            <a:off x="1691680" y="378904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72" name="Прямоугольник 171"/>
          <p:cNvSpPr/>
          <p:nvPr/>
        </p:nvSpPr>
        <p:spPr>
          <a:xfrm>
            <a:off x="2195736" y="378904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74" name="Прямоугольник 173"/>
          <p:cNvSpPr/>
          <p:nvPr/>
        </p:nvSpPr>
        <p:spPr>
          <a:xfrm>
            <a:off x="2699792" y="378904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75" name="Прямоугольник 174"/>
          <p:cNvSpPr/>
          <p:nvPr/>
        </p:nvSpPr>
        <p:spPr>
          <a:xfrm>
            <a:off x="3707904" y="378904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76" name="Прямоугольник 175"/>
          <p:cNvSpPr/>
          <p:nvPr/>
        </p:nvSpPr>
        <p:spPr>
          <a:xfrm>
            <a:off x="3203848" y="378904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4211960" y="378904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78" name="Прямоугольник 177"/>
          <p:cNvSpPr/>
          <p:nvPr/>
        </p:nvSpPr>
        <p:spPr>
          <a:xfrm>
            <a:off x="4716016" y="378904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79" name="Прямоугольник 178"/>
          <p:cNvSpPr/>
          <p:nvPr/>
        </p:nvSpPr>
        <p:spPr>
          <a:xfrm>
            <a:off x="5220072" y="378904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81" name="Прямоугольник 180"/>
          <p:cNvSpPr/>
          <p:nvPr/>
        </p:nvSpPr>
        <p:spPr>
          <a:xfrm>
            <a:off x="5724128" y="378904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85" name="Прямоугольник 184"/>
          <p:cNvSpPr/>
          <p:nvPr/>
        </p:nvSpPr>
        <p:spPr>
          <a:xfrm>
            <a:off x="1187624" y="429309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86" name="Прямоугольник 185"/>
          <p:cNvSpPr/>
          <p:nvPr/>
        </p:nvSpPr>
        <p:spPr>
          <a:xfrm>
            <a:off x="683568" y="429309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87" name="Прямоугольник 186"/>
          <p:cNvSpPr/>
          <p:nvPr/>
        </p:nvSpPr>
        <p:spPr>
          <a:xfrm>
            <a:off x="1691680" y="429309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88" name="Прямоугольник 187"/>
          <p:cNvSpPr/>
          <p:nvPr/>
        </p:nvSpPr>
        <p:spPr>
          <a:xfrm>
            <a:off x="2195736" y="429309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89" name="Прямоугольник 188"/>
          <p:cNvSpPr/>
          <p:nvPr/>
        </p:nvSpPr>
        <p:spPr>
          <a:xfrm>
            <a:off x="2699792" y="429309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90" name="Прямоугольник 189"/>
          <p:cNvSpPr/>
          <p:nvPr/>
        </p:nvSpPr>
        <p:spPr>
          <a:xfrm>
            <a:off x="3707904" y="429309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91" name="Прямоугольник 190"/>
          <p:cNvSpPr/>
          <p:nvPr/>
        </p:nvSpPr>
        <p:spPr>
          <a:xfrm>
            <a:off x="3203848" y="429309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93" name="Прямоугольник 192"/>
          <p:cNvSpPr/>
          <p:nvPr/>
        </p:nvSpPr>
        <p:spPr>
          <a:xfrm>
            <a:off x="1187624" y="479715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94" name="Прямоугольник 193"/>
          <p:cNvSpPr/>
          <p:nvPr/>
        </p:nvSpPr>
        <p:spPr>
          <a:xfrm>
            <a:off x="683568" y="479715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95" name="Прямоугольник 194"/>
          <p:cNvSpPr/>
          <p:nvPr/>
        </p:nvSpPr>
        <p:spPr>
          <a:xfrm>
            <a:off x="1691680" y="479715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96" name="Прямоугольник 195"/>
          <p:cNvSpPr/>
          <p:nvPr/>
        </p:nvSpPr>
        <p:spPr>
          <a:xfrm>
            <a:off x="2195736" y="479715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98" name="Прямоугольник 197"/>
          <p:cNvSpPr/>
          <p:nvPr/>
        </p:nvSpPr>
        <p:spPr>
          <a:xfrm>
            <a:off x="1187624" y="5301208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99" name="Прямоугольник 198"/>
          <p:cNvSpPr/>
          <p:nvPr/>
        </p:nvSpPr>
        <p:spPr>
          <a:xfrm>
            <a:off x="683568" y="5301208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00" name="Прямоугольник 199"/>
          <p:cNvSpPr/>
          <p:nvPr/>
        </p:nvSpPr>
        <p:spPr>
          <a:xfrm>
            <a:off x="1691680" y="5301208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01" name="Прямоугольник 200"/>
          <p:cNvSpPr/>
          <p:nvPr/>
        </p:nvSpPr>
        <p:spPr>
          <a:xfrm>
            <a:off x="2195736" y="5301208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02" name="Прямоугольник 201"/>
          <p:cNvSpPr/>
          <p:nvPr/>
        </p:nvSpPr>
        <p:spPr>
          <a:xfrm>
            <a:off x="2699792" y="5301208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03" name="Прямоугольник 202"/>
          <p:cNvSpPr/>
          <p:nvPr/>
        </p:nvSpPr>
        <p:spPr>
          <a:xfrm>
            <a:off x="3707904" y="5301208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04" name="Прямоугольник 203"/>
          <p:cNvSpPr/>
          <p:nvPr/>
        </p:nvSpPr>
        <p:spPr>
          <a:xfrm>
            <a:off x="3203848" y="5301208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05" name="Прямоугольник 204"/>
          <p:cNvSpPr/>
          <p:nvPr/>
        </p:nvSpPr>
        <p:spPr>
          <a:xfrm>
            <a:off x="4211960" y="5301208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06" name="Прямоугольник 205"/>
          <p:cNvSpPr/>
          <p:nvPr/>
        </p:nvSpPr>
        <p:spPr>
          <a:xfrm>
            <a:off x="4716016" y="5301208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6444208" y="1484784"/>
            <a:ext cx="2304256" cy="31700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1. От этого параметра зависит количество тепла, которое надо подвести к телу при его нагревании до определённой температуры.</a:t>
            </a:r>
            <a:endParaRPr lang="ru-RU" sz="2000" dirty="0"/>
          </a:p>
        </p:txBody>
      </p:sp>
      <p:sp>
        <p:nvSpPr>
          <p:cNvPr id="209" name="TextBox 208"/>
          <p:cNvSpPr txBox="1"/>
          <p:nvPr/>
        </p:nvSpPr>
        <p:spPr>
          <a:xfrm>
            <a:off x="6228184" y="1981289"/>
            <a:ext cx="2376264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2. Один из способов теплопередачи.</a:t>
            </a:r>
            <a:endParaRPr lang="ru-RU" sz="2000" dirty="0"/>
          </a:p>
        </p:txBody>
      </p:sp>
      <p:sp>
        <p:nvSpPr>
          <p:cNvPr id="163" name="TextBox 162"/>
          <p:cNvSpPr txBox="1"/>
          <p:nvPr/>
        </p:nvSpPr>
        <p:spPr>
          <a:xfrm>
            <a:off x="6444208" y="2996952"/>
            <a:ext cx="2088232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3. Единица измерения энергии.</a:t>
            </a:r>
            <a:endParaRPr lang="ru-RU" sz="2000" dirty="0"/>
          </a:p>
        </p:txBody>
      </p:sp>
      <p:sp>
        <p:nvSpPr>
          <p:cNvPr id="184" name="TextBox 183"/>
          <p:cNvSpPr txBox="1"/>
          <p:nvPr/>
        </p:nvSpPr>
        <p:spPr>
          <a:xfrm>
            <a:off x="6372200" y="4005064"/>
            <a:ext cx="2232248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4. Единица измерения температуры.</a:t>
            </a:r>
            <a:endParaRPr lang="ru-RU" sz="2000" dirty="0"/>
          </a:p>
        </p:txBody>
      </p:sp>
      <p:sp>
        <p:nvSpPr>
          <p:cNvPr id="192" name="TextBox 191"/>
          <p:cNvSpPr txBox="1"/>
          <p:nvPr/>
        </p:nvSpPr>
        <p:spPr>
          <a:xfrm>
            <a:off x="5652120" y="1189201"/>
            <a:ext cx="3096344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5. Величина, характеризующая взаимодействие тел.</a:t>
            </a:r>
            <a:endParaRPr lang="ru-RU" sz="2000" dirty="0"/>
          </a:p>
        </p:txBody>
      </p:sp>
      <p:sp>
        <p:nvSpPr>
          <p:cNvPr id="197" name="TextBox 196"/>
          <p:cNvSpPr txBox="1"/>
          <p:nvPr/>
        </p:nvSpPr>
        <p:spPr>
          <a:xfrm>
            <a:off x="5796136" y="2269321"/>
            <a:ext cx="2952328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6. От этой величины зависит скорость движения молекул.</a:t>
            </a:r>
            <a:endParaRPr lang="ru-RU" sz="2000" dirty="0"/>
          </a:p>
        </p:txBody>
      </p:sp>
      <p:sp>
        <p:nvSpPr>
          <p:cNvPr id="207" name="TextBox 206"/>
          <p:cNvSpPr txBox="1"/>
          <p:nvPr/>
        </p:nvSpPr>
        <p:spPr>
          <a:xfrm>
            <a:off x="6300192" y="3349441"/>
            <a:ext cx="2520280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7. Кинетическая, потенциальная, внутренняя ….</a:t>
            </a:r>
            <a:endParaRPr lang="ru-RU" sz="2000" dirty="0"/>
          </a:p>
        </p:txBody>
      </p:sp>
      <p:sp>
        <p:nvSpPr>
          <p:cNvPr id="210" name="TextBox 209"/>
          <p:cNvSpPr txBox="1"/>
          <p:nvPr/>
        </p:nvSpPr>
        <p:spPr>
          <a:xfrm>
            <a:off x="6300192" y="4437112"/>
            <a:ext cx="2556792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8. Одна из основных единиц измерения в СИ.</a:t>
            </a:r>
            <a:endParaRPr lang="ru-RU" sz="2000" dirty="0"/>
          </a:p>
        </p:txBody>
      </p:sp>
      <p:sp>
        <p:nvSpPr>
          <p:cNvPr id="211" name="TextBox 210"/>
          <p:cNvSpPr txBox="1"/>
          <p:nvPr/>
        </p:nvSpPr>
        <p:spPr>
          <a:xfrm>
            <a:off x="5652120" y="2420888"/>
            <a:ext cx="3096344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9. Учёный, в честь которого названа одна из температурных шкал.</a:t>
            </a:r>
            <a:endParaRPr lang="ru-RU" sz="2000" dirty="0"/>
          </a:p>
        </p:txBody>
      </p:sp>
      <p:sp>
        <p:nvSpPr>
          <p:cNvPr id="212" name="TextBox 211"/>
          <p:cNvSpPr txBox="1"/>
          <p:nvPr/>
        </p:nvSpPr>
        <p:spPr>
          <a:xfrm>
            <a:off x="683568" y="5981218"/>
            <a:ext cx="2448272" cy="40011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Ключевое слово</a:t>
            </a:r>
            <a:endParaRPr lang="ru-RU" sz="2000" dirty="0"/>
          </a:p>
        </p:txBody>
      </p:sp>
      <p:sp>
        <p:nvSpPr>
          <p:cNvPr id="213" name="Прямоугольник 212"/>
          <p:cNvSpPr/>
          <p:nvPr/>
        </p:nvSpPr>
        <p:spPr>
          <a:xfrm>
            <a:off x="1691680" y="76470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4" name="Управляющая кнопка: назад 213">
            <a:hlinkClick r:id="" action="ppaction://hlinkshowjump?jump=previousslide" highlightClick="1"/>
          </p:cNvPr>
          <p:cNvSpPr/>
          <p:nvPr/>
        </p:nvSpPr>
        <p:spPr>
          <a:xfrm>
            <a:off x="5796136" y="5877272"/>
            <a:ext cx="720080" cy="548680"/>
          </a:xfrm>
          <a:prstGeom prst="actionButtonBackPrevious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5" name="Управляющая кнопка: далее 214">
            <a:hlinkClick r:id="" action="ppaction://hlinkshowjump?jump=nextslide" highlightClick="1"/>
          </p:cNvPr>
          <p:cNvSpPr/>
          <p:nvPr/>
        </p:nvSpPr>
        <p:spPr>
          <a:xfrm>
            <a:off x="8100392" y="5877272"/>
            <a:ext cx="720080" cy="576064"/>
          </a:xfrm>
          <a:prstGeom prst="actionButtonForwardNex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6" name="Picture 4" descr="C:\Users\Большаковы\Pictures\Картинки\MC900434411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115616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3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3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3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5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5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5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6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7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7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8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9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94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9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0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03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0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0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1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9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00"/>
                            </p:stCondLst>
                            <p:childTnLst>
                              <p:par>
                                <p:cTn id="24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1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9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0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1000"/>
                            </p:stCondLst>
                            <p:childTnLst>
                              <p:par>
                                <p:cTn id="2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9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9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95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</p:childTnLst>
        </p:cTn>
      </p:par>
    </p:tnLst>
    <p:bldLst>
      <p:bldP spid="132" grpId="0" animBg="1"/>
      <p:bldP spid="133" grpId="0" animBg="1"/>
      <p:bldP spid="134" grpId="0" animBg="1"/>
      <p:bldP spid="135" grpId="0" animBg="1"/>
      <p:bldP spid="13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3" grpId="0" animBg="1"/>
      <p:bldP spid="180" grpId="0" animBg="1"/>
      <p:bldP spid="182" grpId="0" animBg="1"/>
      <p:bldP spid="183" grpId="0" animBg="1"/>
      <p:bldP spid="137" grpId="0" animBg="1"/>
      <p:bldP spid="139" grpId="0" animBg="1"/>
      <p:bldP spid="140" grpId="0" animBg="1"/>
      <p:bldP spid="148" grpId="0" animBg="1"/>
      <p:bldP spid="149" grpId="0" animBg="1"/>
      <p:bldP spid="150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9" grpId="0" animBg="1"/>
      <p:bldP spid="160" grpId="0" animBg="1"/>
      <p:bldP spid="161" grpId="0" animBg="1"/>
      <p:bldP spid="162" grpId="0" animBg="1"/>
      <p:bldP spid="164" grpId="0" animBg="1"/>
      <p:bldP spid="165" grpId="0" animBg="1"/>
      <p:bldP spid="166" grpId="0" animBg="1"/>
      <p:bldP spid="172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1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3" grpId="0" animBg="1"/>
      <p:bldP spid="194" grpId="0" animBg="1"/>
      <p:bldP spid="195" grpId="0" animBg="1"/>
      <p:bldP spid="196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8" grpId="0" animBg="1"/>
      <p:bldP spid="208" grpId="1" animBg="1"/>
      <p:bldP spid="209" grpId="0" animBg="1"/>
      <p:bldP spid="209" grpId="1" animBg="1"/>
      <p:bldP spid="163" grpId="0" animBg="1"/>
      <p:bldP spid="163" grpId="1" animBg="1"/>
      <p:bldP spid="184" grpId="0" animBg="1"/>
      <p:bldP spid="184" grpId="1" animBg="1"/>
      <p:bldP spid="192" grpId="0" animBg="1"/>
      <p:bldP spid="192" grpId="1" animBg="1"/>
      <p:bldP spid="197" grpId="0" animBg="1"/>
      <p:bldP spid="197" grpId="1" animBg="1"/>
      <p:bldP spid="207" grpId="0" animBg="1"/>
      <p:bldP spid="207" grpId="1" animBg="1"/>
      <p:bldP spid="210" grpId="0" animBg="1"/>
      <p:bldP spid="210" grpId="1" animBg="1"/>
      <p:bldP spid="211" grpId="0" animBg="1"/>
      <p:bldP spid="211" grpId="1" animBg="1"/>
      <p:bldP spid="212" grpId="0" animBg="1"/>
      <p:bldP spid="2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8"/>
          <p:cNvGrpSpPr/>
          <p:nvPr/>
        </p:nvGrpSpPr>
        <p:grpSpPr>
          <a:xfrm>
            <a:off x="251520" y="476672"/>
            <a:ext cx="8416496" cy="6048672"/>
            <a:chOff x="331968" y="404664"/>
            <a:chExt cx="8416496" cy="6048672"/>
          </a:xfrm>
        </p:grpSpPr>
        <p:sp>
          <p:nvSpPr>
            <p:cNvPr id="27" name="Овал 26"/>
            <p:cNvSpPr/>
            <p:nvPr/>
          </p:nvSpPr>
          <p:spPr>
            <a:xfrm rot="5179547">
              <a:off x="1958383" y="412333"/>
              <a:ext cx="2123174" cy="4401774"/>
            </a:xfrm>
            <a:prstGeom prst="ellipse">
              <a:avLst/>
            </a:prstGeom>
            <a:solidFill>
              <a:srgbClr val="FEC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 rot="5179547">
              <a:off x="4118622" y="-692412"/>
              <a:ext cx="2123174" cy="4401774"/>
            </a:xfrm>
            <a:prstGeom prst="ellipse">
              <a:avLst/>
            </a:prstGeom>
            <a:solidFill>
              <a:srgbClr val="FFEB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ый треугольник 24"/>
            <p:cNvSpPr/>
            <p:nvPr/>
          </p:nvSpPr>
          <p:spPr>
            <a:xfrm rot="16200000" flipH="1">
              <a:off x="4907516" y="1511014"/>
              <a:ext cx="4876996" cy="2664296"/>
            </a:xfrm>
            <a:prstGeom prst="rt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ый треугольник 23"/>
            <p:cNvSpPr/>
            <p:nvPr/>
          </p:nvSpPr>
          <p:spPr>
            <a:xfrm rot="5400000">
              <a:off x="3944114" y="-3148439"/>
              <a:ext cx="1251247" cy="8357453"/>
            </a:xfrm>
            <a:prstGeom prst="rtTriangle">
              <a:avLst/>
            </a:prstGeom>
            <a:solidFill>
              <a:srgbClr val="FF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 rot="5400000">
              <a:off x="2154851" y="9765"/>
              <a:ext cx="4830560" cy="7924615"/>
            </a:xfrm>
            <a:prstGeom prst="ellipse">
              <a:avLst/>
            </a:prstGeom>
            <a:solidFill>
              <a:srgbClr val="ECF1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ый треугольник 21"/>
            <p:cNvSpPr/>
            <p:nvPr/>
          </p:nvSpPr>
          <p:spPr>
            <a:xfrm rot="5400000" flipH="1">
              <a:off x="-710814" y="2682690"/>
              <a:ext cx="4876996" cy="2664296"/>
            </a:xfrm>
            <a:prstGeom prst="rt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 rot="14645164">
              <a:off x="2532521" y="1641077"/>
              <a:ext cx="1872208" cy="5266039"/>
            </a:xfrm>
            <a:prstGeom prst="ellipse">
              <a:avLst/>
            </a:prstGeom>
            <a:solidFill>
              <a:srgbClr val="FDF4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ый треугольник 16"/>
            <p:cNvSpPr/>
            <p:nvPr/>
          </p:nvSpPr>
          <p:spPr>
            <a:xfrm rot="6705985">
              <a:off x="5594293" y="22923"/>
              <a:ext cx="1251247" cy="4757409"/>
            </a:xfrm>
            <a:prstGeom prst="rtTriangle">
              <a:avLst/>
            </a:prstGeom>
            <a:solidFill>
              <a:srgbClr val="E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ый треугольник 14"/>
            <p:cNvSpPr/>
            <p:nvPr/>
          </p:nvSpPr>
          <p:spPr>
            <a:xfrm rot="2169963">
              <a:off x="3306417" y="1703797"/>
              <a:ext cx="5244277" cy="2576809"/>
            </a:xfrm>
            <a:prstGeom prst="rt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 rot="5400000">
              <a:off x="1312688" y="-512487"/>
              <a:ext cx="2983677" cy="4817980"/>
            </a:xfrm>
            <a:prstGeom prst="triangle">
              <a:avLst/>
            </a:prstGeom>
            <a:solidFill>
              <a:srgbClr val="E7F5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ый треугольник 27"/>
            <p:cNvSpPr/>
            <p:nvPr/>
          </p:nvSpPr>
          <p:spPr>
            <a:xfrm rot="14894015" flipV="1">
              <a:off x="3851878" y="235397"/>
              <a:ext cx="1251247" cy="8291068"/>
            </a:xfrm>
            <a:prstGeom prst="rtTriangle">
              <a:avLst/>
            </a:prstGeom>
            <a:solidFill>
              <a:srgbClr val="E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5580112" y="2132856"/>
              <a:ext cx="1152128" cy="2664296"/>
            </a:xfrm>
            <a:prstGeom prst="ellipse">
              <a:avLst/>
            </a:prstGeom>
            <a:solidFill>
              <a:srgbClr val="FFEB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ый треугольник 20"/>
            <p:cNvSpPr/>
            <p:nvPr/>
          </p:nvSpPr>
          <p:spPr>
            <a:xfrm rot="16200000">
              <a:off x="4905810" y="2663142"/>
              <a:ext cx="4876996" cy="2664296"/>
            </a:xfrm>
            <a:prstGeom prst="rtTriangle">
              <a:avLst/>
            </a:prstGeom>
            <a:solidFill>
              <a:srgbClr val="FDF4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ый треугольник 18"/>
            <p:cNvSpPr/>
            <p:nvPr/>
          </p:nvSpPr>
          <p:spPr>
            <a:xfrm rot="12143968">
              <a:off x="6652161" y="1356837"/>
              <a:ext cx="1251247" cy="3984721"/>
            </a:xfrm>
            <a:prstGeom prst="rtTriangle">
              <a:avLst/>
            </a:prstGeom>
            <a:solidFill>
              <a:srgbClr val="FF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2195736" y="126876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т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691680" y="126876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о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699792" y="126876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в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203848" y="126876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707904" y="126876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р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691680" y="177281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195736" y="177281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т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699792" y="177281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о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203848" y="177281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м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724128" y="227687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228184" y="227687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195736" y="227687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699792" y="227687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з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203848" y="227687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л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707904" y="227687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у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691680" y="328498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р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187624" y="328498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2195736" y="328498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м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2699792" y="328498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о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187624" y="378904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683568" y="378904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к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1691680" y="378904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п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2195736" y="378904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2699792" y="378904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н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3707904" y="378904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3203848" y="378904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4716016" y="328498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р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4211960" y="328498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т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3707904" y="328498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2699792" y="429309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к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2195736" y="429309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3203848" y="429309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о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3707904" y="429309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р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2195736" y="479715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л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1691680" y="479715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п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2699792" y="479715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3203848" y="479715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в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3707904" y="479715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л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4716016" y="479715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н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4211960" y="479715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5220072" y="479715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5724128" y="479715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1835696" y="332656"/>
            <a:ext cx="5392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Кроссворд №2</a:t>
            </a:r>
            <a:endParaRPr lang="ru-RU" sz="4800" b="1" cap="none" spc="0" dirty="0">
              <a:ln w="11430">
                <a:solidFill>
                  <a:srgbClr val="C00000"/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187624" y="1300698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</a:t>
            </a:r>
            <a:endParaRPr lang="ru-RU" sz="2000" dirty="0"/>
          </a:p>
        </p:txBody>
      </p:sp>
      <p:sp>
        <p:nvSpPr>
          <p:cNvPr id="114" name="TextBox 113"/>
          <p:cNvSpPr txBox="1"/>
          <p:nvPr/>
        </p:nvSpPr>
        <p:spPr>
          <a:xfrm>
            <a:off x="1115616" y="1804754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2</a:t>
            </a:r>
            <a:endParaRPr lang="ru-RU" sz="2000" dirty="0"/>
          </a:p>
        </p:txBody>
      </p:sp>
      <p:sp>
        <p:nvSpPr>
          <p:cNvPr id="115" name="TextBox 114"/>
          <p:cNvSpPr txBox="1"/>
          <p:nvPr/>
        </p:nvSpPr>
        <p:spPr>
          <a:xfrm>
            <a:off x="1763688" y="2308810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3</a:t>
            </a:r>
            <a:endParaRPr lang="ru-RU" sz="2000" dirty="0"/>
          </a:p>
        </p:txBody>
      </p:sp>
      <p:sp>
        <p:nvSpPr>
          <p:cNvPr id="116" name="TextBox 115"/>
          <p:cNvSpPr txBox="1"/>
          <p:nvPr/>
        </p:nvSpPr>
        <p:spPr>
          <a:xfrm>
            <a:off x="251520" y="3316922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5</a:t>
            </a:r>
            <a:endParaRPr lang="ru-RU" sz="2000" dirty="0"/>
          </a:p>
        </p:txBody>
      </p:sp>
      <p:sp>
        <p:nvSpPr>
          <p:cNvPr id="117" name="TextBox 116"/>
          <p:cNvSpPr txBox="1"/>
          <p:nvPr/>
        </p:nvSpPr>
        <p:spPr>
          <a:xfrm>
            <a:off x="251520" y="3820978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6</a:t>
            </a:r>
            <a:endParaRPr lang="ru-RU" sz="2000" dirty="0"/>
          </a:p>
        </p:txBody>
      </p:sp>
      <p:sp>
        <p:nvSpPr>
          <p:cNvPr id="119" name="TextBox 118"/>
          <p:cNvSpPr txBox="1"/>
          <p:nvPr/>
        </p:nvSpPr>
        <p:spPr>
          <a:xfrm>
            <a:off x="1763688" y="4325034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7</a:t>
            </a:r>
            <a:endParaRPr lang="ru-RU" sz="2000" dirty="0"/>
          </a:p>
        </p:txBody>
      </p:sp>
      <p:sp>
        <p:nvSpPr>
          <p:cNvPr id="120" name="TextBox 119"/>
          <p:cNvSpPr txBox="1"/>
          <p:nvPr/>
        </p:nvSpPr>
        <p:spPr>
          <a:xfrm>
            <a:off x="1259632" y="4829090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8</a:t>
            </a:r>
            <a:endParaRPr lang="ru-RU" sz="2000" dirty="0"/>
          </a:p>
        </p:txBody>
      </p:sp>
      <p:sp>
        <p:nvSpPr>
          <p:cNvPr id="121" name="Прямоугольник 120"/>
          <p:cNvSpPr/>
          <p:nvPr/>
        </p:nvSpPr>
        <p:spPr>
          <a:xfrm>
            <a:off x="2699792" y="2780928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г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2195736" y="2780928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р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3203848" y="2780928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3707904" y="2780928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1187624" y="2780928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н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251520" y="2812866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4</a:t>
            </a:r>
            <a:endParaRPr lang="ru-RU" sz="2000" dirty="0"/>
          </a:p>
        </p:txBody>
      </p:sp>
      <p:sp>
        <p:nvSpPr>
          <p:cNvPr id="130" name="Прямоугольник 129"/>
          <p:cNvSpPr/>
          <p:nvPr/>
        </p:nvSpPr>
        <p:spPr>
          <a:xfrm>
            <a:off x="6588224" y="5877272"/>
            <a:ext cx="1440160" cy="5760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Проверка</a:t>
            </a:r>
            <a:endParaRPr lang="ru-RU" dirty="0"/>
          </a:p>
        </p:txBody>
      </p:sp>
      <p:sp>
        <p:nvSpPr>
          <p:cNvPr id="180" name="Прямоугольник 179"/>
          <p:cNvSpPr/>
          <p:nvPr/>
        </p:nvSpPr>
        <p:spPr>
          <a:xfrm>
            <a:off x="4211960" y="227687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ч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82" name="Прямоугольник 181"/>
          <p:cNvSpPr/>
          <p:nvPr/>
        </p:nvSpPr>
        <p:spPr>
          <a:xfrm>
            <a:off x="4716016" y="227687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83" name="Прямоугольник 182"/>
          <p:cNvSpPr/>
          <p:nvPr/>
        </p:nvSpPr>
        <p:spPr>
          <a:xfrm>
            <a:off x="5220072" y="227687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н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4211960" y="126876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д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4716016" y="126876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5220072" y="126876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в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5724128" y="126876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6228184" y="126876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н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8" name="Прямоугольник 147"/>
          <p:cNvSpPr/>
          <p:nvPr/>
        </p:nvSpPr>
        <p:spPr>
          <a:xfrm>
            <a:off x="6732240" y="126876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9" name="Прямоугольник 148"/>
          <p:cNvSpPr/>
          <p:nvPr/>
        </p:nvSpPr>
        <p:spPr>
          <a:xfrm>
            <a:off x="7236296" y="126876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2195736" y="126876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1691680" y="126876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2699792" y="126876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Прямоугольник 152"/>
          <p:cNvSpPr/>
          <p:nvPr/>
        </p:nvSpPr>
        <p:spPr>
          <a:xfrm>
            <a:off x="3203848" y="126876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Прямоугольник 153"/>
          <p:cNvSpPr/>
          <p:nvPr/>
        </p:nvSpPr>
        <p:spPr>
          <a:xfrm>
            <a:off x="3707904" y="126876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Прямоугольник 154"/>
          <p:cNvSpPr/>
          <p:nvPr/>
        </p:nvSpPr>
        <p:spPr>
          <a:xfrm>
            <a:off x="4211960" y="126876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Прямоугольник 155"/>
          <p:cNvSpPr/>
          <p:nvPr/>
        </p:nvSpPr>
        <p:spPr>
          <a:xfrm>
            <a:off x="4716016" y="126876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57" name="Прямоугольник 156"/>
          <p:cNvSpPr/>
          <p:nvPr/>
        </p:nvSpPr>
        <p:spPr>
          <a:xfrm>
            <a:off x="5220072" y="126876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58" name="Прямоугольник 157"/>
          <p:cNvSpPr/>
          <p:nvPr/>
        </p:nvSpPr>
        <p:spPr>
          <a:xfrm>
            <a:off x="5724128" y="126876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59" name="Прямоугольник 158"/>
          <p:cNvSpPr/>
          <p:nvPr/>
        </p:nvSpPr>
        <p:spPr>
          <a:xfrm>
            <a:off x="6228184" y="126876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60" name="Прямоугольник 159"/>
          <p:cNvSpPr/>
          <p:nvPr/>
        </p:nvSpPr>
        <p:spPr>
          <a:xfrm>
            <a:off x="6732240" y="126876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61" name="Прямоугольник 160"/>
          <p:cNvSpPr/>
          <p:nvPr/>
        </p:nvSpPr>
        <p:spPr>
          <a:xfrm>
            <a:off x="7236296" y="126876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62" name="Прямоугольник 161"/>
          <p:cNvSpPr/>
          <p:nvPr/>
        </p:nvSpPr>
        <p:spPr>
          <a:xfrm>
            <a:off x="1691680" y="177281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Прямоугольник 162"/>
          <p:cNvSpPr/>
          <p:nvPr/>
        </p:nvSpPr>
        <p:spPr>
          <a:xfrm>
            <a:off x="2195736" y="177281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Прямоугольник 163"/>
          <p:cNvSpPr/>
          <p:nvPr/>
        </p:nvSpPr>
        <p:spPr>
          <a:xfrm>
            <a:off x="2699792" y="177281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" name="Прямоугольник 164"/>
          <p:cNvSpPr/>
          <p:nvPr/>
        </p:nvSpPr>
        <p:spPr>
          <a:xfrm>
            <a:off x="3203848" y="177281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" name="Прямоугольник 165"/>
          <p:cNvSpPr/>
          <p:nvPr/>
        </p:nvSpPr>
        <p:spPr>
          <a:xfrm>
            <a:off x="1691680" y="2780928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72" name="Прямоугольник 171"/>
          <p:cNvSpPr/>
          <p:nvPr/>
        </p:nvSpPr>
        <p:spPr>
          <a:xfrm>
            <a:off x="683568" y="2780928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э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74" name="Прямоугольник 173"/>
          <p:cNvSpPr/>
          <p:nvPr/>
        </p:nvSpPr>
        <p:spPr>
          <a:xfrm>
            <a:off x="683568" y="328498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т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75" name="Прямоугольник 174"/>
          <p:cNvSpPr/>
          <p:nvPr/>
        </p:nvSpPr>
        <p:spPr>
          <a:xfrm>
            <a:off x="3203848" y="328498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м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76" name="Прямоугольник 175"/>
          <p:cNvSpPr/>
          <p:nvPr/>
        </p:nvSpPr>
        <p:spPr>
          <a:xfrm>
            <a:off x="4716016" y="429309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4211960" y="429309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о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78" name="Прямоугольник 177"/>
          <p:cNvSpPr/>
          <p:nvPr/>
        </p:nvSpPr>
        <p:spPr>
          <a:xfrm>
            <a:off x="5220072" y="429309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т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79" name="Прямоугольник 178"/>
          <p:cNvSpPr/>
          <p:nvPr/>
        </p:nvSpPr>
        <p:spPr>
          <a:xfrm>
            <a:off x="5724128" y="429309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ь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84" name="Прямоугольник 183"/>
          <p:cNvSpPr/>
          <p:nvPr/>
        </p:nvSpPr>
        <p:spPr>
          <a:xfrm>
            <a:off x="5724128" y="227687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85" name="Прямоугольник 184"/>
          <p:cNvSpPr/>
          <p:nvPr/>
        </p:nvSpPr>
        <p:spPr>
          <a:xfrm>
            <a:off x="6228184" y="227687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86" name="Прямоугольник 185"/>
          <p:cNvSpPr/>
          <p:nvPr/>
        </p:nvSpPr>
        <p:spPr>
          <a:xfrm>
            <a:off x="2195736" y="227687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87" name="Прямоугольник 186"/>
          <p:cNvSpPr/>
          <p:nvPr/>
        </p:nvSpPr>
        <p:spPr>
          <a:xfrm>
            <a:off x="2699792" y="227687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88" name="Прямоугольник 187"/>
          <p:cNvSpPr/>
          <p:nvPr/>
        </p:nvSpPr>
        <p:spPr>
          <a:xfrm>
            <a:off x="3203848" y="227687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89" name="Прямоугольник 188"/>
          <p:cNvSpPr/>
          <p:nvPr/>
        </p:nvSpPr>
        <p:spPr>
          <a:xfrm>
            <a:off x="3707904" y="227687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91" name="Прямоугольник 190"/>
          <p:cNvSpPr/>
          <p:nvPr/>
        </p:nvSpPr>
        <p:spPr>
          <a:xfrm>
            <a:off x="4211960" y="227687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92" name="Прямоугольник 191"/>
          <p:cNvSpPr/>
          <p:nvPr/>
        </p:nvSpPr>
        <p:spPr>
          <a:xfrm>
            <a:off x="4716016" y="227687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93" name="Прямоугольник 192"/>
          <p:cNvSpPr/>
          <p:nvPr/>
        </p:nvSpPr>
        <p:spPr>
          <a:xfrm>
            <a:off x="5220072" y="227687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94" name="Прямоугольник 193"/>
          <p:cNvSpPr/>
          <p:nvPr/>
        </p:nvSpPr>
        <p:spPr>
          <a:xfrm>
            <a:off x="2699792" y="2780928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95" name="Прямоугольник 194"/>
          <p:cNvSpPr/>
          <p:nvPr/>
        </p:nvSpPr>
        <p:spPr>
          <a:xfrm>
            <a:off x="2195736" y="2780928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96" name="Прямоугольник 195"/>
          <p:cNvSpPr/>
          <p:nvPr/>
        </p:nvSpPr>
        <p:spPr>
          <a:xfrm>
            <a:off x="3203848" y="2780928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97" name="Прямоугольник 196"/>
          <p:cNvSpPr/>
          <p:nvPr/>
        </p:nvSpPr>
        <p:spPr>
          <a:xfrm>
            <a:off x="3707904" y="2780928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98" name="Прямоугольник 197"/>
          <p:cNvSpPr/>
          <p:nvPr/>
        </p:nvSpPr>
        <p:spPr>
          <a:xfrm>
            <a:off x="1187624" y="2780928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00" name="Прямоугольник 199"/>
          <p:cNvSpPr/>
          <p:nvPr/>
        </p:nvSpPr>
        <p:spPr>
          <a:xfrm>
            <a:off x="1691680" y="2780928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01" name="Прямоугольник 200"/>
          <p:cNvSpPr/>
          <p:nvPr/>
        </p:nvSpPr>
        <p:spPr>
          <a:xfrm>
            <a:off x="683568" y="2780928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02" name="Прямоугольник 201"/>
          <p:cNvSpPr/>
          <p:nvPr/>
        </p:nvSpPr>
        <p:spPr>
          <a:xfrm>
            <a:off x="1691680" y="328498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03" name="Прямоугольник 202"/>
          <p:cNvSpPr/>
          <p:nvPr/>
        </p:nvSpPr>
        <p:spPr>
          <a:xfrm>
            <a:off x="1187624" y="328498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04" name="Прямоугольник 203"/>
          <p:cNvSpPr/>
          <p:nvPr/>
        </p:nvSpPr>
        <p:spPr>
          <a:xfrm>
            <a:off x="2195736" y="328498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05" name="Прямоугольник 204"/>
          <p:cNvSpPr/>
          <p:nvPr/>
        </p:nvSpPr>
        <p:spPr>
          <a:xfrm>
            <a:off x="2699792" y="328498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06" name="Прямоугольник 205"/>
          <p:cNvSpPr/>
          <p:nvPr/>
        </p:nvSpPr>
        <p:spPr>
          <a:xfrm>
            <a:off x="4716016" y="328498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07" name="Прямоугольник 206"/>
          <p:cNvSpPr/>
          <p:nvPr/>
        </p:nvSpPr>
        <p:spPr>
          <a:xfrm>
            <a:off x="4211960" y="328498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08" name="Прямоугольник 207"/>
          <p:cNvSpPr/>
          <p:nvPr/>
        </p:nvSpPr>
        <p:spPr>
          <a:xfrm>
            <a:off x="3707904" y="328498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10" name="Прямоугольник 209"/>
          <p:cNvSpPr/>
          <p:nvPr/>
        </p:nvSpPr>
        <p:spPr>
          <a:xfrm>
            <a:off x="683568" y="328498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11" name="Прямоугольник 210"/>
          <p:cNvSpPr/>
          <p:nvPr/>
        </p:nvSpPr>
        <p:spPr>
          <a:xfrm>
            <a:off x="3203848" y="328498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12" name="Прямоугольник 211"/>
          <p:cNvSpPr/>
          <p:nvPr/>
        </p:nvSpPr>
        <p:spPr>
          <a:xfrm>
            <a:off x="1187624" y="378904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13" name="Прямоугольник 212"/>
          <p:cNvSpPr/>
          <p:nvPr/>
        </p:nvSpPr>
        <p:spPr>
          <a:xfrm>
            <a:off x="683568" y="378904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14" name="Прямоугольник 213"/>
          <p:cNvSpPr/>
          <p:nvPr/>
        </p:nvSpPr>
        <p:spPr>
          <a:xfrm>
            <a:off x="1691680" y="378904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15" name="Прямоугольник 214"/>
          <p:cNvSpPr/>
          <p:nvPr/>
        </p:nvSpPr>
        <p:spPr>
          <a:xfrm>
            <a:off x="2195736" y="378904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16" name="Прямоугольник 215"/>
          <p:cNvSpPr/>
          <p:nvPr/>
        </p:nvSpPr>
        <p:spPr>
          <a:xfrm>
            <a:off x="2699792" y="378904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17" name="Прямоугольник 216"/>
          <p:cNvSpPr/>
          <p:nvPr/>
        </p:nvSpPr>
        <p:spPr>
          <a:xfrm>
            <a:off x="3707904" y="378904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18" name="Прямоугольник 217"/>
          <p:cNvSpPr/>
          <p:nvPr/>
        </p:nvSpPr>
        <p:spPr>
          <a:xfrm>
            <a:off x="3203848" y="378904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20" name="Прямоугольник 219"/>
          <p:cNvSpPr/>
          <p:nvPr/>
        </p:nvSpPr>
        <p:spPr>
          <a:xfrm>
            <a:off x="2699792" y="429309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21" name="Прямоугольник 220"/>
          <p:cNvSpPr/>
          <p:nvPr/>
        </p:nvSpPr>
        <p:spPr>
          <a:xfrm>
            <a:off x="2195736" y="429309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22" name="Прямоугольник 221"/>
          <p:cNvSpPr/>
          <p:nvPr/>
        </p:nvSpPr>
        <p:spPr>
          <a:xfrm>
            <a:off x="3203848" y="429309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23" name="Прямоугольник 222"/>
          <p:cNvSpPr/>
          <p:nvPr/>
        </p:nvSpPr>
        <p:spPr>
          <a:xfrm>
            <a:off x="3707904" y="429309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25" name="Прямоугольник 224"/>
          <p:cNvSpPr/>
          <p:nvPr/>
        </p:nvSpPr>
        <p:spPr>
          <a:xfrm>
            <a:off x="4716016" y="429309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26" name="Прямоугольник 225"/>
          <p:cNvSpPr/>
          <p:nvPr/>
        </p:nvSpPr>
        <p:spPr>
          <a:xfrm>
            <a:off x="4211960" y="429309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27" name="Прямоугольник 226"/>
          <p:cNvSpPr/>
          <p:nvPr/>
        </p:nvSpPr>
        <p:spPr>
          <a:xfrm>
            <a:off x="5220072" y="429309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28" name="Прямоугольник 227"/>
          <p:cNvSpPr/>
          <p:nvPr/>
        </p:nvSpPr>
        <p:spPr>
          <a:xfrm>
            <a:off x="5724128" y="429309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29" name="Прямоугольник 228"/>
          <p:cNvSpPr/>
          <p:nvPr/>
        </p:nvSpPr>
        <p:spPr>
          <a:xfrm>
            <a:off x="2195736" y="479715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30" name="Прямоугольник 229"/>
          <p:cNvSpPr/>
          <p:nvPr/>
        </p:nvSpPr>
        <p:spPr>
          <a:xfrm>
            <a:off x="1691680" y="479715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31" name="Прямоугольник 230"/>
          <p:cNvSpPr/>
          <p:nvPr/>
        </p:nvSpPr>
        <p:spPr>
          <a:xfrm>
            <a:off x="2699792" y="479715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32" name="Прямоугольник 231"/>
          <p:cNvSpPr/>
          <p:nvPr/>
        </p:nvSpPr>
        <p:spPr>
          <a:xfrm>
            <a:off x="3203848" y="479715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33" name="Прямоугольник 232"/>
          <p:cNvSpPr/>
          <p:nvPr/>
        </p:nvSpPr>
        <p:spPr>
          <a:xfrm>
            <a:off x="3707904" y="479715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34" name="Прямоугольник 233"/>
          <p:cNvSpPr/>
          <p:nvPr/>
        </p:nvSpPr>
        <p:spPr>
          <a:xfrm>
            <a:off x="4716016" y="479715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35" name="Прямоугольник 234"/>
          <p:cNvSpPr/>
          <p:nvPr/>
        </p:nvSpPr>
        <p:spPr>
          <a:xfrm>
            <a:off x="4211960" y="479715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36" name="Прямоугольник 235"/>
          <p:cNvSpPr/>
          <p:nvPr/>
        </p:nvSpPr>
        <p:spPr>
          <a:xfrm>
            <a:off x="5220072" y="479715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37" name="Прямоугольник 236"/>
          <p:cNvSpPr/>
          <p:nvPr/>
        </p:nvSpPr>
        <p:spPr>
          <a:xfrm>
            <a:off x="5724128" y="479715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683568" y="5589240"/>
            <a:ext cx="4824536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1. Процесс превращения вещества из жидкого состояния в твёрдое.</a:t>
            </a:r>
            <a:endParaRPr lang="ru-RU" sz="2000" dirty="0"/>
          </a:p>
        </p:txBody>
      </p:sp>
      <p:sp>
        <p:nvSpPr>
          <p:cNvPr id="240" name="Управляющая кнопка: назад 239">
            <a:hlinkClick r:id="rId2" action="ppaction://hlinksldjump" highlightClick="1"/>
          </p:cNvPr>
          <p:cNvSpPr/>
          <p:nvPr/>
        </p:nvSpPr>
        <p:spPr>
          <a:xfrm>
            <a:off x="5796136" y="5877272"/>
            <a:ext cx="720080" cy="548680"/>
          </a:xfrm>
          <a:prstGeom prst="actionButtonBackPrevious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1" name="Управляющая кнопка: далее 240">
            <a:hlinkClick r:id="" action="ppaction://hlinkshowjump?jump=nextslide" highlightClick="1"/>
          </p:cNvPr>
          <p:cNvSpPr/>
          <p:nvPr/>
        </p:nvSpPr>
        <p:spPr>
          <a:xfrm>
            <a:off x="8100392" y="5877272"/>
            <a:ext cx="720080" cy="576064"/>
          </a:xfrm>
          <a:prstGeom prst="actionButtonForwardNex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2" name="TextBox 241"/>
          <p:cNvSpPr txBox="1"/>
          <p:nvPr/>
        </p:nvSpPr>
        <p:spPr>
          <a:xfrm>
            <a:off x="899592" y="5589240"/>
            <a:ext cx="2664296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2. Мельчайшая частица вещества.</a:t>
            </a:r>
            <a:endParaRPr lang="ru-RU" sz="2000" dirty="0"/>
          </a:p>
        </p:txBody>
      </p:sp>
      <p:sp>
        <p:nvSpPr>
          <p:cNvPr id="243" name="TextBox 242"/>
          <p:cNvSpPr txBox="1"/>
          <p:nvPr/>
        </p:nvSpPr>
        <p:spPr>
          <a:xfrm>
            <a:off x="1259632" y="5589240"/>
            <a:ext cx="2664296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3. Один из видов теплопередачи.</a:t>
            </a:r>
            <a:endParaRPr lang="ru-RU" sz="2000" dirty="0"/>
          </a:p>
        </p:txBody>
      </p:sp>
      <p:sp>
        <p:nvSpPr>
          <p:cNvPr id="167" name="TextBox 166"/>
          <p:cNvSpPr txBox="1"/>
          <p:nvPr/>
        </p:nvSpPr>
        <p:spPr>
          <a:xfrm>
            <a:off x="683568" y="5445224"/>
            <a:ext cx="4968552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4. Величина, характеризующая способность тела совершать работу.</a:t>
            </a:r>
            <a:endParaRPr lang="ru-RU" sz="2000" dirty="0"/>
          </a:p>
        </p:txBody>
      </p:sp>
      <p:sp>
        <p:nvSpPr>
          <p:cNvPr id="168" name="TextBox 167"/>
          <p:cNvSpPr txBox="1"/>
          <p:nvPr/>
        </p:nvSpPr>
        <p:spPr>
          <a:xfrm>
            <a:off x="1187624" y="5445224"/>
            <a:ext cx="2304256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5. Прибор для измерения температуры.</a:t>
            </a:r>
            <a:endParaRPr lang="ru-RU" sz="2000" dirty="0"/>
          </a:p>
        </p:txBody>
      </p:sp>
      <p:sp>
        <p:nvSpPr>
          <p:cNvPr id="169" name="TextBox 168"/>
          <p:cNvSpPr txBox="1"/>
          <p:nvPr/>
        </p:nvSpPr>
        <p:spPr>
          <a:xfrm>
            <a:off x="1187624" y="5445224"/>
            <a:ext cx="4464496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6. Процесс интенсивного испарения вещества по всему объёму жидкости.</a:t>
            </a:r>
            <a:endParaRPr lang="ru-RU" sz="2000" dirty="0"/>
          </a:p>
        </p:txBody>
      </p:sp>
      <p:sp>
        <p:nvSpPr>
          <p:cNvPr id="170" name="TextBox 169"/>
          <p:cNvSpPr txBox="1"/>
          <p:nvPr/>
        </p:nvSpPr>
        <p:spPr>
          <a:xfrm>
            <a:off x="1619672" y="5445224"/>
            <a:ext cx="3096344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7. Величина, характеризующая быстроту движения.</a:t>
            </a:r>
            <a:endParaRPr lang="ru-RU" sz="2000" dirty="0"/>
          </a:p>
        </p:txBody>
      </p:sp>
      <p:sp>
        <p:nvSpPr>
          <p:cNvPr id="171" name="TextBox 170"/>
          <p:cNvSpPr txBox="1"/>
          <p:nvPr/>
        </p:nvSpPr>
        <p:spPr>
          <a:xfrm>
            <a:off x="2051720" y="5445224"/>
            <a:ext cx="2736304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8. Процесс, обратный кристаллизации.</a:t>
            </a:r>
            <a:endParaRPr lang="ru-RU" sz="2000" dirty="0"/>
          </a:p>
        </p:txBody>
      </p:sp>
      <p:sp>
        <p:nvSpPr>
          <p:cNvPr id="173" name="TextBox 172"/>
          <p:cNvSpPr txBox="1"/>
          <p:nvPr/>
        </p:nvSpPr>
        <p:spPr>
          <a:xfrm>
            <a:off x="6156176" y="3356992"/>
            <a:ext cx="2448272" cy="40011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Ключевое слово</a:t>
            </a:r>
            <a:endParaRPr lang="ru-RU" sz="2000" dirty="0"/>
          </a:p>
        </p:txBody>
      </p:sp>
      <p:pic>
        <p:nvPicPr>
          <p:cNvPr id="181" name="Picture 4" descr="C:\Users\Большаковы\Pictures\Картинки\MC90043441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115616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0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0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3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9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3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35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38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4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9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5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55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58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1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4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7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75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78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4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90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93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98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01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04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0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10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13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16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19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2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9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00"/>
                            </p:stCondLst>
                            <p:childTnLst>
                              <p:par>
                                <p:cTn id="231" presetID="9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2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9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"/>
                            </p:stCondLst>
                            <p:childTnLst>
                              <p:par>
                                <p:cTn id="24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8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500"/>
                            </p:stCondLst>
                            <p:childTnLst>
                              <p:par>
                                <p:cTn id="25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500"/>
                            </p:stCondLst>
                            <p:childTnLst>
                              <p:par>
                                <p:cTn id="26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270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1" fill="hold">
                      <p:stCondLst>
                        <p:cond delay="0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500"/>
                            </p:stCondLst>
                            <p:childTnLst>
                              <p:par>
                                <p:cTn id="27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500"/>
                            </p:stCondLst>
                            <p:childTnLst>
                              <p:par>
                                <p:cTn id="28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9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0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0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0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12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3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4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1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20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24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5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28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9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0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</p:childTnLst>
        </p:cTn>
      </p:par>
    </p:tnLst>
    <p:bldLst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20" grpId="0" animBg="1"/>
      <p:bldP spid="221" grpId="0" animBg="1"/>
      <p:bldP spid="222" grpId="0" animBg="1"/>
      <p:bldP spid="223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9" grpId="0" animBg="1"/>
      <p:bldP spid="239" grpId="1" animBg="1"/>
      <p:bldP spid="242" grpId="0" animBg="1"/>
      <p:bldP spid="242" grpId="1" animBg="1"/>
      <p:bldP spid="243" grpId="0" animBg="1"/>
      <p:bldP spid="243" grpId="1" animBg="1"/>
      <p:bldP spid="167" grpId="0" animBg="1"/>
      <p:bldP spid="167" grpId="1" animBg="1"/>
      <p:bldP spid="168" grpId="0" animBg="1"/>
      <p:bldP spid="168" grpId="1" animBg="1"/>
      <p:bldP spid="169" grpId="0" animBg="1"/>
      <p:bldP spid="169" grpId="1" animBg="1"/>
      <p:bldP spid="170" grpId="0" animBg="1"/>
      <p:bldP spid="170" grpId="1" animBg="1"/>
      <p:bldP spid="171" grpId="0" animBg="1"/>
      <p:bldP spid="171" grpId="1" animBg="1"/>
      <p:bldP spid="17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8"/>
          <p:cNvGrpSpPr/>
          <p:nvPr/>
        </p:nvGrpSpPr>
        <p:grpSpPr>
          <a:xfrm>
            <a:off x="331968" y="404664"/>
            <a:ext cx="8416496" cy="6048672"/>
            <a:chOff x="331968" y="404664"/>
            <a:chExt cx="8416496" cy="6048672"/>
          </a:xfrm>
        </p:grpSpPr>
        <p:sp>
          <p:nvSpPr>
            <p:cNvPr id="27" name="Овал 26"/>
            <p:cNvSpPr/>
            <p:nvPr/>
          </p:nvSpPr>
          <p:spPr>
            <a:xfrm rot="5179547">
              <a:off x="1958383" y="412333"/>
              <a:ext cx="2123174" cy="4401774"/>
            </a:xfrm>
            <a:prstGeom prst="ellipse">
              <a:avLst/>
            </a:prstGeom>
            <a:solidFill>
              <a:srgbClr val="FEC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 rot="5179547">
              <a:off x="4118622" y="-692412"/>
              <a:ext cx="2123174" cy="4401774"/>
            </a:xfrm>
            <a:prstGeom prst="ellipse">
              <a:avLst/>
            </a:prstGeom>
            <a:solidFill>
              <a:srgbClr val="FEC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ый треугольник 24"/>
            <p:cNvSpPr/>
            <p:nvPr/>
          </p:nvSpPr>
          <p:spPr>
            <a:xfrm rot="16200000" flipH="1">
              <a:off x="4907516" y="1511014"/>
              <a:ext cx="4876996" cy="2664296"/>
            </a:xfrm>
            <a:prstGeom prst="rt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ый треугольник 23"/>
            <p:cNvSpPr/>
            <p:nvPr/>
          </p:nvSpPr>
          <p:spPr>
            <a:xfrm rot="5400000">
              <a:off x="3944114" y="-3148439"/>
              <a:ext cx="1251247" cy="8357453"/>
            </a:xfrm>
            <a:prstGeom prst="rtTriangle">
              <a:avLst/>
            </a:prstGeom>
            <a:solidFill>
              <a:srgbClr val="FFD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 rot="5400000">
              <a:off x="2154851" y="9765"/>
              <a:ext cx="4830560" cy="792461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ый треугольник 21"/>
            <p:cNvSpPr/>
            <p:nvPr/>
          </p:nvSpPr>
          <p:spPr>
            <a:xfrm rot="5400000" flipH="1">
              <a:off x="-710814" y="2682690"/>
              <a:ext cx="4876996" cy="2664296"/>
            </a:xfrm>
            <a:prstGeom prst="rt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 rot="14645164">
              <a:off x="2532521" y="1641077"/>
              <a:ext cx="1872208" cy="5266039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ый треугольник 16"/>
            <p:cNvSpPr/>
            <p:nvPr/>
          </p:nvSpPr>
          <p:spPr>
            <a:xfrm rot="6705985">
              <a:off x="5594293" y="22923"/>
              <a:ext cx="1251247" cy="4757409"/>
            </a:xfrm>
            <a:prstGeom prst="rtTriangl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ый треугольник 14"/>
            <p:cNvSpPr/>
            <p:nvPr/>
          </p:nvSpPr>
          <p:spPr>
            <a:xfrm rot="2169963">
              <a:off x="3306417" y="1703797"/>
              <a:ext cx="5244277" cy="2576809"/>
            </a:xfrm>
            <a:prstGeom prst="rt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 rot="5400000">
              <a:off x="1312688" y="-512487"/>
              <a:ext cx="2983677" cy="4817980"/>
            </a:xfrm>
            <a:prstGeom prst="triangle">
              <a:avLst/>
            </a:prstGeom>
            <a:solidFill>
              <a:srgbClr val="D4ED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ый треугольник 27"/>
            <p:cNvSpPr/>
            <p:nvPr/>
          </p:nvSpPr>
          <p:spPr>
            <a:xfrm rot="14894015" flipV="1">
              <a:off x="3851878" y="235397"/>
              <a:ext cx="1251247" cy="8291068"/>
            </a:xfrm>
            <a:prstGeom prst="rtTriangl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5580112" y="2132856"/>
              <a:ext cx="1152128" cy="2664296"/>
            </a:xfrm>
            <a:prstGeom prst="ellipse">
              <a:avLst/>
            </a:prstGeom>
            <a:solidFill>
              <a:srgbClr val="FEC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ый треугольник 20"/>
            <p:cNvSpPr/>
            <p:nvPr/>
          </p:nvSpPr>
          <p:spPr>
            <a:xfrm rot="16200000">
              <a:off x="4905810" y="2663142"/>
              <a:ext cx="4876996" cy="2664296"/>
            </a:xfrm>
            <a:prstGeom prst="rtTriangle">
              <a:avLst/>
            </a:prstGeom>
            <a:solidFill>
              <a:srgbClr val="FFF5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ый треугольник 18"/>
            <p:cNvSpPr/>
            <p:nvPr/>
          </p:nvSpPr>
          <p:spPr>
            <a:xfrm rot="12143968">
              <a:off x="6652161" y="1356837"/>
              <a:ext cx="1251247" cy="3984721"/>
            </a:xfrm>
            <a:prstGeom prst="rtTriangle">
              <a:avLst/>
            </a:prstGeom>
            <a:solidFill>
              <a:srgbClr val="FFD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32" name="Схема 31"/>
          <p:cNvGraphicFramePr/>
          <p:nvPr/>
        </p:nvGraphicFramePr>
        <p:xfrm>
          <a:off x="395536" y="3212976"/>
          <a:ext cx="6408712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D:\Disc 0\Disc 1\Документы Анна\Анимация\анимашки-цифры\cif1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1124744"/>
            <a:ext cx="845130" cy="786383"/>
          </a:xfrm>
          <a:prstGeom prst="rect">
            <a:avLst/>
          </a:prstGeom>
          <a:noFill/>
        </p:spPr>
      </p:pic>
      <p:pic>
        <p:nvPicPr>
          <p:cNvPr id="33" name="Picture 6" descr="C:\Users\Большаковы\Pictures\учитель2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5652120" y="1268760"/>
            <a:ext cx="3021649" cy="2711286"/>
          </a:xfrm>
          <a:prstGeom prst="rect">
            <a:avLst/>
          </a:prstGeom>
          <a:noFill/>
        </p:spPr>
      </p:pic>
      <p:sp>
        <p:nvSpPr>
          <p:cNvPr id="34" name="Овальная выноска 33"/>
          <p:cNvSpPr/>
          <p:nvPr/>
        </p:nvSpPr>
        <p:spPr>
          <a:xfrm>
            <a:off x="251520" y="404664"/>
            <a:ext cx="5760640" cy="2592288"/>
          </a:xfrm>
          <a:prstGeom prst="wedgeEllipseCallout">
            <a:avLst>
              <a:gd name="adj1" fmla="val 73671"/>
              <a:gd name="adj2" fmla="val 5215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80131" y="1097449"/>
            <a:ext cx="538801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Электрические </a:t>
            </a:r>
          </a:p>
          <a:p>
            <a:pPr algn="ctr"/>
            <a:r>
              <a:rPr lang="ru-RU" sz="40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явления</a:t>
            </a:r>
            <a:endParaRPr lang="ru-RU" sz="4000" b="1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9" name="Прямоугольник 38">
            <a:hlinkClick r:id="rId9" action="ppaction://hlinksldjump"/>
          </p:cNvPr>
          <p:cNvSpPr/>
          <p:nvPr/>
        </p:nvSpPr>
        <p:spPr>
          <a:xfrm>
            <a:off x="6516216" y="5733256"/>
            <a:ext cx="1872208" cy="576064"/>
          </a:xfrm>
          <a:prstGeom prst="rect">
            <a:avLst/>
          </a:prstGeom>
          <a:solidFill>
            <a:srgbClr val="00823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оглавление</a:t>
            </a:r>
            <a:endParaRPr lang="ru-RU" sz="2000" dirty="0"/>
          </a:p>
        </p:txBody>
      </p:sp>
      <p:pic>
        <p:nvPicPr>
          <p:cNvPr id="1026" name="Picture 2" descr="D:\Disc 0\Disc 1\Документы Анна\физические рисунки\Электричество\191442-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64088" y="4293096"/>
            <a:ext cx="1379391" cy="1036514"/>
          </a:xfrm>
          <a:prstGeom prst="rect">
            <a:avLst/>
          </a:prstGeom>
          <a:noFill/>
        </p:spPr>
      </p:pic>
      <p:pic>
        <p:nvPicPr>
          <p:cNvPr id="6145" name="Picture 1" descr="C:\Users\Большаковы\Pictures\Картинки\mw012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3568" y="4149080"/>
            <a:ext cx="1080120" cy="1346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8"/>
          <p:cNvGrpSpPr/>
          <p:nvPr/>
        </p:nvGrpSpPr>
        <p:grpSpPr>
          <a:xfrm>
            <a:off x="331968" y="404664"/>
            <a:ext cx="8416496" cy="6048672"/>
            <a:chOff x="331968" y="404664"/>
            <a:chExt cx="8416496" cy="6048672"/>
          </a:xfrm>
        </p:grpSpPr>
        <p:sp>
          <p:nvSpPr>
            <p:cNvPr id="27" name="Овал 26"/>
            <p:cNvSpPr/>
            <p:nvPr/>
          </p:nvSpPr>
          <p:spPr>
            <a:xfrm rot="5179547">
              <a:off x="1958383" y="412333"/>
              <a:ext cx="2123174" cy="4401774"/>
            </a:xfrm>
            <a:prstGeom prst="ellipse">
              <a:avLst/>
            </a:prstGeom>
            <a:solidFill>
              <a:srgbClr val="FEC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 rot="5179547">
              <a:off x="4118622" y="-692412"/>
              <a:ext cx="2123174" cy="4401774"/>
            </a:xfrm>
            <a:prstGeom prst="ellipse">
              <a:avLst/>
            </a:prstGeom>
            <a:solidFill>
              <a:srgbClr val="FFEB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ый треугольник 24"/>
            <p:cNvSpPr/>
            <p:nvPr/>
          </p:nvSpPr>
          <p:spPr>
            <a:xfrm rot="16200000" flipH="1">
              <a:off x="4907516" y="1511014"/>
              <a:ext cx="4876996" cy="2664296"/>
            </a:xfrm>
            <a:prstGeom prst="rt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ый треугольник 23"/>
            <p:cNvSpPr/>
            <p:nvPr/>
          </p:nvSpPr>
          <p:spPr>
            <a:xfrm rot="5400000">
              <a:off x="3944114" y="-3148439"/>
              <a:ext cx="1251247" cy="8357453"/>
            </a:xfrm>
            <a:prstGeom prst="rtTriangle">
              <a:avLst/>
            </a:prstGeom>
            <a:solidFill>
              <a:srgbClr val="FF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 rot="5400000">
              <a:off x="2154851" y="9765"/>
              <a:ext cx="4830560" cy="7924615"/>
            </a:xfrm>
            <a:prstGeom prst="ellipse">
              <a:avLst/>
            </a:prstGeom>
            <a:solidFill>
              <a:srgbClr val="ECF1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ый треугольник 21"/>
            <p:cNvSpPr/>
            <p:nvPr/>
          </p:nvSpPr>
          <p:spPr>
            <a:xfrm rot="5400000" flipH="1">
              <a:off x="-710814" y="2682690"/>
              <a:ext cx="4876996" cy="2664296"/>
            </a:xfrm>
            <a:prstGeom prst="rt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 rot="14645164">
              <a:off x="2532521" y="1641077"/>
              <a:ext cx="1872208" cy="5266039"/>
            </a:xfrm>
            <a:prstGeom prst="ellipse">
              <a:avLst/>
            </a:prstGeom>
            <a:solidFill>
              <a:srgbClr val="FDF4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ый треугольник 16"/>
            <p:cNvSpPr/>
            <p:nvPr/>
          </p:nvSpPr>
          <p:spPr>
            <a:xfrm rot="6705985">
              <a:off x="5594293" y="22923"/>
              <a:ext cx="1251247" cy="4757409"/>
            </a:xfrm>
            <a:prstGeom prst="rtTriangle">
              <a:avLst/>
            </a:prstGeom>
            <a:solidFill>
              <a:srgbClr val="E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ый треугольник 14"/>
            <p:cNvSpPr/>
            <p:nvPr/>
          </p:nvSpPr>
          <p:spPr>
            <a:xfrm rot="2169963">
              <a:off x="3306417" y="1703797"/>
              <a:ext cx="5244277" cy="2576809"/>
            </a:xfrm>
            <a:prstGeom prst="rt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 rot="5400000">
              <a:off x="1312688" y="-512487"/>
              <a:ext cx="2983677" cy="4817980"/>
            </a:xfrm>
            <a:prstGeom prst="triangle">
              <a:avLst/>
            </a:prstGeom>
            <a:solidFill>
              <a:srgbClr val="E7F5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ый треугольник 27"/>
            <p:cNvSpPr/>
            <p:nvPr/>
          </p:nvSpPr>
          <p:spPr>
            <a:xfrm rot="14894015" flipV="1">
              <a:off x="3851878" y="235397"/>
              <a:ext cx="1251247" cy="8291068"/>
            </a:xfrm>
            <a:prstGeom prst="rtTriangle">
              <a:avLst/>
            </a:prstGeom>
            <a:solidFill>
              <a:srgbClr val="E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5580112" y="2132856"/>
              <a:ext cx="1152128" cy="2664296"/>
            </a:xfrm>
            <a:prstGeom prst="ellipse">
              <a:avLst/>
            </a:prstGeom>
            <a:solidFill>
              <a:srgbClr val="FFEB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ый треугольник 20"/>
            <p:cNvSpPr/>
            <p:nvPr/>
          </p:nvSpPr>
          <p:spPr>
            <a:xfrm rot="16200000">
              <a:off x="4905810" y="2663142"/>
              <a:ext cx="4876996" cy="2664296"/>
            </a:xfrm>
            <a:prstGeom prst="rtTriangle">
              <a:avLst/>
            </a:prstGeom>
            <a:solidFill>
              <a:srgbClr val="FDF4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ый треугольник 18"/>
            <p:cNvSpPr/>
            <p:nvPr/>
          </p:nvSpPr>
          <p:spPr>
            <a:xfrm rot="12143968">
              <a:off x="6652161" y="1356837"/>
              <a:ext cx="1251247" cy="3984721"/>
            </a:xfrm>
            <a:prstGeom prst="rtTriangle">
              <a:avLst/>
            </a:prstGeom>
            <a:solidFill>
              <a:srgbClr val="FF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331640" y="197535"/>
            <a:ext cx="4566129" cy="78319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>
                  <a:solidFill>
                    <a:srgbClr val="C00000"/>
                  </a:solidFill>
                </a:ln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Кроссворд №3</a:t>
            </a:r>
            <a:endParaRPr lang="ru-RU" sz="4000" b="1" cap="none" spc="0" dirty="0">
              <a:ln w="11430">
                <a:solidFill>
                  <a:srgbClr val="C00000"/>
                </a:solidFill>
              </a:ln>
              <a:solidFill>
                <a:srgbClr val="D6009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19" name="Группа 118"/>
          <p:cNvGrpSpPr/>
          <p:nvPr/>
        </p:nvGrpSpPr>
        <p:grpSpPr>
          <a:xfrm>
            <a:off x="539552" y="1340768"/>
            <a:ext cx="6048672" cy="5184576"/>
            <a:chOff x="755576" y="980728"/>
            <a:chExt cx="6048672" cy="5184576"/>
          </a:xfrm>
        </p:grpSpPr>
        <p:grpSp>
          <p:nvGrpSpPr>
            <p:cNvPr id="109" name="Группа 108"/>
            <p:cNvGrpSpPr/>
            <p:nvPr/>
          </p:nvGrpSpPr>
          <p:grpSpPr>
            <a:xfrm>
              <a:off x="755576" y="980728"/>
              <a:ext cx="6048672" cy="5184576"/>
              <a:chOff x="755576" y="980728"/>
              <a:chExt cx="6048672" cy="5184576"/>
            </a:xfrm>
          </p:grpSpPr>
          <p:grpSp>
            <p:nvGrpSpPr>
              <p:cNvPr id="106" name="Группа 105"/>
              <p:cNvGrpSpPr/>
              <p:nvPr/>
            </p:nvGrpSpPr>
            <p:grpSpPr>
              <a:xfrm>
                <a:off x="755576" y="980728"/>
                <a:ext cx="6048672" cy="5184576"/>
                <a:chOff x="611560" y="1052736"/>
                <a:chExt cx="6048672" cy="5184576"/>
              </a:xfrm>
            </p:grpSpPr>
            <p:grpSp>
              <p:nvGrpSpPr>
                <p:cNvPr id="98" name="Группа 97"/>
                <p:cNvGrpSpPr/>
                <p:nvPr/>
              </p:nvGrpSpPr>
              <p:grpSpPr>
                <a:xfrm>
                  <a:off x="611560" y="1052736"/>
                  <a:ext cx="5616624" cy="5184576"/>
                  <a:chOff x="683568" y="1124744"/>
                  <a:chExt cx="5616624" cy="5184576"/>
                </a:xfrm>
              </p:grpSpPr>
              <p:grpSp>
                <p:nvGrpSpPr>
                  <p:cNvPr id="93" name="Группа 92"/>
                  <p:cNvGrpSpPr/>
                  <p:nvPr/>
                </p:nvGrpSpPr>
                <p:grpSpPr>
                  <a:xfrm>
                    <a:off x="683568" y="1124744"/>
                    <a:ext cx="5616624" cy="5184576"/>
                    <a:chOff x="683568" y="1124744"/>
                    <a:chExt cx="5616624" cy="5184576"/>
                  </a:xfrm>
                </p:grpSpPr>
                <p:grpSp>
                  <p:nvGrpSpPr>
                    <p:cNvPr id="88" name="Группа 87"/>
                    <p:cNvGrpSpPr/>
                    <p:nvPr/>
                  </p:nvGrpSpPr>
                  <p:grpSpPr>
                    <a:xfrm>
                      <a:off x="683568" y="1124744"/>
                      <a:ext cx="5616624" cy="5184576"/>
                      <a:chOff x="683568" y="1124744"/>
                      <a:chExt cx="5616624" cy="5184576"/>
                    </a:xfrm>
                  </p:grpSpPr>
                  <p:grpSp>
                    <p:nvGrpSpPr>
                      <p:cNvPr id="80" name="Группа 79"/>
                      <p:cNvGrpSpPr/>
                      <p:nvPr/>
                    </p:nvGrpSpPr>
                    <p:grpSpPr>
                      <a:xfrm>
                        <a:off x="683568" y="1124744"/>
                        <a:ext cx="5616624" cy="5184576"/>
                        <a:chOff x="683568" y="1124744"/>
                        <a:chExt cx="5616624" cy="5184576"/>
                      </a:xfrm>
                    </p:grpSpPr>
                    <p:grpSp>
                      <p:nvGrpSpPr>
                        <p:cNvPr id="75" name="Группа 74"/>
                        <p:cNvGrpSpPr/>
                        <p:nvPr/>
                      </p:nvGrpSpPr>
                      <p:grpSpPr>
                        <a:xfrm>
                          <a:off x="683568" y="1124744"/>
                          <a:ext cx="5616624" cy="5184576"/>
                          <a:chOff x="683568" y="1124744"/>
                          <a:chExt cx="5616624" cy="5184576"/>
                        </a:xfrm>
                      </p:grpSpPr>
                      <p:grpSp>
                        <p:nvGrpSpPr>
                          <p:cNvPr id="71" name="Группа 70"/>
                          <p:cNvGrpSpPr/>
                          <p:nvPr/>
                        </p:nvGrpSpPr>
                        <p:grpSpPr>
                          <a:xfrm>
                            <a:off x="1979712" y="1124744"/>
                            <a:ext cx="4320480" cy="5184576"/>
                            <a:chOff x="1979712" y="1124744"/>
                            <a:chExt cx="4320480" cy="5184576"/>
                          </a:xfrm>
                        </p:grpSpPr>
                        <p:grpSp>
                          <p:nvGrpSpPr>
                            <p:cNvPr id="64" name="Группа 63"/>
                            <p:cNvGrpSpPr/>
                            <p:nvPr/>
                          </p:nvGrpSpPr>
                          <p:grpSpPr>
                            <a:xfrm>
                              <a:off x="2411760" y="1124744"/>
                              <a:ext cx="3888432" cy="5184576"/>
                              <a:chOff x="2411760" y="1124744"/>
                              <a:chExt cx="3888432" cy="5184576"/>
                            </a:xfrm>
                          </p:grpSpPr>
                          <p:grpSp>
                            <p:nvGrpSpPr>
                              <p:cNvPr id="61" name="Группа 60"/>
                              <p:cNvGrpSpPr/>
                              <p:nvPr/>
                            </p:nvGrpSpPr>
                            <p:grpSpPr>
                              <a:xfrm>
                                <a:off x="2411760" y="1124744"/>
                                <a:ext cx="3888432" cy="5184576"/>
                                <a:chOff x="2483768" y="1196752"/>
                                <a:chExt cx="3888432" cy="5184576"/>
                              </a:xfrm>
                            </p:grpSpPr>
                            <p:grpSp>
                              <p:nvGrpSpPr>
                                <p:cNvPr id="59" name="Группа 58"/>
                                <p:cNvGrpSpPr/>
                                <p:nvPr/>
                              </p:nvGrpSpPr>
                              <p:grpSpPr>
                                <a:xfrm>
                                  <a:off x="2483768" y="1196752"/>
                                  <a:ext cx="3888432" cy="5184576"/>
                                  <a:chOff x="2483768" y="1196752"/>
                                  <a:chExt cx="3888432" cy="5184576"/>
                                </a:xfrm>
                              </p:grpSpPr>
                              <p:grpSp>
                                <p:nvGrpSpPr>
                                  <p:cNvPr id="52" name="Группа 51"/>
                                  <p:cNvGrpSpPr/>
                                  <p:nvPr/>
                                </p:nvGrpSpPr>
                                <p:grpSpPr>
                                  <a:xfrm>
                                    <a:off x="2915816" y="1196752"/>
                                    <a:ext cx="3456384" cy="5184576"/>
                                    <a:chOff x="2843808" y="1196752"/>
                                    <a:chExt cx="3456384" cy="5184576"/>
                                  </a:xfrm>
                                </p:grpSpPr>
                                <p:sp>
                                  <p:nvSpPr>
                                    <p:cNvPr id="32" name="Прямоугольник 31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2843808" y="1196752"/>
                                      <a:ext cx="432048" cy="432048"/>
                                    </a:xfrm>
                                    <a:prstGeom prst="rect">
                                      <a:avLst/>
                                    </a:prstGeom>
                                    <a:solidFill>
                                      <a:schemeClr val="bg1"/>
                                    </a:solidFill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r>
                                        <a:rPr lang="ru-RU" sz="2000" dirty="0" smtClean="0">
                                          <a:solidFill>
                                            <a:schemeClr val="tx1"/>
                                          </a:solidFill>
                                        </a:rPr>
                                        <a:t>э</a:t>
                                      </a:r>
                                      <a:endParaRPr lang="ru-RU" sz="2000" dirty="0">
                                        <a:solidFill>
                                          <a:schemeClr val="tx1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33" name="Прямоугольник 32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275856" y="1196752"/>
                                      <a:ext cx="432048" cy="432048"/>
                                    </a:xfrm>
                                    <a:prstGeom prst="rect">
                                      <a:avLst/>
                                    </a:prstGeom>
                                    <a:solidFill>
                                      <a:schemeClr val="bg1"/>
                                    </a:solidFill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r>
                                        <a:rPr lang="ru-RU" sz="2000" dirty="0" smtClean="0">
                                          <a:solidFill>
                                            <a:schemeClr val="tx1"/>
                                          </a:solidFill>
                                        </a:rPr>
                                        <a:t>л</a:t>
                                      </a:r>
                                      <a:endParaRPr lang="ru-RU" sz="2000" dirty="0">
                                        <a:solidFill>
                                          <a:schemeClr val="tx1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34" name="Прямоугольник 33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707904" y="1196752"/>
                                      <a:ext cx="432048" cy="432048"/>
                                    </a:xfrm>
                                    <a:prstGeom prst="rect">
                                      <a:avLst/>
                                    </a:prstGeom>
                                    <a:solidFill>
                                      <a:schemeClr val="bg1"/>
                                    </a:solidFill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r>
                                        <a:rPr lang="ru-RU" sz="2000" dirty="0" smtClean="0">
                                          <a:solidFill>
                                            <a:schemeClr val="tx1"/>
                                          </a:solidFill>
                                        </a:rPr>
                                        <a:t>е</a:t>
                                      </a:r>
                                      <a:endParaRPr lang="ru-RU" sz="2000" dirty="0">
                                        <a:solidFill>
                                          <a:schemeClr val="tx1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35" name="Прямоугольник 34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139952" y="1196752"/>
                                      <a:ext cx="432048" cy="432048"/>
                                    </a:xfrm>
                                    <a:prstGeom prst="rect">
                                      <a:avLst/>
                                    </a:prstGeom>
                                    <a:solidFill>
                                      <a:schemeClr val="bg1"/>
                                    </a:solidFill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r>
                                        <a:rPr lang="ru-RU" sz="2000" dirty="0" smtClean="0">
                                          <a:solidFill>
                                            <a:schemeClr val="tx1"/>
                                          </a:solidFill>
                                        </a:rPr>
                                        <a:t>к</a:t>
                                      </a:r>
                                      <a:endParaRPr lang="ru-RU" sz="2000" dirty="0">
                                        <a:solidFill>
                                          <a:schemeClr val="tx1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36" name="Прямоугольник 35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572000" y="1196752"/>
                                      <a:ext cx="432048" cy="432048"/>
                                    </a:xfrm>
                                    <a:prstGeom prst="rect">
                                      <a:avLst/>
                                    </a:prstGeom>
                                    <a:solidFill>
                                      <a:schemeClr val="bg1"/>
                                    </a:solidFill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r>
                                        <a:rPr lang="ru-RU" sz="2000" dirty="0" smtClean="0">
                                          <a:solidFill>
                                            <a:schemeClr val="tx1"/>
                                          </a:solidFill>
                                        </a:rPr>
                                        <a:t>т</a:t>
                                      </a:r>
                                      <a:endParaRPr lang="ru-RU" sz="2000" dirty="0">
                                        <a:solidFill>
                                          <a:schemeClr val="tx1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37" name="Прямоугольник 36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5004048" y="1196752"/>
                                      <a:ext cx="432048" cy="432048"/>
                                    </a:xfrm>
                                    <a:prstGeom prst="rect">
                                      <a:avLst/>
                                    </a:prstGeom>
                                    <a:solidFill>
                                      <a:schemeClr val="bg1"/>
                                    </a:solidFill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r>
                                        <a:rPr lang="ru-RU" sz="2000" dirty="0" err="1" smtClean="0">
                                          <a:solidFill>
                                            <a:schemeClr val="tx1"/>
                                          </a:solidFill>
                                        </a:rPr>
                                        <a:t>р</a:t>
                                      </a:r>
                                      <a:endParaRPr lang="ru-RU" sz="2000" dirty="0">
                                        <a:solidFill>
                                          <a:schemeClr val="tx1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38" name="Прямоугольник 37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5436096" y="1196752"/>
                                      <a:ext cx="432048" cy="432048"/>
                                    </a:xfrm>
                                    <a:prstGeom prst="rect">
                                      <a:avLst/>
                                    </a:prstGeom>
                                    <a:solidFill>
                                      <a:schemeClr val="bg1"/>
                                    </a:solidFill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r>
                                        <a:rPr lang="ru-RU" sz="2000" dirty="0" smtClean="0">
                                          <a:solidFill>
                                            <a:schemeClr val="tx1"/>
                                          </a:solidFill>
                                        </a:rPr>
                                        <a:t>о</a:t>
                                      </a:r>
                                      <a:endParaRPr lang="ru-RU" sz="2000" dirty="0">
                                        <a:solidFill>
                                          <a:schemeClr val="tx1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39" name="Прямоугольник 38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5868144" y="1196752"/>
                                      <a:ext cx="432048" cy="432048"/>
                                    </a:xfrm>
                                    <a:prstGeom prst="rect">
                                      <a:avLst/>
                                    </a:prstGeom>
                                    <a:solidFill>
                                      <a:schemeClr val="bg1"/>
                                    </a:solidFill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r>
                                        <a:rPr lang="ru-RU" sz="2000" dirty="0" err="1" smtClean="0">
                                          <a:solidFill>
                                            <a:schemeClr val="tx1"/>
                                          </a:solidFill>
                                        </a:rPr>
                                        <a:t>н</a:t>
                                      </a:r>
                                      <a:endParaRPr lang="ru-RU" sz="2000" dirty="0">
                                        <a:solidFill>
                                          <a:schemeClr val="tx1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40" name="Прямоугольник 39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2843808" y="1628800"/>
                                      <a:ext cx="432048" cy="432048"/>
                                    </a:xfrm>
                                    <a:prstGeom prst="rect">
                                      <a:avLst/>
                                    </a:prstGeom>
                                    <a:solidFill>
                                      <a:schemeClr val="bg1"/>
                                    </a:solidFill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r>
                                        <a:rPr lang="ru-RU" sz="2000" dirty="0" smtClean="0">
                                          <a:solidFill>
                                            <a:schemeClr val="tx1"/>
                                          </a:solidFill>
                                        </a:rPr>
                                        <a:t>л</a:t>
                                      </a:r>
                                      <a:endParaRPr lang="ru-RU" sz="2000" dirty="0">
                                        <a:solidFill>
                                          <a:schemeClr val="tx1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41" name="Прямоугольник 40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2843808" y="2060848"/>
                                      <a:ext cx="432048" cy="432048"/>
                                    </a:xfrm>
                                    <a:prstGeom prst="rect">
                                      <a:avLst/>
                                    </a:prstGeom>
                                    <a:solidFill>
                                      <a:schemeClr val="bg1"/>
                                    </a:solidFill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r>
                                        <a:rPr lang="ru-RU" sz="2000" dirty="0" smtClean="0">
                                          <a:solidFill>
                                            <a:schemeClr val="tx1"/>
                                          </a:solidFill>
                                        </a:rPr>
                                        <a:t>е</a:t>
                                      </a:r>
                                      <a:endParaRPr lang="ru-RU" sz="2000" dirty="0">
                                        <a:solidFill>
                                          <a:schemeClr val="tx1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42" name="Прямоугольник 41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2843808" y="2492896"/>
                                      <a:ext cx="432048" cy="432048"/>
                                    </a:xfrm>
                                    <a:prstGeom prst="rect">
                                      <a:avLst/>
                                    </a:prstGeom>
                                    <a:solidFill>
                                      <a:schemeClr val="bg1"/>
                                    </a:solidFill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r>
                                        <a:rPr lang="ru-RU" sz="2000" dirty="0" smtClean="0">
                                          <a:solidFill>
                                            <a:schemeClr val="tx1"/>
                                          </a:solidFill>
                                        </a:rPr>
                                        <a:t>к</a:t>
                                      </a:r>
                                      <a:endParaRPr lang="ru-RU" sz="2000" dirty="0">
                                        <a:solidFill>
                                          <a:schemeClr val="tx1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43" name="Прямоугольник 42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2843808" y="2924944"/>
                                      <a:ext cx="432048" cy="432048"/>
                                    </a:xfrm>
                                    <a:prstGeom prst="rect">
                                      <a:avLst/>
                                    </a:prstGeom>
                                    <a:solidFill>
                                      <a:schemeClr val="bg1"/>
                                    </a:solidFill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r>
                                        <a:rPr lang="ru-RU" sz="2000" dirty="0" smtClean="0">
                                          <a:solidFill>
                                            <a:schemeClr val="tx1"/>
                                          </a:solidFill>
                                        </a:rPr>
                                        <a:t>т</a:t>
                                      </a:r>
                                      <a:endParaRPr lang="ru-RU" sz="2000" dirty="0">
                                        <a:solidFill>
                                          <a:schemeClr val="tx1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44" name="Прямоугольник 43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2843808" y="3356992"/>
                                      <a:ext cx="432048" cy="432048"/>
                                    </a:xfrm>
                                    <a:prstGeom prst="rect">
                                      <a:avLst/>
                                    </a:prstGeom>
                                    <a:solidFill>
                                      <a:schemeClr val="bg1"/>
                                    </a:solidFill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r>
                                        <a:rPr lang="ru-RU" sz="2000" dirty="0" err="1" smtClean="0">
                                          <a:solidFill>
                                            <a:schemeClr val="tx1"/>
                                          </a:solidFill>
                                        </a:rPr>
                                        <a:t>р</a:t>
                                      </a:r>
                                      <a:endParaRPr lang="ru-RU" sz="2000" dirty="0">
                                        <a:solidFill>
                                          <a:schemeClr val="tx1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45" name="Прямоугольник 44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2843808" y="3789040"/>
                                      <a:ext cx="432048" cy="432048"/>
                                    </a:xfrm>
                                    <a:prstGeom prst="rect">
                                      <a:avLst/>
                                    </a:prstGeom>
                                    <a:solidFill>
                                      <a:schemeClr val="bg1"/>
                                    </a:solidFill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r>
                                        <a:rPr lang="ru-RU" sz="2000" dirty="0" smtClean="0">
                                          <a:solidFill>
                                            <a:schemeClr val="tx1"/>
                                          </a:solidFill>
                                        </a:rPr>
                                        <a:t>и</a:t>
                                      </a:r>
                                      <a:endParaRPr lang="ru-RU" sz="2000" dirty="0">
                                        <a:solidFill>
                                          <a:schemeClr val="tx1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46" name="Прямоугольник 45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2843808" y="4221088"/>
                                      <a:ext cx="432048" cy="432048"/>
                                    </a:xfrm>
                                    <a:prstGeom prst="rect">
                                      <a:avLst/>
                                    </a:prstGeom>
                                    <a:solidFill>
                                      <a:schemeClr val="bg1"/>
                                    </a:solidFill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r>
                                        <a:rPr lang="ru-RU" sz="2000" dirty="0" err="1" smtClean="0">
                                          <a:solidFill>
                                            <a:schemeClr val="tx1"/>
                                          </a:solidFill>
                                        </a:rPr>
                                        <a:t>з</a:t>
                                      </a:r>
                                      <a:endParaRPr lang="ru-RU" sz="2000" dirty="0">
                                        <a:solidFill>
                                          <a:schemeClr val="tx1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47" name="Прямоугольник 46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2843808" y="4653136"/>
                                      <a:ext cx="432048" cy="432048"/>
                                    </a:xfrm>
                                    <a:prstGeom prst="rect">
                                      <a:avLst/>
                                    </a:prstGeom>
                                    <a:solidFill>
                                      <a:schemeClr val="bg1"/>
                                    </a:solidFill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r>
                                        <a:rPr lang="ru-RU" sz="2000" dirty="0" smtClean="0">
                                          <a:solidFill>
                                            <a:schemeClr val="tx1"/>
                                          </a:solidFill>
                                        </a:rPr>
                                        <a:t>а</a:t>
                                      </a:r>
                                      <a:endParaRPr lang="ru-RU" sz="2000" dirty="0">
                                        <a:solidFill>
                                          <a:schemeClr val="tx1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48" name="Прямоугольник 47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2843808" y="5085184"/>
                                      <a:ext cx="432048" cy="432048"/>
                                    </a:xfrm>
                                    <a:prstGeom prst="rect">
                                      <a:avLst/>
                                    </a:prstGeom>
                                    <a:solidFill>
                                      <a:schemeClr val="bg1"/>
                                    </a:solidFill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r>
                                        <a:rPr lang="ru-RU" sz="2000" dirty="0" err="1" smtClean="0">
                                          <a:solidFill>
                                            <a:schemeClr val="tx1"/>
                                          </a:solidFill>
                                        </a:rPr>
                                        <a:t>ц</a:t>
                                      </a:r>
                                      <a:endParaRPr lang="ru-RU" sz="2000" dirty="0">
                                        <a:solidFill>
                                          <a:schemeClr val="tx1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49" name="Прямоугольник 48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2843808" y="5517232"/>
                                      <a:ext cx="432048" cy="432048"/>
                                    </a:xfrm>
                                    <a:prstGeom prst="rect">
                                      <a:avLst/>
                                    </a:prstGeom>
                                    <a:solidFill>
                                      <a:schemeClr val="bg1"/>
                                    </a:solidFill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r>
                                        <a:rPr lang="ru-RU" sz="2000" dirty="0" smtClean="0">
                                          <a:solidFill>
                                            <a:schemeClr val="tx1"/>
                                          </a:solidFill>
                                        </a:rPr>
                                        <a:t>и</a:t>
                                      </a:r>
                                      <a:endParaRPr lang="ru-RU" sz="2000" dirty="0">
                                        <a:solidFill>
                                          <a:schemeClr val="tx1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51" name="Прямоугольник 50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2843808" y="5949280"/>
                                      <a:ext cx="432048" cy="432048"/>
                                    </a:xfrm>
                                    <a:prstGeom prst="rect">
                                      <a:avLst/>
                                    </a:prstGeom>
                                    <a:solidFill>
                                      <a:schemeClr val="bg1"/>
                                    </a:solidFill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r>
                                        <a:rPr lang="ru-RU" sz="2000" dirty="0" smtClean="0">
                                          <a:solidFill>
                                            <a:schemeClr val="tx1"/>
                                          </a:solidFill>
                                        </a:rPr>
                                        <a:t>я</a:t>
                                      </a:r>
                                      <a:endParaRPr lang="ru-RU" sz="2000" dirty="0">
                                        <a:solidFill>
                                          <a:schemeClr val="tx1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53" name="Прямоугольник 52"/>
                                  <p:cNvSpPr/>
                                  <p:nvPr/>
                                </p:nvSpPr>
                                <p:spPr>
                                  <a:xfrm>
                                    <a:off x="2483768" y="2060848"/>
                                    <a:ext cx="432048" cy="432048"/>
                                  </a:xfrm>
                                  <a:prstGeom prst="rect">
                                    <a:avLst/>
                                  </a:prstGeom>
                                  <a:solidFill>
                                    <a:schemeClr val="bg1"/>
                                  </a:solidFill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r>
                                      <a:rPr lang="ru-RU" sz="2000" dirty="0" smtClean="0">
                                        <a:solidFill>
                                          <a:schemeClr val="tx1"/>
                                        </a:solidFill>
                                      </a:rPr>
                                      <a:t>н</a:t>
                                    </a:r>
                                    <a:endParaRPr lang="ru-RU" sz="2000" dirty="0">
                                      <a:solidFill>
                                        <a:schemeClr val="tx1"/>
                                      </a:solidFill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54" name="Прямоугольник 53"/>
                                  <p:cNvSpPr/>
                                  <p:nvPr/>
                                </p:nvSpPr>
                                <p:spPr>
                                  <a:xfrm>
                                    <a:off x="3347864" y="2060848"/>
                                    <a:ext cx="432048" cy="432048"/>
                                  </a:xfrm>
                                  <a:prstGeom prst="rect">
                                    <a:avLst/>
                                  </a:prstGeom>
                                  <a:solidFill>
                                    <a:schemeClr val="bg1"/>
                                  </a:solidFill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r>
                                      <a:rPr lang="ru-RU" sz="2000" dirty="0" err="1" smtClean="0">
                                        <a:solidFill>
                                          <a:schemeClr val="tx1"/>
                                        </a:solidFill>
                                      </a:rPr>
                                      <a:t>й</a:t>
                                    </a:r>
                                    <a:endParaRPr lang="ru-RU" sz="2000" dirty="0">
                                      <a:solidFill>
                                        <a:schemeClr val="tx1"/>
                                      </a:solidFill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55" name="Прямоугольник 54"/>
                                  <p:cNvSpPr/>
                                  <p:nvPr/>
                                </p:nvSpPr>
                                <p:spPr>
                                  <a:xfrm>
                                    <a:off x="3779912" y="2060848"/>
                                    <a:ext cx="432048" cy="432048"/>
                                  </a:xfrm>
                                  <a:prstGeom prst="rect">
                                    <a:avLst/>
                                  </a:prstGeom>
                                  <a:solidFill>
                                    <a:schemeClr val="bg1"/>
                                  </a:solidFill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r>
                                      <a:rPr lang="ru-RU" sz="2000" dirty="0" smtClean="0">
                                        <a:solidFill>
                                          <a:schemeClr val="tx1"/>
                                        </a:solidFill>
                                      </a:rPr>
                                      <a:t>т</a:t>
                                    </a:r>
                                    <a:endParaRPr lang="ru-RU" sz="2000" dirty="0">
                                      <a:solidFill>
                                        <a:schemeClr val="tx1"/>
                                      </a:solidFill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56" name="Прямоугольник 55"/>
                                  <p:cNvSpPr/>
                                  <p:nvPr/>
                                </p:nvSpPr>
                                <p:spPr>
                                  <a:xfrm>
                                    <a:off x="4211960" y="2060848"/>
                                    <a:ext cx="432048" cy="432048"/>
                                  </a:xfrm>
                                  <a:prstGeom prst="rect">
                                    <a:avLst/>
                                  </a:prstGeom>
                                  <a:solidFill>
                                    <a:schemeClr val="bg1"/>
                                  </a:solidFill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r>
                                      <a:rPr lang="ru-RU" sz="2000" dirty="0" err="1" smtClean="0">
                                        <a:solidFill>
                                          <a:schemeClr val="tx1"/>
                                        </a:solidFill>
                                      </a:rPr>
                                      <a:t>р</a:t>
                                    </a:r>
                                    <a:endParaRPr lang="ru-RU" sz="2000" dirty="0">
                                      <a:solidFill>
                                        <a:schemeClr val="tx1"/>
                                      </a:solidFill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57" name="Прямоугольник 56"/>
                                  <p:cNvSpPr/>
                                  <p:nvPr/>
                                </p:nvSpPr>
                                <p:spPr>
                                  <a:xfrm>
                                    <a:off x="4644008" y="2060848"/>
                                    <a:ext cx="432048" cy="432048"/>
                                  </a:xfrm>
                                  <a:prstGeom prst="rect">
                                    <a:avLst/>
                                  </a:prstGeom>
                                  <a:solidFill>
                                    <a:schemeClr val="bg1"/>
                                  </a:solidFill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r>
                                      <a:rPr lang="ru-RU" sz="2000" dirty="0" smtClean="0">
                                        <a:solidFill>
                                          <a:schemeClr val="tx1"/>
                                        </a:solidFill>
                                      </a:rPr>
                                      <a:t>о</a:t>
                                    </a:r>
                                    <a:endParaRPr lang="ru-RU" sz="2000" dirty="0">
                                      <a:solidFill>
                                        <a:schemeClr val="tx1"/>
                                      </a:solidFill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58" name="Прямоугольник 57"/>
                                  <p:cNvSpPr/>
                                  <p:nvPr/>
                                </p:nvSpPr>
                                <p:spPr>
                                  <a:xfrm>
                                    <a:off x="5076056" y="2060848"/>
                                    <a:ext cx="432048" cy="432048"/>
                                  </a:xfrm>
                                  <a:prstGeom prst="rect">
                                    <a:avLst/>
                                  </a:prstGeom>
                                  <a:solidFill>
                                    <a:schemeClr val="bg1"/>
                                  </a:solidFill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r>
                                      <a:rPr lang="ru-RU" sz="2000" dirty="0" err="1" smtClean="0">
                                        <a:solidFill>
                                          <a:schemeClr val="tx1"/>
                                        </a:solidFill>
                                      </a:rPr>
                                      <a:t>н</a:t>
                                    </a:r>
                                    <a:endParaRPr lang="ru-RU" sz="2000" dirty="0">
                                      <a:solidFill>
                                        <a:schemeClr val="tx1"/>
                                      </a:solidFill>
                                    </a:endParaRPr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60" name="Прямоугольник 59"/>
                                <p:cNvSpPr/>
                                <p:nvPr/>
                              </p:nvSpPr>
                              <p:spPr>
                                <a:xfrm>
                                  <a:off x="5508104" y="1628800"/>
                                  <a:ext cx="432048" cy="432048"/>
                                </a:xfrm>
                                <a:prstGeom prst="rect">
                                  <a:avLst/>
                                </a:prstGeom>
                                <a:solidFill>
                                  <a:schemeClr val="bg1"/>
                                </a:solidFill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r>
                                    <a:rPr lang="ru-RU" sz="2000" dirty="0" smtClean="0">
                                      <a:solidFill>
                                        <a:schemeClr val="tx1"/>
                                      </a:solidFill>
                                    </a:rPr>
                                    <a:t>м</a:t>
                                  </a:r>
                                  <a:endParaRPr lang="ru-RU" sz="2000" dirty="0">
                                    <a:solidFill>
                                      <a:schemeClr val="tx1"/>
                                    </a:solidFill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62" name="Прямоугольник 61"/>
                              <p:cNvSpPr/>
                              <p:nvPr/>
                            </p:nvSpPr>
                            <p:spPr>
                              <a:xfrm>
                                <a:off x="2411760" y="2420888"/>
                                <a:ext cx="432048" cy="432048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ru-RU" sz="2000" dirty="0">
                                  <a:solidFill>
                                    <a:schemeClr val="tx1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63" name="Прямоугольник 62"/>
                              <p:cNvSpPr/>
                              <p:nvPr/>
                            </p:nvSpPr>
                            <p:spPr>
                              <a:xfrm>
                                <a:off x="2411760" y="2852936"/>
                                <a:ext cx="432048" cy="432048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r>
                                  <a:rPr lang="ru-RU" sz="2000" dirty="0" smtClean="0">
                                    <a:solidFill>
                                      <a:schemeClr val="tx1"/>
                                    </a:solidFill>
                                  </a:rPr>
                                  <a:t>о</a:t>
                                </a:r>
                                <a:endParaRPr lang="ru-RU" sz="2000" dirty="0">
                                  <a:solidFill>
                                    <a:schemeClr val="tx1"/>
                                  </a:solidFill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66" name="Прямоугольник 65"/>
                            <p:cNvSpPr/>
                            <p:nvPr/>
                          </p:nvSpPr>
                          <p:spPr>
                            <a:xfrm>
                              <a:off x="1979712" y="2852936"/>
                              <a:ext cx="432048" cy="432048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ru-RU" sz="2000" dirty="0" err="1" smtClean="0">
                                  <a:solidFill>
                                    <a:schemeClr val="tx1"/>
                                  </a:solidFill>
                                </a:rPr>
                                <a:t>р</a:t>
                              </a:r>
                              <a:endParaRPr lang="ru-RU" sz="2000" dirty="0">
                                <a:solidFill>
                                  <a:schemeClr val="tx1"/>
                                </a:solidFill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72" name="Прямоугольник 71"/>
                          <p:cNvSpPr/>
                          <p:nvPr/>
                        </p:nvSpPr>
                        <p:spPr>
                          <a:xfrm>
                            <a:off x="1547664" y="2852936"/>
                            <a:ext cx="432048" cy="432048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ru-RU" sz="2000" dirty="0" err="1" smtClean="0">
                                <a:solidFill>
                                  <a:schemeClr val="tx1"/>
                                </a:solidFill>
                              </a:rPr>
                              <a:t>п</a:t>
                            </a:r>
                            <a:endParaRPr lang="ru-RU" sz="2000" dirty="0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73" name="Прямоугольник 72"/>
                          <p:cNvSpPr/>
                          <p:nvPr/>
                        </p:nvSpPr>
                        <p:spPr>
                          <a:xfrm>
                            <a:off x="1115616" y="2852936"/>
                            <a:ext cx="432048" cy="432048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ru-RU" sz="2000" dirty="0" smtClean="0">
                                <a:solidFill>
                                  <a:schemeClr val="tx1"/>
                                </a:solidFill>
                              </a:rPr>
                              <a:t>о</a:t>
                            </a:r>
                            <a:endParaRPr lang="ru-RU" sz="2000" dirty="0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74" name="Прямоугольник 73"/>
                          <p:cNvSpPr/>
                          <p:nvPr/>
                        </p:nvSpPr>
                        <p:spPr>
                          <a:xfrm>
                            <a:off x="683568" y="2852936"/>
                            <a:ext cx="432048" cy="432048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ru-RU" sz="2000" dirty="0" smtClean="0">
                                <a:solidFill>
                                  <a:schemeClr val="tx1"/>
                                </a:solidFill>
                              </a:rPr>
                              <a:t>с</a:t>
                            </a:r>
                            <a:endParaRPr lang="ru-RU" sz="2000" dirty="0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</p:grpSp>
                    <p:sp>
                      <p:nvSpPr>
                        <p:cNvPr id="76" name="Прямоугольник 75"/>
                        <p:cNvSpPr/>
                        <p:nvPr/>
                      </p:nvSpPr>
                      <p:spPr>
                        <a:xfrm>
                          <a:off x="1115616" y="2420888"/>
                          <a:ext cx="432048" cy="43204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ru-RU" sz="2000" dirty="0" smtClean="0">
                              <a:solidFill>
                                <a:schemeClr val="tx1"/>
                              </a:solidFill>
                            </a:rPr>
                            <a:t>в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7" name="Прямоугольник 76"/>
                        <p:cNvSpPr/>
                        <p:nvPr/>
                      </p:nvSpPr>
                      <p:spPr>
                        <a:xfrm>
                          <a:off x="1115616" y="3284984"/>
                          <a:ext cx="432048" cy="43204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ru-RU" sz="2000" dirty="0" smtClean="0">
                              <a:solidFill>
                                <a:schemeClr val="tx1"/>
                              </a:solidFill>
                            </a:rPr>
                            <a:t>л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8" name="Прямоугольник 77"/>
                        <p:cNvSpPr/>
                        <p:nvPr/>
                      </p:nvSpPr>
                      <p:spPr>
                        <a:xfrm>
                          <a:off x="1115616" y="3717032"/>
                          <a:ext cx="432048" cy="43204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ru-RU" sz="2000" dirty="0" err="1" smtClean="0">
                              <a:solidFill>
                                <a:schemeClr val="tx1"/>
                              </a:solidFill>
                            </a:rPr>
                            <a:t>ь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9" name="Прямоугольник 78"/>
                        <p:cNvSpPr/>
                        <p:nvPr/>
                      </p:nvSpPr>
                      <p:spPr>
                        <a:xfrm>
                          <a:off x="1115616" y="4149080"/>
                          <a:ext cx="432048" cy="43204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ru-RU" sz="2000" dirty="0" smtClean="0">
                              <a:solidFill>
                                <a:schemeClr val="tx1"/>
                              </a:solidFill>
                            </a:rPr>
                            <a:t>т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81" name="Прямоугольник 80"/>
                      <p:cNvSpPr/>
                      <p:nvPr/>
                    </p:nvSpPr>
                    <p:spPr>
                      <a:xfrm>
                        <a:off x="3275856" y="2852936"/>
                        <a:ext cx="432048" cy="43204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ru-RU" sz="2000" dirty="0" smtClean="0">
                            <a:solidFill>
                              <a:schemeClr val="tx1"/>
                            </a:solidFill>
                          </a:rPr>
                          <a:t>и</a:t>
                        </a:r>
                        <a:endParaRPr lang="ru-RU" sz="20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82" name="Прямоугольник 81"/>
                      <p:cNvSpPr/>
                      <p:nvPr/>
                    </p:nvSpPr>
                    <p:spPr>
                      <a:xfrm>
                        <a:off x="3707904" y="2852936"/>
                        <a:ext cx="432048" cy="43204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ru-RU" sz="2000" dirty="0" smtClean="0">
                            <a:solidFill>
                              <a:schemeClr val="tx1"/>
                            </a:solidFill>
                          </a:rPr>
                          <a:t>в</a:t>
                        </a:r>
                        <a:endParaRPr lang="ru-RU" sz="20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83" name="Прямоугольник 82"/>
                      <p:cNvSpPr/>
                      <p:nvPr/>
                    </p:nvSpPr>
                    <p:spPr>
                      <a:xfrm>
                        <a:off x="4139952" y="2852936"/>
                        <a:ext cx="432048" cy="43204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ru-RU" sz="2000" dirty="0" smtClean="0">
                            <a:solidFill>
                              <a:schemeClr val="tx1"/>
                            </a:solidFill>
                          </a:rPr>
                          <a:t>л</a:t>
                        </a:r>
                        <a:endParaRPr lang="ru-RU" sz="20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84" name="Прямоугольник 83"/>
                      <p:cNvSpPr/>
                      <p:nvPr/>
                    </p:nvSpPr>
                    <p:spPr>
                      <a:xfrm>
                        <a:off x="4572000" y="2852936"/>
                        <a:ext cx="432048" cy="43204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ru-RU" sz="2000" dirty="0" smtClean="0">
                            <a:solidFill>
                              <a:schemeClr val="tx1"/>
                            </a:solidFill>
                          </a:rPr>
                          <a:t>е</a:t>
                        </a:r>
                        <a:endParaRPr lang="ru-RU" sz="20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85" name="Прямоугольник 84"/>
                      <p:cNvSpPr/>
                      <p:nvPr/>
                    </p:nvSpPr>
                    <p:spPr>
                      <a:xfrm>
                        <a:off x="5004048" y="2852936"/>
                        <a:ext cx="432048" cy="43204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ru-RU" sz="2000" dirty="0" err="1" smtClean="0">
                            <a:solidFill>
                              <a:schemeClr val="tx1"/>
                            </a:solidFill>
                          </a:rPr>
                          <a:t>н</a:t>
                        </a:r>
                        <a:endParaRPr lang="ru-RU" sz="20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86" name="Прямоугольник 85"/>
                      <p:cNvSpPr/>
                      <p:nvPr/>
                    </p:nvSpPr>
                    <p:spPr>
                      <a:xfrm>
                        <a:off x="5436096" y="2852936"/>
                        <a:ext cx="432048" cy="43204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ru-RU" sz="2000" dirty="0" smtClean="0">
                            <a:solidFill>
                              <a:schemeClr val="tx1"/>
                            </a:solidFill>
                          </a:rPr>
                          <a:t>и</a:t>
                        </a:r>
                        <a:endParaRPr lang="ru-RU" sz="20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87" name="Прямоугольник 86"/>
                      <p:cNvSpPr/>
                      <p:nvPr/>
                    </p:nvSpPr>
                    <p:spPr>
                      <a:xfrm>
                        <a:off x="5868144" y="2852936"/>
                        <a:ext cx="432048" cy="43204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ru-RU" sz="2000" dirty="0" smtClean="0">
                            <a:solidFill>
                              <a:schemeClr val="tx1"/>
                            </a:solidFill>
                          </a:rPr>
                          <a:t>е</a:t>
                        </a:r>
                        <a:endParaRPr lang="ru-RU" sz="20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89" name="Прямоугольник 88"/>
                    <p:cNvSpPr/>
                    <p:nvPr/>
                  </p:nvSpPr>
                  <p:spPr>
                    <a:xfrm>
                      <a:off x="5436096" y="3284984"/>
                      <a:ext cx="432048" cy="43204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0" name="Прямоугольник 89"/>
                    <p:cNvSpPr/>
                    <p:nvPr/>
                  </p:nvSpPr>
                  <p:spPr>
                    <a:xfrm>
                      <a:off x="5436096" y="3717032"/>
                      <a:ext cx="432048" cy="43204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ru-RU" sz="2000" dirty="0" err="1" smtClean="0">
                          <a:solidFill>
                            <a:schemeClr val="tx1"/>
                          </a:solidFill>
                        </a:rPr>
                        <a:t>н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2" name="Прямоугольник 91"/>
                    <p:cNvSpPr/>
                    <p:nvPr/>
                  </p:nvSpPr>
                  <p:spPr>
                    <a:xfrm>
                      <a:off x="5436096" y="4581128"/>
                      <a:ext cx="432048" cy="43204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е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94" name="Прямоугольник 93"/>
                  <p:cNvSpPr/>
                  <p:nvPr/>
                </p:nvSpPr>
                <p:spPr>
                  <a:xfrm>
                    <a:off x="5004048" y="3717032"/>
                    <a:ext cx="432048" cy="432048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sz="2000" dirty="0" smtClean="0">
                        <a:solidFill>
                          <a:schemeClr val="tx1"/>
                        </a:solidFill>
                      </a:rPr>
                      <a:t>о</a:t>
                    </a:r>
                    <a:endParaRPr lang="ru-RU" sz="20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5" name="Прямоугольник 94"/>
                  <p:cNvSpPr/>
                  <p:nvPr/>
                </p:nvSpPr>
                <p:spPr>
                  <a:xfrm>
                    <a:off x="4572000" y="3717032"/>
                    <a:ext cx="432048" cy="432048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sz="2000" dirty="0" smtClean="0">
                        <a:solidFill>
                          <a:schemeClr val="tx1"/>
                        </a:solidFill>
                      </a:rPr>
                      <a:t>л</a:t>
                    </a:r>
                    <a:endParaRPr lang="ru-RU" sz="20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6" name="Прямоугольник 95"/>
                  <p:cNvSpPr/>
                  <p:nvPr/>
                </p:nvSpPr>
                <p:spPr>
                  <a:xfrm>
                    <a:off x="4139952" y="3717032"/>
                    <a:ext cx="432048" cy="432048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sz="2000" dirty="0" smtClean="0">
                        <a:solidFill>
                          <a:schemeClr val="tx1"/>
                        </a:solidFill>
                      </a:rPr>
                      <a:t>у</a:t>
                    </a:r>
                    <a:endParaRPr lang="ru-RU" sz="20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7" name="Прямоугольник 96"/>
                  <p:cNvSpPr/>
                  <p:nvPr/>
                </p:nvSpPr>
                <p:spPr>
                  <a:xfrm>
                    <a:off x="3707904" y="3717032"/>
                    <a:ext cx="432048" cy="432048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sz="2000" dirty="0" smtClean="0">
                        <a:solidFill>
                          <a:schemeClr val="tx1"/>
                        </a:solidFill>
                      </a:rPr>
                      <a:t>к</a:t>
                    </a:r>
                    <a:endParaRPr lang="ru-RU" sz="20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99" name="Прямоугольник 98"/>
                <p:cNvSpPr/>
                <p:nvPr/>
              </p:nvSpPr>
              <p:spPr>
                <a:xfrm>
                  <a:off x="5796136" y="4509120"/>
                  <a:ext cx="432048" cy="43204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2000" dirty="0" smtClean="0">
                      <a:solidFill>
                        <a:schemeClr val="tx1"/>
                      </a:solidFill>
                    </a:rPr>
                    <a:t>т</a:t>
                  </a:r>
                  <a:endParaRPr lang="ru-RU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0" name="Прямоугольник 99"/>
                <p:cNvSpPr/>
                <p:nvPr/>
              </p:nvSpPr>
              <p:spPr>
                <a:xfrm>
                  <a:off x="6228184" y="4509120"/>
                  <a:ext cx="432048" cy="43204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2000" dirty="0" err="1" smtClean="0">
                      <a:solidFill>
                        <a:schemeClr val="tx1"/>
                      </a:solidFill>
                    </a:rPr>
                    <a:t>р</a:t>
                  </a:r>
                  <a:endParaRPr lang="ru-RU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" name="Прямоугольник 100"/>
                <p:cNvSpPr/>
                <p:nvPr/>
              </p:nvSpPr>
              <p:spPr>
                <a:xfrm>
                  <a:off x="4932040" y="4509120"/>
                  <a:ext cx="432048" cy="43204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2000" dirty="0" smtClean="0">
                      <a:solidFill>
                        <a:schemeClr val="tx1"/>
                      </a:solidFill>
                    </a:rPr>
                    <a:t>м</a:t>
                  </a:r>
                  <a:endParaRPr lang="ru-RU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2" name="Прямоугольник 101"/>
                <p:cNvSpPr/>
                <p:nvPr/>
              </p:nvSpPr>
              <p:spPr>
                <a:xfrm>
                  <a:off x="4499992" y="4509120"/>
                  <a:ext cx="432048" cy="43204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2000" dirty="0" err="1" smtClean="0">
                      <a:solidFill>
                        <a:schemeClr val="tx1"/>
                      </a:solidFill>
                    </a:rPr>
                    <a:t>р</a:t>
                  </a:r>
                  <a:endParaRPr lang="ru-RU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3" name="Прямоугольник 102"/>
                <p:cNvSpPr/>
                <p:nvPr/>
              </p:nvSpPr>
              <p:spPr>
                <a:xfrm>
                  <a:off x="4067944" y="4509120"/>
                  <a:ext cx="432048" cy="43204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2000" dirty="0" smtClean="0">
                      <a:solidFill>
                        <a:schemeClr val="tx1"/>
                      </a:solidFill>
                    </a:rPr>
                    <a:t>е</a:t>
                  </a:r>
                  <a:endParaRPr lang="ru-RU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4" name="Прямоугольник 103"/>
                <p:cNvSpPr/>
                <p:nvPr/>
              </p:nvSpPr>
              <p:spPr>
                <a:xfrm>
                  <a:off x="3635896" y="4509120"/>
                  <a:ext cx="432048" cy="43204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2000" dirty="0" err="1" smtClean="0">
                      <a:solidFill>
                        <a:schemeClr val="tx1"/>
                      </a:solidFill>
                    </a:rPr>
                    <a:t>п</a:t>
                  </a:r>
                  <a:endParaRPr lang="ru-RU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5" name="Прямоугольник 104"/>
                <p:cNvSpPr/>
                <p:nvPr/>
              </p:nvSpPr>
              <p:spPr>
                <a:xfrm>
                  <a:off x="3203848" y="4509120"/>
                  <a:ext cx="432048" cy="43204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2000" dirty="0" smtClean="0">
                      <a:solidFill>
                        <a:schemeClr val="tx1"/>
                      </a:solidFill>
                    </a:rPr>
                    <a:t>м</a:t>
                  </a:r>
                  <a:endParaRPr lang="ru-RU" sz="20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07" name="Прямоугольник 106"/>
              <p:cNvSpPr/>
              <p:nvPr/>
            </p:nvSpPr>
            <p:spPr>
              <a:xfrm>
                <a:off x="5940152" y="4869160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dirty="0" smtClean="0">
                    <a:solidFill>
                      <a:schemeClr val="tx1"/>
                    </a:solidFill>
                  </a:rPr>
                  <a:t>о</a:t>
                </a:r>
                <a:endParaRPr lang="ru-RU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/>
            </p:nvSpPr>
            <p:spPr>
              <a:xfrm>
                <a:off x="5940152" y="5301208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dirty="0" smtClean="0">
                    <a:solidFill>
                      <a:schemeClr val="tx1"/>
                    </a:solidFill>
                  </a:rPr>
                  <a:t>к</a:t>
                </a:r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0" name="Прямоугольник 109"/>
            <p:cNvSpPr/>
            <p:nvPr/>
          </p:nvSpPr>
          <p:spPr>
            <a:xfrm>
              <a:off x="2483768" y="5733256"/>
              <a:ext cx="432048" cy="43204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err="1" smtClean="0">
                  <a:solidFill>
                    <a:schemeClr val="tx1"/>
                  </a:solidFill>
                </a:rPr>
                <a:t>р</a:t>
              </a:r>
              <a:endParaRPr lang="ru-RU" sz="2000" dirty="0">
                <a:solidFill>
                  <a:schemeClr val="tx1"/>
                </a:solidFill>
              </a:endParaRPr>
            </a:p>
          </p:txBody>
        </p:sp>
        <p:sp>
          <p:nvSpPr>
            <p:cNvPr id="111" name="Прямоугольник 110"/>
            <p:cNvSpPr/>
            <p:nvPr/>
          </p:nvSpPr>
          <p:spPr>
            <a:xfrm>
              <a:off x="2051720" y="5733256"/>
              <a:ext cx="432048" cy="43204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err="1" smtClean="0">
                  <a:solidFill>
                    <a:schemeClr val="tx1"/>
                  </a:solidFill>
                </a:rPr>
                <a:t>п</a:t>
              </a:r>
              <a:endParaRPr lang="ru-RU" sz="2000" dirty="0">
                <a:solidFill>
                  <a:schemeClr val="tx1"/>
                </a:solidFill>
              </a:endParaRPr>
            </a:p>
          </p:txBody>
        </p:sp>
        <p:sp>
          <p:nvSpPr>
            <p:cNvPr id="112" name="Прямоугольник 111"/>
            <p:cNvSpPr/>
            <p:nvPr/>
          </p:nvSpPr>
          <p:spPr>
            <a:xfrm>
              <a:off x="1619672" y="5733256"/>
              <a:ext cx="432048" cy="43204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tx1"/>
                  </a:solidFill>
                </a:rPr>
                <a:t>а</a:t>
              </a:r>
              <a:endParaRPr lang="ru-RU" sz="2000" dirty="0">
                <a:solidFill>
                  <a:schemeClr val="tx1"/>
                </a:solidFill>
              </a:endParaRPr>
            </a:p>
          </p:txBody>
        </p:sp>
        <p:sp>
          <p:nvSpPr>
            <p:cNvPr id="113" name="Прямоугольник 112"/>
            <p:cNvSpPr/>
            <p:nvPr/>
          </p:nvSpPr>
          <p:spPr>
            <a:xfrm>
              <a:off x="1187624" y="5733256"/>
              <a:ext cx="432048" cy="43204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tx1"/>
                  </a:solidFill>
                </a:rPr>
                <a:t>н</a:t>
              </a:r>
              <a:endParaRPr lang="ru-RU" sz="2000" dirty="0">
                <a:solidFill>
                  <a:schemeClr val="tx1"/>
                </a:solidFill>
              </a:endParaRPr>
            </a:p>
          </p:txBody>
        </p:sp>
        <p:sp>
          <p:nvSpPr>
            <p:cNvPr id="114" name="Прямоугольник 113"/>
            <p:cNvSpPr/>
            <p:nvPr/>
          </p:nvSpPr>
          <p:spPr>
            <a:xfrm>
              <a:off x="3347864" y="5733256"/>
              <a:ext cx="432048" cy="43204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tx1"/>
                  </a:solidFill>
                </a:rPr>
                <a:t>ж</a:t>
              </a:r>
              <a:endParaRPr lang="ru-RU" sz="2000" dirty="0">
                <a:solidFill>
                  <a:schemeClr val="tx1"/>
                </a:solidFill>
              </a:endParaRPr>
            </a:p>
          </p:txBody>
        </p:sp>
        <p:sp>
          <p:nvSpPr>
            <p:cNvPr id="115" name="Прямоугольник 114"/>
            <p:cNvSpPr/>
            <p:nvPr/>
          </p:nvSpPr>
          <p:spPr>
            <a:xfrm>
              <a:off x="3779912" y="5733256"/>
              <a:ext cx="432048" cy="43204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tx1"/>
                  </a:solidFill>
                </a:rPr>
                <a:t>е</a:t>
              </a:r>
              <a:endParaRPr lang="ru-RU" sz="2000" dirty="0">
                <a:solidFill>
                  <a:schemeClr val="tx1"/>
                </a:solidFill>
              </a:endParaRPr>
            </a:p>
          </p:txBody>
        </p:sp>
        <p:sp>
          <p:nvSpPr>
            <p:cNvPr id="116" name="Прямоугольник 115"/>
            <p:cNvSpPr/>
            <p:nvPr/>
          </p:nvSpPr>
          <p:spPr>
            <a:xfrm>
              <a:off x="4211960" y="5733256"/>
              <a:ext cx="432048" cy="43204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err="1" smtClean="0">
                  <a:solidFill>
                    <a:schemeClr val="tx1"/>
                  </a:solidFill>
                </a:rPr>
                <a:t>н</a:t>
              </a:r>
              <a:endParaRPr lang="ru-RU" sz="2000" dirty="0">
                <a:solidFill>
                  <a:schemeClr val="tx1"/>
                </a:solidFill>
              </a:endParaRPr>
            </a:p>
          </p:txBody>
        </p:sp>
        <p:sp>
          <p:nvSpPr>
            <p:cNvPr id="117" name="Прямоугольник 116"/>
            <p:cNvSpPr/>
            <p:nvPr/>
          </p:nvSpPr>
          <p:spPr>
            <a:xfrm>
              <a:off x="4644008" y="5733256"/>
              <a:ext cx="432048" cy="43204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tx1"/>
                  </a:solidFill>
                </a:rPr>
                <a:t>и</a:t>
              </a:r>
              <a:endParaRPr lang="ru-RU" sz="2000" dirty="0">
                <a:solidFill>
                  <a:schemeClr val="tx1"/>
                </a:solidFill>
              </a:endParaRPr>
            </a:p>
          </p:txBody>
        </p:sp>
        <p:sp>
          <p:nvSpPr>
            <p:cNvPr id="118" name="Прямоугольник 117"/>
            <p:cNvSpPr/>
            <p:nvPr/>
          </p:nvSpPr>
          <p:spPr>
            <a:xfrm>
              <a:off x="5076056" y="5733256"/>
              <a:ext cx="432048" cy="43204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tx1"/>
                  </a:solidFill>
                </a:rPr>
                <a:t>е</a:t>
              </a:r>
              <a:endParaRPr lang="ru-RU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22" name="TextBox 121"/>
          <p:cNvSpPr txBox="1"/>
          <p:nvPr/>
        </p:nvSpPr>
        <p:spPr>
          <a:xfrm>
            <a:off x="6372200" y="769347"/>
            <a:ext cx="2448272" cy="172354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Отрицательно заряженная частица, входящая в состав атома.</a:t>
            </a:r>
          </a:p>
          <a:p>
            <a:pPr marL="342900" indent="-342900"/>
            <a:r>
              <a:rPr lang="ru-RU" sz="1600" dirty="0" smtClean="0"/>
              <a:t>(</a:t>
            </a:r>
            <a:r>
              <a:rPr lang="ru-RU" sz="1600" dirty="0" smtClean="0">
                <a:hlinkClick r:id="rId3" action="ppaction://hlinksldjump"/>
              </a:rPr>
              <a:t>Посмотреть модель</a:t>
            </a:r>
            <a:r>
              <a:rPr lang="ru-RU" sz="1600" dirty="0" smtClean="0"/>
              <a:t>)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2195736" y="134076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24" name="TextBox 123"/>
          <p:cNvSpPr txBox="1"/>
          <p:nvPr/>
        </p:nvSpPr>
        <p:spPr>
          <a:xfrm>
            <a:off x="5292080" y="9807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125" name="TextBox 124"/>
          <p:cNvSpPr txBox="1"/>
          <p:nvPr/>
        </p:nvSpPr>
        <p:spPr>
          <a:xfrm>
            <a:off x="1835696" y="220486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26" name="TextBox 125"/>
          <p:cNvSpPr txBox="1"/>
          <p:nvPr/>
        </p:nvSpPr>
        <p:spPr>
          <a:xfrm>
            <a:off x="971600" y="227687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127" name="TextBox 126"/>
          <p:cNvSpPr txBox="1"/>
          <p:nvPr/>
        </p:nvSpPr>
        <p:spPr>
          <a:xfrm>
            <a:off x="179512" y="306896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28" name="TextBox 127"/>
          <p:cNvSpPr txBox="1"/>
          <p:nvPr/>
        </p:nvSpPr>
        <p:spPr>
          <a:xfrm>
            <a:off x="5292080" y="27089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129" name="TextBox 128"/>
          <p:cNvSpPr txBox="1"/>
          <p:nvPr/>
        </p:nvSpPr>
        <p:spPr>
          <a:xfrm>
            <a:off x="3203848" y="399577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30" name="TextBox 129"/>
          <p:cNvSpPr txBox="1"/>
          <p:nvPr/>
        </p:nvSpPr>
        <p:spPr>
          <a:xfrm>
            <a:off x="2339752" y="479715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31" name="TextBox 130"/>
          <p:cNvSpPr txBox="1"/>
          <p:nvPr/>
        </p:nvSpPr>
        <p:spPr>
          <a:xfrm>
            <a:off x="5724128" y="443711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132" name="TextBox 131"/>
          <p:cNvSpPr txBox="1"/>
          <p:nvPr/>
        </p:nvSpPr>
        <p:spPr>
          <a:xfrm>
            <a:off x="539552" y="609329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33" name="Прямоугольник 132"/>
          <p:cNvSpPr/>
          <p:nvPr/>
        </p:nvSpPr>
        <p:spPr>
          <a:xfrm>
            <a:off x="2699792" y="1340768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3131840" y="1340768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3563888" y="1340768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3995936" y="1340768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4427984" y="1340768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4860032" y="1340768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5292080" y="1340768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5724128" y="1340768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6804248" y="5949280"/>
            <a:ext cx="1440160" cy="5760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Проверка</a:t>
            </a:r>
            <a:endParaRPr lang="ru-RU" dirty="0"/>
          </a:p>
        </p:txBody>
      </p:sp>
      <p:sp>
        <p:nvSpPr>
          <p:cNvPr id="143" name="Управляющая кнопка: назад 142">
            <a:hlinkClick r:id="" action="ppaction://hlinkshowjump?jump=previousslide" highlightClick="1"/>
          </p:cNvPr>
          <p:cNvSpPr/>
          <p:nvPr/>
        </p:nvSpPr>
        <p:spPr>
          <a:xfrm>
            <a:off x="6228184" y="6021288"/>
            <a:ext cx="504056" cy="404664"/>
          </a:xfrm>
          <a:prstGeom prst="actionButtonBackPrevious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Управляющая кнопка: далее 143">
            <a:hlinkClick r:id="rId4" action="ppaction://hlinksldjump" highlightClick="1"/>
          </p:cNvPr>
          <p:cNvSpPr/>
          <p:nvPr/>
        </p:nvSpPr>
        <p:spPr>
          <a:xfrm>
            <a:off x="8316416" y="6021288"/>
            <a:ext cx="504056" cy="432048"/>
          </a:xfrm>
          <a:prstGeom prst="actionButtonForwardNex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TextBox 145"/>
          <p:cNvSpPr txBox="1"/>
          <p:nvPr/>
        </p:nvSpPr>
        <p:spPr>
          <a:xfrm>
            <a:off x="6372200" y="764704"/>
            <a:ext cx="2448272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2. Нейтральная частица, входящая в состав атомного ядра.</a:t>
            </a:r>
          </a:p>
          <a:p>
            <a:r>
              <a:rPr lang="ru-RU" sz="1600" dirty="0" smtClean="0">
                <a:hlinkClick r:id="rId3" action="ppaction://hlinksldjump"/>
              </a:rPr>
              <a:t>(Посмотреть модель)</a:t>
            </a:r>
            <a:endParaRPr lang="ru-RU" sz="1600" dirty="0"/>
          </a:p>
        </p:txBody>
      </p:sp>
      <p:sp>
        <p:nvSpPr>
          <p:cNvPr id="147" name="Прямоугольник 146"/>
          <p:cNvSpPr/>
          <p:nvPr/>
        </p:nvSpPr>
        <p:spPr>
          <a:xfrm>
            <a:off x="2699792" y="2204864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8" name="Прямоугольник 147"/>
          <p:cNvSpPr/>
          <p:nvPr/>
        </p:nvSpPr>
        <p:spPr>
          <a:xfrm>
            <a:off x="2267744" y="2204864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9" name="Прямоугольник 148"/>
          <p:cNvSpPr/>
          <p:nvPr/>
        </p:nvSpPr>
        <p:spPr>
          <a:xfrm>
            <a:off x="3131840" y="2204864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3563888" y="2204864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3995936" y="2204864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4427984" y="2204864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53" name="Прямоугольник 152"/>
          <p:cNvSpPr/>
          <p:nvPr/>
        </p:nvSpPr>
        <p:spPr>
          <a:xfrm>
            <a:off x="4860032" y="2204864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6300192" y="40466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D60093"/>
                </a:solidFill>
              </a:rPr>
              <a:t>По горизонтали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156" name="TextBox 155"/>
          <p:cNvSpPr txBox="1"/>
          <p:nvPr/>
        </p:nvSpPr>
        <p:spPr>
          <a:xfrm>
            <a:off x="6228184" y="764704"/>
            <a:ext cx="2736304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ru-RU" dirty="0" smtClean="0"/>
              <a:t>3. Физическая величина, характеризующая противодействие, оказываемое проводником электрическому току.</a:t>
            </a:r>
            <a:endParaRPr lang="ru-RU" dirty="0"/>
          </a:p>
        </p:txBody>
      </p:sp>
      <p:sp>
        <p:nvSpPr>
          <p:cNvPr id="157" name="TextBox 156"/>
          <p:cNvSpPr txBox="1"/>
          <p:nvPr/>
        </p:nvSpPr>
        <p:spPr>
          <a:xfrm>
            <a:off x="2699792" y="9807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158" name="Прямоугольник 157"/>
          <p:cNvSpPr/>
          <p:nvPr/>
        </p:nvSpPr>
        <p:spPr>
          <a:xfrm>
            <a:off x="2699792" y="3068960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59" name="Прямоугольник 158"/>
          <p:cNvSpPr/>
          <p:nvPr/>
        </p:nvSpPr>
        <p:spPr>
          <a:xfrm>
            <a:off x="2267744" y="3068960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60" name="Прямоугольник 159"/>
          <p:cNvSpPr/>
          <p:nvPr/>
        </p:nvSpPr>
        <p:spPr>
          <a:xfrm>
            <a:off x="1835696" y="3068960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61" name="Прямоугольник 160"/>
          <p:cNvSpPr/>
          <p:nvPr/>
        </p:nvSpPr>
        <p:spPr>
          <a:xfrm>
            <a:off x="1403648" y="3068960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62" name="Прямоугольник 161"/>
          <p:cNvSpPr/>
          <p:nvPr/>
        </p:nvSpPr>
        <p:spPr>
          <a:xfrm>
            <a:off x="971600" y="3068960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63" name="Прямоугольник 162"/>
          <p:cNvSpPr/>
          <p:nvPr/>
        </p:nvSpPr>
        <p:spPr>
          <a:xfrm>
            <a:off x="539552" y="3068960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64" name="Прямоугольник 163"/>
          <p:cNvSpPr/>
          <p:nvPr/>
        </p:nvSpPr>
        <p:spPr>
          <a:xfrm>
            <a:off x="3131840" y="3068960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65" name="Прямоугольник 164"/>
          <p:cNvSpPr/>
          <p:nvPr/>
        </p:nvSpPr>
        <p:spPr>
          <a:xfrm>
            <a:off x="3563888" y="3068960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66" name="Прямоугольник 165"/>
          <p:cNvSpPr/>
          <p:nvPr/>
        </p:nvSpPr>
        <p:spPr>
          <a:xfrm>
            <a:off x="3995936" y="3068960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67" name="Прямоугольник 166"/>
          <p:cNvSpPr/>
          <p:nvPr/>
        </p:nvSpPr>
        <p:spPr>
          <a:xfrm>
            <a:off x="4427984" y="3068960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68" name="Прямоугольник 167"/>
          <p:cNvSpPr/>
          <p:nvPr/>
        </p:nvSpPr>
        <p:spPr>
          <a:xfrm>
            <a:off x="4860032" y="3068960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69" name="Прямоугольник 168"/>
          <p:cNvSpPr/>
          <p:nvPr/>
        </p:nvSpPr>
        <p:spPr>
          <a:xfrm>
            <a:off x="5292080" y="3068960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70" name="Прямоугольник 169"/>
          <p:cNvSpPr/>
          <p:nvPr/>
        </p:nvSpPr>
        <p:spPr>
          <a:xfrm>
            <a:off x="5724128" y="3068960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6372200" y="764704"/>
            <a:ext cx="252028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/>
            <a:r>
              <a:rPr lang="ru-RU" dirty="0" smtClean="0"/>
              <a:t>4. Единица электрического заряда.</a:t>
            </a:r>
          </a:p>
        </p:txBody>
      </p:sp>
      <p:sp>
        <p:nvSpPr>
          <p:cNvPr id="172" name="Прямоугольник 171"/>
          <p:cNvSpPr/>
          <p:nvPr/>
        </p:nvSpPr>
        <p:spPr>
          <a:xfrm>
            <a:off x="5292080" y="3933056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73" name="Прямоугольник 172"/>
          <p:cNvSpPr/>
          <p:nvPr/>
        </p:nvSpPr>
        <p:spPr>
          <a:xfrm>
            <a:off x="4860032" y="3933056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74" name="Прямоугольник 173"/>
          <p:cNvSpPr/>
          <p:nvPr/>
        </p:nvSpPr>
        <p:spPr>
          <a:xfrm>
            <a:off x="4427984" y="3933056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75" name="Прямоугольник 174"/>
          <p:cNvSpPr/>
          <p:nvPr/>
        </p:nvSpPr>
        <p:spPr>
          <a:xfrm>
            <a:off x="3995936" y="3933056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76" name="Прямоугольник 175"/>
          <p:cNvSpPr/>
          <p:nvPr/>
        </p:nvSpPr>
        <p:spPr>
          <a:xfrm>
            <a:off x="3563888" y="3933056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6372200" y="764704"/>
            <a:ext cx="2304256" cy="11695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/>
            <a:r>
              <a:rPr lang="ru-RU" dirty="0" smtClean="0"/>
              <a:t>5. Прибор для измерения силы тока.</a:t>
            </a:r>
          </a:p>
          <a:p>
            <a:pPr marL="342900" lvl="0" indent="-342900" algn="ctr"/>
            <a:r>
              <a:rPr lang="ru-RU" sz="1600" dirty="0" smtClean="0">
                <a:hlinkClick r:id="rId5" action="ppaction://hlinksldjump"/>
              </a:rPr>
              <a:t>(Посмотреть фото)</a:t>
            </a:r>
            <a:endParaRPr lang="ru-RU" sz="1600" dirty="0" smtClean="0"/>
          </a:p>
        </p:txBody>
      </p:sp>
      <p:sp>
        <p:nvSpPr>
          <p:cNvPr id="178" name="Прямоугольник 177"/>
          <p:cNvSpPr/>
          <p:nvPr/>
        </p:nvSpPr>
        <p:spPr>
          <a:xfrm>
            <a:off x="2699792" y="4797152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79" name="Прямоугольник 178"/>
          <p:cNvSpPr/>
          <p:nvPr/>
        </p:nvSpPr>
        <p:spPr>
          <a:xfrm>
            <a:off x="5292080" y="4797152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80" name="Прямоугольник 179"/>
          <p:cNvSpPr/>
          <p:nvPr/>
        </p:nvSpPr>
        <p:spPr>
          <a:xfrm>
            <a:off x="5724128" y="4797152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81" name="Прямоугольник 180"/>
          <p:cNvSpPr/>
          <p:nvPr/>
        </p:nvSpPr>
        <p:spPr>
          <a:xfrm>
            <a:off x="6156176" y="4797152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82" name="Прямоугольник 181"/>
          <p:cNvSpPr/>
          <p:nvPr/>
        </p:nvSpPr>
        <p:spPr>
          <a:xfrm>
            <a:off x="4860032" y="4797152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83" name="Прямоугольник 182"/>
          <p:cNvSpPr/>
          <p:nvPr/>
        </p:nvSpPr>
        <p:spPr>
          <a:xfrm>
            <a:off x="4427984" y="4797152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84" name="Прямоугольник 183"/>
          <p:cNvSpPr/>
          <p:nvPr/>
        </p:nvSpPr>
        <p:spPr>
          <a:xfrm>
            <a:off x="3995936" y="4797152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85" name="Прямоугольник 184"/>
          <p:cNvSpPr/>
          <p:nvPr/>
        </p:nvSpPr>
        <p:spPr>
          <a:xfrm>
            <a:off x="3563888" y="4797152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86" name="Прямоугольник 185"/>
          <p:cNvSpPr/>
          <p:nvPr/>
        </p:nvSpPr>
        <p:spPr>
          <a:xfrm>
            <a:off x="3131840" y="4797152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6300192" y="836712"/>
            <a:ext cx="2592288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ru-RU" dirty="0" smtClean="0"/>
              <a:t>6. Физическая величина, равная отношению работы тока к переносимому заряду.</a:t>
            </a:r>
          </a:p>
        </p:txBody>
      </p:sp>
      <p:sp>
        <p:nvSpPr>
          <p:cNvPr id="188" name="Прямоугольник 187"/>
          <p:cNvSpPr/>
          <p:nvPr/>
        </p:nvSpPr>
        <p:spPr>
          <a:xfrm>
            <a:off x="2699792" y="6093296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89" name="Прямоугольник 188"/>
          <p:cNvSpPr/>
          <p:nvPr/>
        </p:nvSpPr>
        <p:spPr>
          <a:xfrm>
            <a:off x="2267744" y="6093296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90" name="Прямоугольник 189"/>
          <p:cNvSpPr/>
          <p:nvPr/>
        </p:nvSpPr>
        <p:spPr>
          <a:xfrm>
            <a:off x="1835696" y="6093296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91" name="Прямоугольник 190"/>
          <p:cNvSpPr/>
          <p:nvPr/>
        </p:nvSpPr>
        <p:spPr>
          <a:xfrm>
            <a:off x="1403648" y="6093296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92" name="Прямоугольник 191"/>
          <p:cNvSpPr/>
          <p:nvPr/>
        </p:nvSpPr>
        <p:spPr>
          <a:xfrm>
            <a:off x="971600" y="6093296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93" name="Прямоугольник 192"/>
          <p:cNvSpPr/>
          <p:nvPr/>
        </p:nvSpPr>
        <p:spPr>
          <a:xfrm>
            <a:off x="3131840" y="6093296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94" name="Прямоугольник 193"/>
          <p:cNvSpPr/>
          <p:nvPr/>
        </p:nvSpPr>
        <p:spPr>
          <a:xfrm>
            <a:off x="3563888" y="6093296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95" name="Прямоугольник 194"/>
          <p:cNvSpPr/>
          <p:nvPr/>
        </p:nvSpPr>
        <p:spPr>
          <a:xfrm>
            <a:off x="3995936" y="6093296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96" name="Прямоугольник 195"/>
          <p:cNvSpPr/>
          <p:nvPr/>
        </p:nvSpPr>
        <p:spPr>
          <a:xfrm>
            <a:off x="4427984" y="6093296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97" name="Прямоугольник 196"/>
          <p:cNvSpPr/>
          <p:nvPr/>
        </p:nvSpPr>
        <p:spPr>
          <a:xfrm>
            <a:off x="4860032" y="6093296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6372200" y="314096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D60093"/>
                </a:solidFill>
              </a:rPr>
              <a:t>По вертикали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199" name="TextBox 198"/>
          <p:cNvSpPr txBox="1"/>
          <p:nvPr/>
        </p:nvSpPr>
        <p:spPr>
          <a:xfrm>
            <a:off x="6372200" y="3501008"/>
            <a:ext cx="252028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/>
            <a:r>
              <a:rPr lang="ru-RU" dirty="0" smtClean="0"/>
              <a:t>7.  Процесс сообщения телу электрического заряда.</a:t>
            </a:r>
          </a:p>
        </p:txBody>
      </p:sp>
      <p:sp>
        <p:nvSpPr>
          <p:cNvPr id="200" name="Прямоугольник 199"/>
          <p:cNvSpPr/>
          <p:nvPr/>
        </p:nvSpPr>
        <p:spPr>
          <a:xfrm>
            <a:off x="2699792" y="1772816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01" name="Прямоугольник 200"/>
          <p:cNvSpPr/>
          <p:nvPr/>
        </p:nvSpPr>
        <p:spPr>
          <a:xfrm>
            <a:off x="2699792" y="2636912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02" name="Прямоугольник 201"/>
          <p:cNvSpPr/>
          <p:nvPr/>
        </p:nvSpPr>
        <p:spPr>
          <a:xfrm>
            <a:off x="2699792" y="3501008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03" name="Прямоугольник 202"/>
          <p:cNvSpPr/>
          <p:nvPr/>
        </p:nvSpPr>
        <p:spPr>
          <a:xfrm>
            <a:off x="2699792" y="3933056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04" name="Прямоугольник 203"/>
          <p:cNvSpPr/>
          <p:nvPr/>
        </p:nvSpPr>
        <p:spPr>
          <a:xfrm>
            <a:off x="2699792" y="4365104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05" name="Прямоугольник 204"/>
          <p:cNvSpPr/>
          <p:nvPr/>
        </p:nvSpPr>
        <p:spPr>
          <a:xfrm>
            <a:off x="2699792" y="5229200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06" name="Прямоугольник 205"/>
          <p:cNvSpPr/>
          <p:nvPr/>
        </p:nvSpPr>
        <p:spPr>
          <a:xfrm>
            <a:off x="2699792" y="5661248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6516216" y="3501008"/>
            <a:ext cx="216024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/>
            <a:r>
              <a:rPr lang="ru-RU" dirty="0" smtClean="0"/>
              <a:t>8. Единица напряжения.</a:t>
            </a:r>
          </a:p>
        </p:txBody>
      </p:sp>
      <p:sp>
        <p:nvSpPr>
          <p:cNvPr id="208" name="Прямоугольник 207"/>
          <p:cNvSpPr/>
          <p:nvPr/>
        </p:nvSpPr>
        <p:spPr>
          <a:xfrm>
            <a:off x="971600" y="2636912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09" name="Прямоугольник 208"/>
          <p:cNvSpPr/>
          <p:nvPr/>
        </p:nvSpPr>
        <p:spPr>
          <a:xfrm>
            <a:off x="971600" y="3501008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10" name="Прямоугольник 209"/>
          <p:cNvSpPr/>
          <p:nvPr/>
        </p:nvSpPr>
        <p:spPr>
          <a:xfrm>
            <a:off x="971600" y="3933056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11" name="Прямоугольник 210"/>
          <p:cNvSpPr/>
          <p:nvPr/>
        </p:nvSpPr>
        <p:spPr>
          <a:xfrm>
            <a:off x="971600" y="4365104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6444208" y="3501008"/>
            <a:ext cx="244827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/>
            <a:r>
              <a:rPr lang="ru-RU" dirty="0" smtClean="0"/>
              <a:t>9. Единица сопротивления.</a:t>
            </a:r>
          </a:p>
        </p:txBody>
      </p:sp>
      <p:sp>
        <p:nvSpPr>
          <p:cNvPr id="213" name="Прямоугольник 212"/>
          <p:cNvSpPr/>
          <p:nvPr/>
        </p:nvSpPr>
        <p:spPr>
          <a:xfrm>
            <a:off x="5292080" y="1772816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14" name="TextBox 213"/>
          <p:cNvSpPr txBox="1"/>
          <p:nvPr/>
        </p:nvSpPr>
        <p:spPr>
          <a:xfrm>
            <a:off x="6372200" y="3501008"/>
            <a:ext cx="2592288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/>
            <a:r>
              <a:rPr lang="ru-RU" dirty="0" smtClean="0"/>
              <a:t>10. Атом, присоединивший или потерявший электрон. </a:t>
            </a:r>
          </a:p>
          <a:p>
            <a:pPr marL="342900" lvl="0" indent="-342900" algn="ctr"/>
            <a:r>
              <a:rPr lang="ru-RU" dirty="0" smtClean="0">
                <a:hlinkClick r:id="rId6" action="ppaction://hlinksldjump"/>
              </a:rPr>
              <a:t>(Подсказка)</a:t>
            </a:r>
            <a:endParaRPr lang="ru-RU" dirty="0" smtClean="0"/>
          </a:p>
        </p:txBody>
      </p:sp>
      <p:sp>
        <p:nvSpPr>
          <p:cNvPr id="215" name="Прямоугольник 214"/>
          <p:cNvSpPr/>
          <p:nvPr/>
        </p:nvSpPr>
        <p:spPr>
          <a:xfrm>
            <a:off x="5292080" y="3501008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16" name="TextBox 215"/>
          <p:cNvSpPr txBox="1"/>
          <p:nvPr/>
        </p:nvSpPr>
        <p:spPr>
          <a:xfrm>
            <a:off x="6372200" y="3501008"/>
            <a:ext cx="259228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ru-RU" dirty="0" smtClean="0"/>
              <a:t>11. </a:t>
            </a:r>
            <a:r>
              <a:rPr lang="ru-RU" dirty="0" smtClean="0">
                <a:hlinkClick r:id="rId7" action="ppaction://hlinkfile"/>
              </a:rPr>
              <a:t>Направленное</a:t>
            </a:r>
            <a:r>
              <a:rPr lang="ru-RU" dirty="0" smtClean="0"/>
              <a:t> движение заряженных частиц.</a:t>
            </a:r>
          </a:p>
        </p:txBody>
      </p:sp>
      <p:sp>
        <p:nvSpPr>
          <p:cNvPr id="217" name="Прямоугольник 216"/>
          <p:cNvSpPr/>
          <p:nvPr/>
        </p:nvSpPr>
        <p:spPr>
          <a:xfrm>
            <a:off x="5724128" y="5229200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18" name="Прямоугольник 217"/>
          <p:cNvSpPr/>
          <p:nvPr/>
        </p:nvSpPr>
        <p:spPr>
          <a:xfrm>
            <a:off x="5724128" y="5661248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Большаковы\Pictures\Картинки\MC900437557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9697" y="44624"/>
            <a:ext cx="1181943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3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3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3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8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5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5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5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7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7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3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9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9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9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9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0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0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09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1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1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2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2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30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4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286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7" fill="hold">
                      <p:stCondLst>
                        <p:cond delay="0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>
                      <p:stCondLst>
                        <p:cond delay="0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0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3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5" fill="hold">
                      <p:stCondLst>
                        <p:cond delay="0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9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313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4" fill="hold">
                      <p:stCondLst>
                        <p:cond delay="0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8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500"/>
                            </p:stCondLst>
                            <p:childTnLst>
                              <p:par>
                                <p:cTn id="323" presetID="9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4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</p:childTnLst>
        </p:cTn>
      </p:par>
    </p:tnLst>
    <p:bldLst>
      <p:bldP spid="122" grpId="0" animBg="1"/>
      <p:bldP spid="122" grpId="1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6" grpId="0" animBg="1"/>
      <p:bldP spid="146" grpId="1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6" grpId="0" animBg="1"/>
      <p:bldP spid="156" grpId="1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1" grpId="1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7" grpId="1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7" grpId="1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9" grpId="0" animBg="1"/>
      <p:bldP spid="199" grpId="1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7" grpId="1" animBg="1"/>
      <p:bldP spid="208" grpId="0" animBg="1"/>
      <p:bldP spid="209" grpId="0" animBg="1"/>
      <p:bldP spid="210" grpId="0" animBg="1"/>
      <p:bldP spid="211" grpId="0" animBg="1"/>
      <p:bldP spid="212" grpId="0" animBg="1"/>
      <p:bldP spid="212" grpId="1" animBg="1"/>
      <p:bldP spid="213" grpId="0" animBg="1"/>
      <p:bldP spid="214" grpId="0" animBg="1"/>
      <p:bldP spid="214" grpId="1" animBg="1"/>
      <p:bldP spid="215" grpId="0" animBg="1"/>
      <p:bldP spid="216" grpId="0" animBg="1"/>
      <p:bldP spid="216" grpId="1" animBg="1"/>
      <p:bldP spid="217" grpId="0" animBg="1"/>
      <p:bldP spid="2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2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3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2048</TotalTime>
  <Words>1235</Words>
  <Application>Microsoft Office PowerPoint</Application>
  <PresentationFormat>Экран (4:3)</PresentationFormat>
  <Paragraphs>531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Аспект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Большаковы</dc:creator>
  <cp:lastModifiedBy>Большаковы</cp:lastModifiedBy>
  <cp:revision>206</cp:revision>
  <dcterms:created xsi:type="dcterms:W3CDTF">2012-09-29T14:03:05Z</dcterms:created>
  <dcterms:modified xsi:type="dcterms:W3CDTF">2014-03-29T14:42:42Z</dcterms:modified>
</cp:coreProperties>
</file>