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99" r:id="rId3"/>
    <p:sldId id="301" r:id="rId4"/>
    <p:sldId id="302" r:id="rId5"/>
    <p:sldId id="303" r:id="rId6"/>
    <p:sldId id="257" r:id="rId7"/>
    <p:sldId id="304" r:id="rId8"/>
    <p:sldId id="278" r:id="rId9"/>
    <p:sldId id="285" r:id="rId10"/>
    <p:sldId id="296" r:id="rId11"/>
    <p:sldId id="260" r:id="rId12"/>
    <p:sldId id="263" r:id="rId13"/>
    <p:sldId id="306" r:id="rId14"/>
    <p:sldId id="264" r:id="rId15"/>
    <p:sldId id="268" r:id="rId16"/>
    <p:sldId id="272" r:id="rId17"/>
    <p:sldId id="305" r:id="rId18"/>
    <p:sldId id="277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38B7DF-DBBE-4459-8B91-2948430AA08E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B7A58A-4DE4-487C-BEAB-4CD1855B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5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A5CE0-AC55-412C-A226-9512DC64EA18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3F324-7A7E-4CFC-9EA1-F07FBB081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2EC57-B63E-42D8-98AF-610621EEFB6E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36C1E-CF53-4B88-B5B3-3336517B4E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DB5A5-F52B-48ED-B0D0-386ABDEC6B40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ACA7-45B1-469D-A17B-7DC9D4320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36367-961A-45C4-B638-0229BB24164B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A4A15-B8DF-4136-B463-B5A73D002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AB4B1-A698-4677-B364-140BEBE57C04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1C5AA59-1A8D-48BD-A2E3-3BE907F67E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5D000-F23A-42D5-B598-1004ABCD1235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CD121-BD2D-462D-B749-0DB839B4EC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0D696-766C-4393-A99B-0B22F29D3B16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002B1-CA87-4A98-AD76-3B6A392925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B1504-4179-407E-8EAE-85D4EE2666D7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BB7BA-C90E-424D-A3DF-E5865D36EE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B342D-2976-4176-AFE2-1D357DD410AD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5A0FC-A446-4990-BB76-9A661FFA5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A884B-416C-4AD2-A900-B168666C1191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4F11-1CFA-42F6-B996-4EEA87222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D5878-3B79-4BE9-9AFA-282AB2384726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DC09-85F2-4E34-B972-C10743EE21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F7D5605-F9F7-4C53-9AC0-B2A6399534F9}" type="datetimeFigureOut">
              <a:rPr lang="ru-RU" smtClean="0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E9DA9EC-BEFE-485B-AF8A-BC57F48ACA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ia.ru/spravka/20130704/947495329.html" TargetMode="External"/><Relationship Id="rId13" Type="http://schemas.openxmlformats.org/officeDocument/2006/relationships/hyperlink" Target="http://best-pedagog.ru/file/view2/file/demokrit/Democritos.jpg/r=150,0_i.jpg" TargetMode="External"/><Relationship Id="rId18" Type="http://schemas.openxmlformats.org/officeDocument/2006/relationships/hyperlink" Target="http://rubasket.com/images/stories/remote/http--minolta.land.ru-Lek_Trava-Image-gippokrat.jpg" TargetMode="External"/><Relationship Id="rId26" Type="http://schemas.openxmlformats.org/officeDocument/2006/relationships/hyperlink" Target="http://re-actor.net/uploads/posts/2013-05/thumbs/1368014279_7.jpg" TargetMode="External"/><Relationship Id="rId3" Type="http://schemas.openxmlformats.org/officeDocument/2006/relationships/hyperlink" Target="http://www.afizika.ru/zanimatelniestati/164-istoriyaolimpig" TargetMode="External"/><Relationship Id="rId21" Type="http://schemas.openxmlformats.org/officeDocument/2006/relationships/hyperlink" Target="http://i.allday.ru/ed/02/a6/1344246903_1896-olympic-games-poster-athens.jpg" TargetMode="External"/><Relationship Id="rId34" Type="http://schemas.openxmlformats.org/officeDocument/2006/relationships/hyperlink" Target="http://www.sportliga.com/public/uploads/thumbs/imagesetitem/2014/2/W6MTdqBne0P8DK9N.jpg.576x576_q85.jpg" TargetMode="External"/><Relationship Id="rId7" Type="http://schemas.openxmlformats.org/officeDocument/2006/relationships/hyperlink" Target="https://ru.wikipedia.org/wiki/&#1051;&#1077;&#1090;&#1085;&#1080;&#1077;_&#1054;&#1083;&#1080;&#1084;&#1087;&#1080;&#1081;&#1089;&#1082;&#1080;&#1077;_&#1080;&#1075;&#1088;&#1099;_1980" TargetMode="External"/><Relationship Id="rId12" Type="http://schemas.openxmlformats.org/officeDocument/2006/relationships/hyperlink" Target="http://ugabuga.ru/sites/default/files/styles/slovar_max/public/images/monsters/drev_mif/demosfen1.jpg" TargetMode="External"/><Relationship Id="rId17" Type="http://schemas.openxmlformats.org/officeDocument/2006/relationships/hyperlink" Target="http://100grp.ru/wp-content/uploads/2011/08/0011.jpg" TargetMode="External"/><Relationship Id="rId25" Type="http://schemas.openxmlformats.org/officeDocument/2006/relationships/hyperlink" Target="http://www.armagnacpro.ru/postimages/olimpiada_80.jpg" TargetMode="External"/><Relationship Id="rId33" Type="http://schemas.openxmlformats.org/officeDocument/2006/relationships/hyperlink" Target="http://www.allmoldova.com/news/olimpiada-v-sochi-s-cheie-tur-kruto-ochen/" TargetMode="External"/><Relationship Id="rId2" Type="http://schemas.openxmlformats.org/officeDocument/2006/relationships/hyperlink" Target="https://ru.wikipedia.org/wiki/%CE%EB%E8%EC%EF%E8%E9%F1%EA%E8%E5_%E8%E3%F0%FB" TargetMode="External"/><Relationship Id="rId16" Type="http://schemas.openxmlformats.org/officeDocument/2006/relationships/hyperlink" Target="http://manwb.ru/pub/Pictures-Articles/2010/06/Sokrat/Sokrat.jpg" TargetMode="External"/><Relationship Id="rId20" Type="http://schemas.openxmlformats.org/officeDocument/2006/relationships/hyperlink" Target="http://www.polispost.com/article/22786/ntompingk-kai-stin-archaia-ellada.-" TargetMode="External"/><Relationship Id="rId29" Type="http://schemas.openxmlformats.org/officeDocument/2006/relationships/hyperlink" Target="http://static.euronews.com/articles/226438/600x600_Paralympics-BRONZ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topis.info/themes/olympic/istorija_olimpiyskogo_dvijenija_v_rossii.html" TargetMode="External"/><Relationship Id="rId11" Type="http://schemas.openxmlformats.org/officeDocument/2006/relationships/hyperlink" Target="http://gorod.tomsk.ru/uploads/47343/1295083643/Olympics_11.jpg" TargetMode="External"/><Relationship Id="rId24" Type="http://schemas.openxmlformats.org/officeDocument/2006/relationships/hyperlink" Target="http://banana.by/engine/print.php?newsid=162104" TargetMode="External"/><Relationship Id="rId32" Type="http://schemas.openxmlformats.org/officeDocument/2006/relationships/hyperlink" Target="http://i.eurosport.ru/2012/08/01/869684-14671927-640-360.jpg" TargetMode="External"/><Relationship Id="rId5" Type="http://schemas.openxmlformats.org/officeDocument/2006/relationships/hyperlink" Target="http://alldayplus.ru/society/sport/389-istoriya-pervyx-olimpijskix-igr-sovremennosti-1896-god.html" TargetMode="External"/><Relationship Id="rId15" Type="http://schemas.openxmlformats.org/officeDocument/2006/relationships/hyperlink" Target="http://en.academic.ru/pictures/enwiki/65/Aristotle_Altemps_Inv8575.jpg" TargetMode="External"/><Relationship Id="rId23" Type="http://schemas.openxmlformats.org/officeDocument/2006/relationships/hyperlink" Target="http://img1.liveinternet.ru/images/attach/c/0/43/875/43875834_Olimpiyskih_ig.jpg" TargetMode="External"/><Relationship Id="rId28" Type="http://schemas.openxmlformats.org/officeDocument/2006/relationships/hyperlink" Target="http://static.euronews.com/articles/226438/600x600_Olympics-bronze.jpg" TargetMode="External"/><Relationship Id="rId10" Type="http://schemas.openxmlformats.org/officeDocument/2006/relationships/hyperlink" Target="http://www.yaconic.com/wp-content/uploads/2013/07/Esmirna-en-llamas-ent1.jpg" TargetMode="External"/><Relationship Id="rId19" Type="http://schemas.openxmlformats.org/officeDocument/2006/relationships/hyperlink" Target="http://fr.academic.ru/pictures/frwiki/66/Baron_Pierre_de_Coubertin.jpg" TargetMode="External"/><Relationship Id="rId31" Type="http://schemas.openxmlformats.org/officeDocument/2006/relationships/hyperlink" Target="http://www.epochtimes.ru/images/stories/06/differents/200_010613Medal_01.jpg" TargetMode="External"/><Relationship Id="rId4" Type="http://schemas.openxmlformats.org/officeDocument/2006/relationships/hyperlink" Target="http://slib.admsurgut.ru/index.php?option=com_content&amp;view=article&amp;id=2858&amp;Itemid=291" TargetMode="External"/><Relationship Id="rId9" Type="http://schemas.openxmlformats.org/officeDocument/2006/relationships/hyperlink" Target="http://phenomenonsofhistory.com/site/wp-content/uploads/2010/04/9.jpg" TargetMode="External"/><Relationship Id="rId14" Type="http://schemas.openxmlformats.org/officeDocument/2006/relationships/hyperlink" Target="http://fb2.booksgid.com/content/04/aleksey-losev-platon-aristotel-3-e-izd-ispr-i-dop/img/_2.jpg" TargetMode="External"/><Relationship Id="rId22" Type="http://schemas.openxmlformats.org/officeDocument/2006/relationships/hyperlink" Target="http://smi.uapartner.com/viewitem1246" TargetMode="External"/><Relationship Id="rId27" Type="http://schemas.openxmlformats.org/officeDocument/2006/relationships/hyperlink" Target="http://cdn_m1.mir24.tv/media/images/original/original7196213.jpg" TargetMode="External"/><Relationship Id="rId30" Type="http://schemas.openxmlformats.org/officeDocument/2006/relationships/hyperlink" Target="http://static.euronews.com/articles/226438/600x600_Olympics-silver.jpg" TargetMode="External"/><Relationship Id="rId35" Type="http://schemas.openxmlformats.org/officeDocument/2006/relationships/hyperlink" Target="http://www.sports.ru/tribuna/blogs/fsledlife/569908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913"/>
            <a:ext cx="8110538" cy="1792287"/>
          </a:xfrm>
        </p:spPr>
        <p:txBody>
          <a:bodyPr/>
          <a:lstStyle/>
          <a:p>
            <a:pPr marL="182880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Олимпийские игры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32923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76375" y="5667375"/>
            <a:ext cx="6597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Palatino Linotype" pitchFamily="18" charset="0"/>
              </a:rPr>
              <a:t>Презентация подготовлена учителем физической культуры</a:t>
            </a:r>
          </a:p>
          <a:p>
            <a:pPr algn="ctr"/>
            <a:r>
              <a:rPr lang="ru-RU" dirty="0" err="1" smtClean="0">
                <a:latin typeface="Palatino Linotype" pitchFamily="18" charset="0"/>
              </a:rPr>
              <a:t>Хайдуковым</a:t>
            </a:r>
            <a:r>
              <a:rPr lang="ru-RU" dirty="0" smtClean="0">
                <a:latin typeface="Palatino Linotype" pitchFamily="18" charset="0"/>
              </a:rPr>
              <a:t> Алексеем Александровичем</a:t>
            </a:r>
            <a:endParaRPr lang="ru-RU" dirty="0">
              <a:latin typeface="Palatino Linotype" pitchFamily="18" charset="0"/>
            </a:endParaRPr>
          </a:p>
          <a:p>
            <a:pPr algn="ctr"/>
            <a:r>
              <a:rPr lang="ru-RU" dirty="0">
                <a:latin typeface="Palatino Linotype" pitchFamily="18" charset="0"/>
              </a:rPr>
              <a:t>  </a:t>
            </a:r>
            <a:r>
              <a:rPr lang="ru-RU" dirty="0" smtClean="0">
                <a:latin typeface="Palatino Linotype" pitchFamily="18" charset="0"/>
              </a:rPr>
              <a:t>МБОУ  «</a:t>
            </a:r>
            <a:r>
              <a:rPr lang="ru-RU" dirty="0" err="1" smtClean="0">
                <a:latin typeface="Palatino Linotype" pitchFamily="18" charset="0"/>
              </a:rPr>
              <a:t>Пятинская</a:t>
            </a:r>
            <a:r>
              <a:rPr lang="ru-RU" dirty="0" smtClean="0">
                <a:latin typeface="Palatino Linotype" pitchFamily="18" charset="0"/>
              </a:rPr>
              <a:t> СОШ»</a:t>
            </a:r>
            <a:endParaRPr lang="ru-RU" dirty="0">
              <a:latin typeface="Palatino Linotype" pitchFamily="18" charset="0"/>
            </a:endParaRPr>
          </a:p>
          <a:p>
            <a:pPr algn="ctr"/>
            <a:r>
              <a:rPr lang="ru-RU" dirty="0">
                <a:latin typeface="Palatino Linotype" pitchFamily="18" charset="0"/>
              </a:rPr>
              <a:t>Для 7 класса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150" y="115888"/>
            <a:ext cx="5167313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Медальный</a:t>
            </a:r>
            <a:r>
              <a:rPr lang="ru-RU" sz="4000" b="1" dirty="0"/>
              <a:t> зачёт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052513"/>
            <a:ext cx="7920038" cy="2952750"/>
          </a:xfrm>
        </p:spPr>
        <p:txBody>
          <a:bodyPr>
            <a:no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Победителям соревнований вручались медали, сделанные из серебра. Обладатели вторых мест получали бронзовые медали. Занявшие третьи места не учитывались, и только позже Международный олимпийский комитет включил их в медальный зачёт среди стран, однако не все медалисты определены точно.</a:t>
            </a:r>
          </a:p>
        </p:txBody>
      </p:sp>
      <p:pic>
        <p:nvPicPr>
          <p:cNvPr id="23555" name="Picture 14" descr="http://upload.wikimedia.org/wikipedia/commons/5/59/1896_Olympic_me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149725"/>
            <a:ext cx="4951413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820150" cy="1008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/>
              <a:t>История олимпийского движения в России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00338" y="1916113"/>
            <a:ext cx="6192837" cy="4826000"/>
          </a:xfrm>
        </p:spPr>
        <p:txBody>
          <a:bodyPr>
            <a:normAutofit fontScale="92500" lnSpcReduction="10000"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/>
              <a:t>В начале </a:t>
            </a:r>
            <a:r>
              <a:rPr lang="en-US" sz="2600" dirty="0" smtClean="0"/>
              <a:t>XX </a:t>
            </a:r>
            <a:r>
              <a:rPr lang="ru-RU" sz="2600" dirty="0" smtClean="0"/>
              <a:t>века</a:t>
            </a:r>
            <a:r>
              <a:rPr lang="ru-RU" sz="2600" dirty="0"/>
              <a:t>, когда отменили крепостное право и стала бурно развиваться промышленность, в России начали появляться спортивные национальные федерации</a:t>
            </a:r>
            <a:r>
              <a:rPr lang="ru-RU" sz="2600" dirty="0" smtClean="0"/>
              <a:t>.</a:t>
            </a:r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/>
              <a:t>Впервые </a:t>
            </a:r>
            <a:r>
              <a:rPr lang="ru-RU" sz="2600" dirty="0"/>
              <a:t>шесть спортсменов из России участвовали в Олимпиаде в 1908 году (в г. Лондон, Великобритания). Среди них были и первые в истории российского спорта олимпийские чемпионы – Николай Панин-</a:t>
            </a:r>
            <a:r>
              <a:rPr lang="ru-RU" sz="2600" dirty="0" err="1"/>
              <a:t>Коломенкин</a:t>
            </a:r>
            <a:r>
              <a:rPr lang="ru-RU" sz="2600" dirty="0"/>
              <a:t> (I место), фигурист, а Алексей Петров и Николай Орлов (борьба), добыли серебро (заняли II место).</a:t>
            </a:r>
          </a:p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18716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4241800"/>
            <a:ext cx="201453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692150"/>
            <a:ext cx="6264275" cy="2881313"/>
          </a:xfrm>
        </p:spPr>
        <p:txBody>
          <a:bodyPr>
            <a:no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После октябрьских событий 1917 года Россия, а потом и СССР по политическим мотивам оказались вне олимпийского движения. Лишь в 1951 году мы вернулись в олимпийскую семью, приняв участие в Играх XV Олимпиады в Хельсинки. Дебют оказался успешным: 22 золотые медали, 30 серебряных и 19 бронзовых наград.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  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984500"/>
            <a:ext cx="238283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49725"/>
            <a:ext cx="4673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319837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Олимпиада 80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875" y="1268413"/>
            <a:ext cx="6408738" cy="5113337"/>
          </a:xfrm>
        </p:spPr>
        <p:txBody>
          <a:bodyPr>
            <a:no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Отдельно следует отметить яркую страницу развития олимпийского движения в России – московскую Олимпиаду 1980 года. Огромная страна, с неисчерпаемыми ресурсами 6 лет готовилась к проведению Олимпиады. Невзирая на игнорирование со стороны США и некоторых других стран, двадцать вторые Игры стали важным этапом в процессе формирования международного ОД. Очевидцы Олимпиады восьмидесятого года хорошо помнят высокую организацию соревнований, надежный уровень защиты и безграничное радушие москвичей.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773238"/>
            <a:ext cx="246062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213" y="476250"/>
            <a:ext cx="6107112" cy="6265863"/>
          </a:xfrm>
        </p:spPr>
        <p:txBody>
          <a:bodyPr>
            <a:noAutofit/>
          </a:bodyPr>
          <a:lstStyle/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Беспрецедентны </a:t>
            </a:r>
            <a:r>
              <a:rPr lang="ru-RU" sz="2400" dirty="0"/>
              <a:t>были и спортивные итоги Олимпиады: установлено 36 мировых и 74 олимпийских рекорда, сотни континентальных и национальных достижений.</a:t>
            </a:r>
          </a:p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   Подготовка церемонии закрытия Игр шла параллельно с подготовкой церемонии открытия Игр. Принятый порядок церемонии закрытия Игр строго соответствовал требованиям Олимпийской хартии.</a:t>
            </a:r>
          </a:p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   Оргкомитет "Олимпиада-80" учитывал опыт своих предшественников и в то же время предусмотрел в сценарии немало нового, оригинального.</a:t>
            </a:r>
          </a:p>
        </p:txBody>
      </p:sp>
      <p:pic>
        <p:nvPicPr>
          <p:cNvPr id="27650" name="Picture 2" descr="http://www.forbes.ru/sites/default/files/gallery/17GV000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2498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550" y="18891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Сочи 2014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909638"/>
            <a:ext cx="8281988" cy="3024187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Четвертого июля 2007 года Международный олимпийский комитет (МОК) на своей 119-й сессии, прошедшей в столице Гватемалы, назвал столицу зимних Олимпийских игр 2014 года. Победителем гонки за право принять у себя зимнюю Олимпиаду стал российский город Сочи.</a:t>
            </a:r>
          </a:p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8675" name="Picture 6" descr="http://us2.ekabu.ru/514aa3027efa6e6b7f3379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9322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21050"/>
            <a:ext cx="44132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olimp-history.ru/files/imagecache/image/images/sochi_meda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412875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http://olimp-history.ru/files/imagecache/image/images/sochi_medal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1042988"/>
            <a:ext cx="2652713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http://olimp-history.ru/files/imagecache/image/images/sochi_medaly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3328988"/>
            <a:ext cx="31003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ttp://olimp-history.ru/files/imagecache/image/images/sochi_medaly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157663"/>
            <a:ext cx="33131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http://olimp-history.ru/files/imagecache/image/images/sochi_medaly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25" y="3338513"/>
            <a:ext cx="33829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http://olimp-history.ru/files/imagecache/image/images/sochi_medaly_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838" y="1052513"/>
            <a:ext cx="27003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75438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>Медали на Олимпиаде Сочи 2014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804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Вперед, на Олимп</a:t>
            </a:r>
            <a:r>
              <a:rPr lang="ru-RU" sz="4000" dirty="0" smtClean="0"/>
              <a:t>!    (</a:t>
            </a:r>
            <a:r>
              <a:rPr lang="ru-RU" sz="4000" dirty="0"/>
              <a:t>Викторина)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50" y="836613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Когда и где состоялись первые Олимпийские игры современности?  </a:t>
            </a:r>
          </a:p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</a:rPr>
              <a:t>В 1896 году в Афинах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325" y="1916113"/>
            <a:ext cx="8861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Кто был инициатором возобновления </a:t>
            </a:r>
          </a:p>
          <a:p>
            <a:r>
              <a:rPr lang="ru-RU" sz="2400">
                <a:latin typeface="Palatino Linotype" pitchFamily="18" charset="0"/>
              </a:rPr>
              <a:t>традиции проведения Олимпийских игр? </a:t>
            </a:r>
          </a:p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</a:rPr>
              <a:t>Французский общественный деятель Пьер де Кубертен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5113" y="3114675"/>
            <a:ext cx="763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Опишите Олимпийскую эмблему </a:t>
            </a:r>
          </a:p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</a:rPr>
              <a:t>Эмблема состоит из пяти переплетённых колец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4488" y="3978275"/>
            <a:ext cx="715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Кто стал талисманом Олимпийских игр в Сочи?</a:t>
            </a:r>
          </a:p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</a:rPr>
              <a:t>Леопард, Белый Мишка и Зайка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9563" y="4808538"/>
            <a:ext cx="9034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Как называются Игры, в которых соревнуются спортсмены </a:t>
            </a:r>
          </a:p>
          <a:p>
            <a:r>
              <a:rPr lang="ru-RU" sz="2400">
                <a:latin typeface="Palatino Linotype" pitchFamily="18" charset="0"/>
              </a:rPr>
              <a:t>с ограниченными физическими возможностями?</a:t>
            </a:r>
          </a:p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</a:rPr>
              <a:t>Паралимпийские Игры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8" y="6027738"/>
            <a:ext cx="6537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Когда проводятся Паралимпийские Игры?</a:t>
            </a:r>
          </a:p>
          <a:p>
            <a:r>
              <a:rPr lang="ru-RU" sz="2400" b="1">
                <a:solidFill>
                  <a:srgbClr val="FFFF00"/>
                </a:solidFill>
                <a:latin typeface="Palatino Linotype" pitchFamily="18" charset="0"/>
              </a:rPr>
              <a:t>Сразу же после Олимпийских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68600" y="5934075"/>
            <a:ext cx="4033838" cy="804863"/>
          </a:xfrm>
        </p:spPr>
        <p:txBody>
          <a:bodyPr>
            <a:normAutofit fontScale="92500" lnSpcReduction="10000"/>
          </a:bodyPr>
          <a:lstStyle/>
          <a:p>
            <a:pPr marL="18288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БЫСТРЕЕ, ВЫШЕ, СИЛЬНЕЕ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404813"/>
            <a:ext cx="4200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04813"/>
            <a:ext cx="36957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025775"/>
            <a:ext cx="51911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765175"/>
            <a:ext cx="8193088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4400" dirty="0"/>
              <a:t>Использованные материалы</a:t>
            </a:r>
            <a:br>
              <a:rPr lang="ru-RU" sz="4400" dirty="0"/>
            </a:br>
            <a:r>
              <a:rPr lang="ru-RU" sz="4400" dirty="0"/>
              <a:t>  Интернет сайты:</a:t>
            </a:r>
            <a:br>
              <a:rPr lang="ru-RU" sz="4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7848600" cy="4681537"/>
          </a:xfrm>
        </p:spPr>
        <p:txBody>
          <a:bodyPr>
            <a:normAutofit fontScale="25000" lnSpcReduction="20000"/>
          </a:bodyPr>
          <a:lstStyle/>
          <a:p>
            <a:pPr marL="27432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hlinkClick r:id="rId2"/>
            </a:endParaRPr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800" dirty="0" smtClean="0">
                <a:hlinkClick r:id="rId2"/>
              </a:rPr>
              <a:t>https://ru.wikipedia.org/wiki/%CE%EB%E8%EC%EF%E8%E9%F1%EA%E8%E5_%E8%E3%F0%FB</a:t>
            </a:r>
            <a:endParaRPr lang="ru-RU" sz="18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http://www.afizika.ru/zanimatelniestati/164-istoriyaolimpig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>
                <a:hlinkClick r:id="rId4"/>
              </a:rPr>
              <a:t>http://slib.admsurgut.ru/index.php?option=com_content&amp;view=article&amp;id=2858&amp;Itemid=291#o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>
                <a:hlinkClick r:id="rId5"/>
              </a:rPr>
              <a:t>http://alldayplus.ru/society/sport/389-istoriya-pervyx-olimpijskix-igr-sovremennosti-1896-god.html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>
                <a:hlinkClick r:id="rId6"/>
              </a:rPr>
              <a:t>http://www.letopis.info/themes/olympic/istorija_olimpiyskogo_dvijenija_v_rossii.html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>
                <a:hlinkClick r:id="rId7"/>
              </a:rPr>
              <a:t>https://ru.wikipedia.org/wiki/</a:t>
            </a:r>
            <a:r>
              <a:rPr lang="ru-RU" dirty="0" smtClean="0">
                <a:hlinkClick r:id="rId7"/>
              </a:rPr>
              <a:t>Летние_Олимпийские_игры_1980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 smtClean="0">
                <a:hlinkClick r:id="rId8"/>
              </a:rPr>
              <a:t>http://ria.ru/spravka/20130704/947495329.html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phenomenonsofhistory.com/site/wp-content/uploads/2010/04/9.jpg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www.yaconic.com/wp-content/uploads/2013/07/Esmirna-en-llamas-ent1.jpg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gorod.tomsk.ru/uploads/47343/1295083643/Olympics_11.jpg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ugabuga.ru/sites/default/files/styles/slovar_max/public/images/monsters/drev_mif/demosfen1.jpg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best-pedagog.ru/file/view2/file/demokrit/Democritos.jpg/r=150,0_i.jpg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4"/>
              </a:rPr>
              <a:t>http://fb2.booksgid.com/content/04/aleksey-losev-platon-aristotel-3-e-izd-ispr-i-dop/img/_</a:t>
            </a:r>
            <a:r>
              <a:rPr lang="en-US" dirty="0" smtClean="0">
                <a:hlinkClick r:id="rId14"/>
              </a:rPr>
              <a:t>2.jpg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en.academic.ru/pictures/enwiki/65/Aristotle_Altemps_Inv8575.jpg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manwb.ru/pub/Pictures-Articles/2010/06/Sokrat/Sokrat.jpg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7"/>
              </a:rPr>
              <a:t>http://</a:t>
            </a:r>
            <a:r>
              <a:rPr lang="en-US" dirty="0" smtClean="0">
                <a:hlinkClick r:id="rId17"/>
              </a:rPr>
              <a:t>100grp.ru/wp-content/uploads/2011/08/0011.jpg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8"/>
              </a:rPr>
              <a:t>http://rubasket.com/images/stories/remote/http--</a:t>
            </a:r>
            <a:r>
              <a:rPr lang="en-US" dirty="0" smtClean="0">
                <a:hlinkClick r:id="rId18"/>
              </a:rPr>
              <a:t>minolta.land.ru-Lek_Trava-Image-gippokrat.jpg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fr.academic.ru/pictures/frwiki/66/Baron_Pierre_de_Coubertin.jpg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0"/>
              </a:rPr>
              <a:t>http://www.polispost.com/article/22786/ntompingk-kai-stin-archaia-ellada</a:t>
            </a:r>
            <a:r>
              <a:rPr lang="en-US" dirty="0" smtClean="0">
                <a:hlinkClick r:id="rId20"/>
              </a:rPr>
              <a:t>.-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1"/>
              </a:rPr>
              <a:t>http://</a:t>
            </a:r>
            <a:r>
              <a:rPr lang="en-US" dirty="0" smtClean="0">
                <a:hlinkClick r:id="rId21"/>
              </a:rPr>
              <a:t>i.allday.ru/ed/02/a6/1344246903_1896-olympic-games-poster-athens.jpg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2"/>
              </a:rPr>
              <a:t>http://</a:t>
            </a:r>
            <a:r>
              <a:rPr lang="en-US" dirty="0" smtClean="0">
                <a:hlinkClick r:id="rId22"/>
              </a:rPr>
              <a:t>smi.uapartner.com/viewitem1246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3"/>
              </a:rPr>
              <a:t>http://</a:t>
            </a:r>
            <a:r>
              <a:rPr lang="en-US" dirty="0" smtClean="0">
                <a:hlinkClick r:id="rId23"/>
              </a:rPr>
              <a:t>img1.liveinternet.ru/images/attach/c/0/43/875/43875834_Olimpiyskih_ig.jpg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4"/>
              </a:rPr>
              <a:t>http://</a:t>
            </a:r>
            <a:r>
              <a:rPr lang="en-US" dirty="0" smtClean="0">
                <a:hlinkClick r:id="rId24"/>
              </a:rPr>
              <a:t>banana.by/engine/print.php?newsid=162104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5"/>
              </a:rPr>
              <a:t>http://</a:t>
            </a:r>
            <a:r>
              <a:rPr lang="en-US" dirty="0" smtClean="0">
                <a:hlinkClick r:id="rId25"/>
              </a:rPr>
              <a:t>www.armagnacpro.ru/postimages/olimpiada_80.jpg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6"/>
              </a:rPr>
              <a:t>http://</a:t>
            </a:r>
            <a:r>
              <a:rPr lang="en-US" dirty="0" smtClean="0">
                <a:hlinkClick r:id="rId26"/>
              </a:rPr>
              <a:t>re-actor.net/uploads/posts/2013-05/thumbs/1368014279_7.jpg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7"/>
              </a:rPr>
              <a:t>http://</a:t>
            </a:r>
            <a:r>
              <a:rPr lang="en-US" dirty="0" smtClean="0">
                <a:hlinkClick r:id="rId27"/>
              </a:rPr>
              <a:t>cdn_m1.mir24.tv/media/images/original/original7196213.jpg</a:t>
            </a: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8"/>
              </a:rPr>
              <a:t>http://</a:t>
            </a:r>
            <a:r>
              <a:rPr lang="en-US" dirty="0" smtClean="0">
                <a:hlinkClick r:id="rId28"/>
              </a:rPr>
              <a:t>static.euronews.com/articles/226438/600x600_Olympics-bronze.jpg</a:t>
            </a: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29"/>
              </a:rPr>
              <a:t>http://</a:t>
            </a:r>
            <a:r>
              <a:rPr lang="en-US" dirty="0" smtClean="0">
                <a:hlinkClick r:id="rId29"/>
              </a:rPr>
              <a:t>static.euronews.com/articles/226438/600x600_Paralympics-BRONZE.jpg</a:t>
            </a: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30"/>
              </a:rPr>
              <a:t>http://</a:t>
            </a:r>
            <a:r>
              <a:rPr lang="en-US" dirty="0" smtClean="0">
                <a:hlinkClick r:id="rId30"/>
              </a:rPr>
              <a:t>static.euronews.com/articles/226438/600x600_Olympics-silver.jpg</a:t>
            </a: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31"/>
              </a:rPr>
              <a:t>http://</a:t>
            </a:r>
            <a:r>
              <a:rPr lang="en-US" dirty="0" smtClean="0">
                <a:hlinkClick r:id="rId31"/>
              </a:rPr>
              <a:t>www.epochtimes.ru/images/stories/06/differents/200_010613Medal_01.jpg</a:t>
            </a: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32"/>
              </a:rPr>
              <a:t>http://</a:t>
            </a:r>
            <a:r>
              <a:rPr lang="en-US" dirty="0" smtClean="0">
                <a:hlinkClick r:id="rId32"/>
              </a:rPr>
              <a:t>i.eurosport.ru/2012/08/01/869684-14671927-640-360.jpg</a:t>
            </a:r>
            <a:endParaRPr lang="en-US" dirty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33"/>
              </a:rPr>
              <a:t>http://www.allmoldova.com/news/olimpiada-v-sochi-s-cheie-tur-kruto-ochen</a:t>
            </a:r>
            <a:r>
              <a:rPr lang="en-US" dirty="0" smtClean="0">
                <a:hlinkClick r:id="rId33"/>
              </a:rPr>
              <a:t>/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34"/>
              </a:rPr>
              <a:t>http://</a:t>
            </a:r>
            <a:r>
              <a:rPr lang="en-US" dirty="0" smtClean="0">
                <a:hlinkClick r:id="rId34"/>
              </a:rPr>
              <a:t>www.sportliga.com/public/uploads/thumbs/imagesetitem/2014/2/W6MTdqBne0P8DK9N.jpg.576x576_q85.jpg</a:t>
            </a:r>
            <a:endParaRPr lang="ru-RU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dirty="0">
                <a:hlinkClick r:id="rId35"/>
              </a:rPr>
              <a:t>http://</a:t>
            </a:r>
            <a:r>
              <a:rPr lang="en-US" dirty="0" smtClean="0">
                <a:hlinkClick r:id="rId35"/>
              </a:rPr>
              <a:t>www.sports.ru/tribuna/blogs/fsledlife/569908.html</a:t>
            </a:r>
            <a:endParaRPr lang="ru-RU" dirty="0" smtClean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908175" y="5876925"/>
            <a:ext cx="5364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Palatino Linotype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488238" cy="647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pc="-300" dirty="0" smtClean="0"/>
              <a:t>Античные олимпийские </a:t>
            </a:r>
            <a:r>
              <a:rPr lang="ru-RU" sz="4000" spc="-300" dirty="0"/>
              <a:t>игры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913" y="620713"/>
            <a:ext cx="5903912" cy="5903912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Олимпийские  игры </a:t>
            </a:r>
            <a:r>
              <a:rPr lang="ru-RU" sz="2400" dirty="0"/>
              <a:t>— крупнейшие международные комплексные спортивные соревнования, которые проводятся раз в четыре года.</a:t>
            </a:r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Традиция </a:t>
            </a:r>
            <a:r>
              <a:rPr lang="ru-RU" sz="2400" dirty="0"/>
              <a:t>проведения Олимпийских игр, существовавшая в Древней Греции, зародилась как часть религиозного культа. Игры проводились с 776 до н.э. по 394 н.э. (всего было проведено 293 Олимпиады) в Олимпии, считавшейся у греков священным местом. От Олимпии произошло и название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60350"/>
            <a:ext cx="8640763" cy="3384550"/>
          </a:xfrm>
        </p:spPr>
        <p:txBody>
          <a:bodyPr>
            <a:no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Родоначальниками их считают богов, царей, правителей и героев. Игры </a:t>
            </a:r>
            <a:r>
              <a:rPr lang="ru-RU" sz="2400" dirty="0" smtClean="0"/>
              <a:t>проводились </a:t>
            </a:r>
            <a:r>
              <a:rPr lang="ru-RU" sz="2400" dirty="0"/>
              <a:t>каждые четыре года в честь бога Зевса. В год игр по Греции, и ее колониям проходили гонцы, объявляя о дне начала игр и приглашая людей присутствовать. Таким образом, атлеты (спортсмены) и зрители собирались в Олимпию со всех уголков Балканского полуострова. В Олимпийских играх могли участвовать только свободнорожденные греки.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573463"/>
            <a:ext cx="4240212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333375"/>
            <a:ext cx="8640762" cy="4010025"/>
          </a:xfrm>
        </p:spPr>
        <p:txBody>
          <a:bodyPr>
            <a:no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Имя победителя </a:t>
            </a:r>
            <a:r>
              <a:rPr lang="ru-RU" sz="2400" dirty="0" smtClean="0"/>
              <a:t> Олимпийских </a:t>
            </a:r>
            <a:r>
              <a:rPr lang="ru-RU" sz="2400" dirty="0"/>
              <a:t>игр – </a:t>
            </a:r>
            <a:r>
              <a:rPr lang="ru-RU" sz="2400" dirty="0" err="1"/>
              <a:t>олимпионика</a:t>
            </a:r>
            <a:r>
              <a:rPr lang="ru-RU" sz="2400" dirty="0"/>
              <a:t>, имя его отца, торжественно объявлялись и высекались на мраморных плитах, выставленных в Олимпии для всеобщего обозрения. Их ждала бессмертная слава не только в своем родном городе, но и во всем греческом мире. Олимпийский герой въезжал в родной город на колеснице, одетый в пурпурную накидку, увенчанный венком. Причем въезжал не через обычные ворота, а через пролом в стене, который в тот же день заделывали, чтобы олимпийская победа вошла в город и никогда не покидала его.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437063"/>
            <a:ext cx="571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44450"/>
            <a:ext cx="8569325" cy="1584325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В </a:t>
            </a:r>
            <a:r>
              <a:rPr lang="ru-RU" sz="2400" dirty="0"/>
              <a:t>числе участников и победителей Олимпийских игр были такие известные ученые и мыслители, </a:t>
            </a:r>
            <a:r>
              <a:rPr lang="ru-RU" sz="2400" dirty="0" smtClean="0"/>
              <a:t>как</a:t>
            </a:r>
          </a:p>
          <a:p>
            <a:pPr marL="274320" indent="-256032" algn="ctr" fontAlgn="auto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96975"/>
            <a:ext cx="12969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268413"/>
            <a:ext cx="13684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179388" y="2997200"/>
            <a:ext cx="136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Palatino Linotype" pitchFamily="18" charset="0"/>
              </a:rPr>
              <a:t>Демосфен</a:t>
            </a:r>
          </a:p>
          <a:p>
            <a:endParaRPr lang="ru-RU">
              <a:latin typeface="Palatino Linotype" pitchFamily="18" charset="0"/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2700338" y="3068638"/>
            <a:ext cx="1281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Демокрит</a:t>
            </a: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5219700" y="3068638"/>
            <a:ext cx="993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Платон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7573963" y="306863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Аристотель</a:t>
            </a:r>
          </a:p>
        </p:txBody>
      </p:sp>
      <p:sp>
        <p:nvSpPr>
          <p:cNvPr id="18440" name="TextBox 15"/>
          <p:cNvSpPr txBox="1">
            <a:spLocks noChangeArrowheads="1"/>
          </p:cNvSpPr>
          <p:nvPr/>
        </p:nvSpPr>
        <p:spPr bwMode="auto">
          <a:xfrm>
            <a:off x="1619250" y="4652963"/>
            <a:ext cx="96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Сократ</a:t>
            </a:r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3924300" y="47244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Пифагор</a:t>
            </a:r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6227763" y="4868863"/>
            <a:ext cx="1363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Гиппократ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95288" y="6165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Palatino Linotype" pitchFamily="18" charset="0"/>
            </a:endParaRP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0" y="52292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Palatino Linotype" pitchFamily="18" charset="0"/>
              </a:rPr>
              <a:t>Причем соревновались они не только в изящных искусствах. </a:t>
            </a:r>
          </a:p>
          <a:p>
            <a:pPr algn="ctr"/>
            <a:r>
              <a:rPr lang="ru-RU" sz="2400">
                <a:latin typeface="Palatino Linotype" pitchFamily="18" charset="0"/>
              </a:rPr>
              <a:t>К примеру, Пифагор был чемпионом по кулачному бою, </a:t>
            </a:r>
          </a:p>
          <a:p>
            <a:pPr algn="ctr"/>
            <a:r>
              <a:rPr lang="ru-RU" sz="2400">
                <a:latin typeface="Palatino Linotype" pitchFamily="18" charset="0"/>
              </a:rPr>
              <a:t>а Платон – в панкратионе.</a:t>
            </a:r>
          </a:p>
        </p:txBody>
      </p:sp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1196975"/>
            <a:ext cx="14097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6338" y="1196975"/>
            <a:ext cx="13144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6063" y="3030538"/>
            <a:ext cx="1168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4613" y="3230563"/>
            <a:ext cx="1250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3175" y="3201988"/>
            <a:ext cx="11128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1484313"/>
            <a:ext cx="6048375" cy="5113337"/>
          </a:xfrm>
        </p:spPr>
        <p:txBody>
          <a:bodyPr>
            <a:no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Традиция</a:t>
            </a:r>
            <a:r>
              <a:rPr lang="ru-RU" sz="2400" dirty="0"/>
              <a:t>, существовавшая в Древней Греции, была возрождена в конце XIX века французским общественным деятелем Пьером де Кубертеном. С помощью друзей во многих странах Кубертену удалось организовать всемирную встречу сторонников </a:t>
            </a:r>
            <a:r>
              <a:rPr lang="ru-RU" sz="2400" dirty="0" smtClean="0"/>
              <a:t>олимпизма </a:t>
            </a:r>
            <a:r>
              <a:rPr lang="ru-RU" sz="2400" dirty="0"/>
              <a:t>Двумя тысячами делегатами от двенадцати стран единогласно было принято решение о возрождении Олимпийских игр и учреждении Международного олимпийского комитета (МОК).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1773238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088" y="188913"/>
            <a:ext cx="5297487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Возрождение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олимпийских игр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1725" y="5661025"/>
            <a:ext cx="29622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260350"/>
            <a:ext cx="8280400" cy="3529013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Первые </a:t>
            </a:r>
            <a:r>
              <a:rPr lang="ru-RU" sz="2400" dirty="0"/>
              <a:t>Игры современности прошли с большим успехом. Несмотря на то, что участие в Играх приняли всего 241 атлет (14 стран), Игры стали крупнейшим спортивным событием, прошедшим когда-либо со времён Древней Греции. </a:t>
            </a:r>
            <a:endParaRPr lang="ru-RU" sz="2400" dirty="0" smtClean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МОК ввёл ротацию между разными государствами, чтобы </a:t>
            </a:r>
            <a:r>
              <a:rPr lang="ru-RU" sz="2400" dirty="0" smtClean="0"/>
              <a:t>каждые </a:t>
            </a:r>
            <a:r>
              <a:rPr lang="ru-RU" sz="2400" dirty="0"/>
              <a:t>4 года Игры </a:t>
            </a:r>
            <a:r>
              <a:rPr lang="ru-RU" sz="2400" dirty="0" smtClean="0"/>
              <a:t>меняли </a:t>
            </a:r>
            <a:r>
              <a:rPr lang="ru-RU" sz="2400" dirty="0"/>
              <a:t>место проведения. </a:t>
            </a:r>
            <a:endParaRPr lang="ru-RU" sz="2400" dirty="0" smtClean="0"/>
          </a:p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284538"/>
            <a:ext cx="576103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0825" y="549275"/>
            <a:ext cx="5184775" cy="5616575"/>
          </a:xfrm>
        </p:spPr>
        <p:txBody>
          <a:bodyPr/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Эти </a:t>
            </a:r>
            <a:r>
              <a:rPr lang="ru-RU" sz="2400" dirty="0"/>
              <a:t>Игры сильно отличались от современных — не было многих традиций, таких как Олимпийский огонь и вручение золотых </a:t>
            </a:r>
            <a:r>
              <a:rPr lang="ru-RU" sz="2400" dirty="0" smtClean="0"/>
              <a:t>медалей. </a:t>
            </a:r>
            <a:r>
              <a:rPr lang="ru-RU" sz="2400" dirty="0"/>
              <a:t>Организаторы не следили за национальностями игроков и за медальным зачётом, поэтому дошедшие до нас сведения могут сильно различаться. Однако сейчас Международный олимпийский комитет занимается уточнением результатов и других данных об Играх.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125" y="5084763"/>
            <a:ext cx="18351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летние Олимпийские игры 1896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22263"/>
            <a:ext cx="3389313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368300" y="452438"/>
            <a:ext cx="828198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u="sng">
                <a:latin typeface="Palatino Linotype" pitchFamily="18" charset="0"/>
              </a:rPr>
              <a:t>На Играх проходили соревнования в 9 видах спорта: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В скобках указано количество медалей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Борьба (1)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Велоспорт (6)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Лёгкая атлетика (12)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Плавание (4)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Спортивная гимнастика (8)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Стрельба (5)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Теннис (2)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Тяжёлая атлетика (2)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Фехтование (3)</a:t>
            </a:r>
          </a:p>
          <a:p>
            <a:pPr algn="just"/>
            <a:r>
              <a:rPr lang="ru-RU" sz="2400">
                <a:latin typeface="Palatino Linotype" pitchFamily="18" charset="0"/>
              </a:rPr>
              <a:t>Специальная комиссия МОК рекомендовала на каждых Играх проводить также состязания по академической гребле, боксу, конному спорту, крикету, парусному спорту, поло и футболу, но на этих Играх они проведены не были. Показательные выступления не проводились.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241425"/>
            <a:ext cx="28448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643</TotalTime>
  <Words>1141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Олимпийские игры </vt:lpstr>
      <vt:lpstr>Античные олимпийские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Медальный зачёт</vt:lpstr>
      <vt:lpstr>История олимпийского движения в России</vt:lpstr>
      <vt:lpstr>Презентация PowerPoint</vt:lpstr>
      <vt:lpstr>Олимпиада 80</vt:lpstr>
      <vt:lpstr>Презентация PowerPoint</vt:lpstr>
      <vt:lpstr>Сочи 2014</vt:lpstr>
      <vt:lpstr>Медали на Олимпиаде Сочи 2014</vt:lpstr>
      <vt:lpstr>Вперед, на Олимп!    (Викторина)</vt:lpstr>
      <vt:lpstr>Презентация PowerPoint</vt:lpstr>
      <vt:lpstr>  Использованные материалы   Интернет сайты: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Алла</dc:creator>
  <cp:lastModifiedBy>User</cp:lastModifiedBy>
  <cp:revision>62</cp:revision>
  <dcterms:created xsi:type="dcterms:W3CDTF">2013-09-10T16:30:43Z</dcterms:created>
  <dcterms:modified xsi:type="dcterms:W3CDTF">2014-10-19T12:39:04Z</dcterms:modified>
</cp:coreProperties>
</file>