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E380-69B6-44E1-AFB8-2B97CCB6837F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DBF991E-1109-4CD5-8522-F074BB13104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E380-69B6-44E1-AFB8-2B97CCB6837F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991E-1109-4CD5-8522-F074BB1310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E380-69B6-44E1-AFB8-2B97CCB6837F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991E-1109-4CD5-8522-F074BB1310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E380-69B6-44E1-AFB8-2B97CCB6837F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991E-1109-4CD5-8522-F074BB13104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E380-69B6-44E1-AFB8-2B97CCB6837F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DBF991E-1109-4CD5-8522-F074BB1310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E380-69B6-44E1-AFB8-2B97CCB6837F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991E-1109-4CD5-8522-F074BB13104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E380-69B6-44E1-AFB8-2B97CCB6837F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991E-1109-4CD5-8522-F074BB13104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E380-69B6-44E1-AFB8-2B97CCB6837F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991E-1109-4CD5-8522-F074BB1310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E380-69B6-44E1-AFB8-2B97CCB6837F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991E-1109-4CD5-8522-F074BB1310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E380-69B6-44E1-AFB8-2B97CCB6837F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991E-1109-4CD5-8522-F074BB13104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E380-69B6-44E1-AFB8-2B97CCB6837F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DBF991E-1109-4CD5-8522-F074BB13104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med"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A0E380-69B6-44E1-AFB8-2B97CCB6837F}" type="datetimeFigureOut">
              <a:rPr lang="ru-RU" smtClean="0"/>
              <a:pPr/>
              <a:t>12.02.2014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DBF991E-1109-4CD5-8522-F074BB1310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heel spokes="2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286520"/>
            <a:ext cx="2571768" cy="28575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Естествознание, 11 класс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Человек, как уникальная живая система.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0760" y="6143644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Учитель МКОУ Михайловская СОШ – Г.М.Мойсеева</a:t>
            </a:r>
            <a:endParaRPr lang="ru-RU" sz="1200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357958"/>
            <a:ext cx="8429684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</a:rPr>
              <a:t>Различные расы человека — единство человека как биологического вида.</a:t>
            </a:r>
            <a:r>
              <a:rPr lang="ru-RU" b="1" u="sng" dirty="0" smtClean="0"/>
              <a:t/>
            </a:r>
            <a:br>
              <a:rPr lang="ru-RU" b="1" u="sng" dirty="0" smtClean="0"/>
            </a:br>
            <a:endParaRPr lang="ru-RU" b="1" u="sng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85728"/>
            <a:ext cx="5143536" cy="57864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2357454" cy="725470"/>
          </a:xfrm>
        </p:spPr>
        <p:txBody>
          <a:bodyPr>
            <a:noAutofit/>
          </a:bodyPr>
          <a:lstStyle/>
          <a:p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Вывод: </a:t>
            </a:r>
            <a:endParaRPr lang="ru-RU" b="1" u="sng" dirty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8429684" cy="535785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Человек — уникальная живая система, так как он представляет собой триединство биологического, социального и духовного.</a:t>
            </a:r>
          </a:p>
          <a:p>
            <a:pPr algn="just"/>
            <a:r>
              <a:rPr lang="ru-RU" dirty="0" smtClean="0"/>
              <a:t>Организм человека можно рассматривать как биологическую систему. Человек как биологический вид имеет специфические биологические особенности, отличающие его от ближайших к нему высших животных. Эволюция человека существенно отличается от эволюции животных.</a:t>
            </a:r>
          </a:p>
          <a:p>
            <a:pPr algn="just"/>
            <a:r>
              <a:rPr lang="ru-RU" dirty="0" smtClean="0"/>
              <a:t>Как биологический вид человечество едино вне зависимости от расовых, национальных, этнических или религиозных особенностей. Индивидуальное разнообразие очень велико (значительно больше, чем у животных).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11222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Обсуждение вопросов:</a:t>
            </a:r>
            <a:endParaRPr lang="ru-RU" b="1" u="sng" dirty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500174"/>
            <a:ext cx="8001056" cy="451962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 algn="just"/>
            <a:r>
              <a:rPr lang="ru-RU" dirty="0" smtClean="0"/>
              <a:t>По каким признакам вы охарактеризуете человека, рассказывая о нем?</a:t>
            </a:r>
          </a:p>
          <a:p>
            <a:pPr lvl="0" algn="just"/>
            <a:r>
              <a:rPr lang="ru-RU" dirty="0" smtClean="0"/>
              <a:t>Могут ли, по вашему мнению, социальные факторы оказывать преобладающее влияние на биологию человека?</a:t>
            </a:r>
          </a:p>
          <a:p>
            <a:pPr lvl="0" algn="just"/>
            <a:r>
              <a:rPr lang="ru-RU" dirty="0" smtClean="0"/>
              <a:t>Как вы понимаете выражение «негенетическая преемственность»?</a:t>
            </a:r>
          </a:p>
          <a:p>
            <a:pPr lvl="0" algn="just"/>
            <a:r>
              <a:rPr lang="ru-RU" dirty="0" smtClean="0"/>
              <a:t>Чем отличается негр, живущий на юге от негра, живущего в Сибири?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186766" cy="4868874"/>
          </a:xfrm>
          <a:blipFill>
            <a:blip r:embed="rId2" cstate="print"/>
            <a:stretch>
              <a:fillRect/>
            </a:stretch>
          </a:blipFill>
        </p:spPr>
        <p:txBody>
          <a:bodyPr>
            <a:prstTxWarp prst="textInflateBottom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b="1" dirty="0">
              <a:ln w="1143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7772400" cy="1143000"/>
          </a:xfrm>
        </p:spPr>
        <p:txBody>
          <a:bodyPr/>
          <a:lstStyle/>
          <a:p>
            <a:r>
              <a:rPr lang="ru-RU" b="1" u="sng" dirty="0" smtClean="0"/>
              <a:t>Источники литературы: </a:t>
            </a:r>
            <a:endParaRPr lang="ru-RU" b="1" u="sng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2515022"/>
            <a:ext cx="814393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Учебник: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Естествознание, 11 класс: учебник для общеобразовательных учреждений, базовый уровень/ [И.Ю.Алексашина, К.В.Галактионов, И.С.Дмитриев и др.]; под ред. И.Ю.Алексашиной; М.; Просвещение, 2007 год.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«Методика преподавания курса.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Пособие для учителей»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2400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Частица целой я вселенной...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Я царь — я раб — я червь — я Бог!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Но, будучи я столь чудесен,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Отколе происшёл? — безвестен;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А сам собой я быть не мог.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                                  (Г.Р.Державин)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00100" y="2000240"/>
            <a:ext cx="7229500" cy="40195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u="sng" dirty="0" smtClean="0"/>
              <a:t>Цель: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i="1" dirty="0" smtClean="0"/>
              <a:t>    рассмотреть организм человека как биологическую систему;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i="1" dirty="0" smtClean="0"/>
              <a:t>    изучить специфические особенности организма человека;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i="1" dirty="0" smtClean="0"/>
              <a:t>    определить в чем  заключается уникальность феномена «Человек».</a:t>
            </a:r>
            <a:endParaRPr lang="ru-RU" sz="2800" i="1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357554" y="357166"/>
            <a:ext cx="5357850" cy="52864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200" dirty="0" smtClean="0">
                <a:latin typeface="Candara" pitchFamily="34" charset="0"/>
              </a:rPr>
              <a:t>Еще Аристотель в своей классификации причислил человека к Царству Животных. Там же нашлось ему место и в современной научной систематике: </a:t>
            </a:r>
            <a:r>
              <a:rPr lang="ru-RU" sz="3200" b="1" dirty="0" smtClean="0">
                <a:latin typeface="Candara" pitchFamily="34" charset="0"/>
              </a:rPr>
              <a:t>Животные</a:t>
            </a:r>
            <a:r>
              <a:rPr lang="ru-RU" sz="3200" dirty="0" smtClean="0">
                <a:latin typeface="Candara" pitchFamily="34" charset="0"/>
              </a:rPr>
              <a:t>; </a:t>
            </a:r>
            <a:r>
              <a:rPr lang="ru-RU" sz="3200" b="1" dirty="0" smtClean="0">
                <a:latin typeface="Candara" pitchFamily="34" charset="0"/>
              </a:rPr>
              <a:t>Тип Хордовые</a:t>
            </a:r>
            <a:r>
              <a:rPr lang="ru-RU" sz="3200" dirty="0" smtClean="0">
                <a:latin typeface="Candara" pitchFamily="34" charset="0"/>
              </a:rPr>
              <a:t>; </a:t>
            </a:r>
            <a:r>
              <a:rPr lang="ru-RU" sz="3200" b="1" dirty="0" smtClean="0">
                <a:latin typeface="Candara" pitchFamily="34" charset="0"/>
              </a:rPr>
              <a:t>Класс Млекопитающие</a:t>
            </a:r>
            <a:r>
              <a:rPr lang="ru-RU" sz="3200" dirty="0" smtClean="0">
                <a:latin typeface="Candara" pitchFamily="34" charset="0"/>
              </a:rPr>
              <a:t>; </a:t>
            </a:r>
            <a:r>
              <a:rPr lang="ru-RU" sz="3200" b="1" dirty="0" smtClean="0">
                <a:latin typeface="Candara" pitchFamily="34" charset="0"/>
              </a:rPr>
              <a:t>Отряд Приматы</a:t>
            </a:r>
            <a:r>
              <a:rPr lang="ru-RU" sz="3200" dirty="0" smtClean="0">
                <a:latin typeface="Candara" pitchFamily="34" charset="0"/>
              </a:rPr>
              <a:t>; </a:t>
            </a:r>
            <a:r>
              <a:rPr lang="ru-RU" sz="3200" b="1" dirty="0" smtClean="0">
                <a:latin typeface="Candara" pitchFamily="34" charset="0"/>
              </a:rPr>
              <a:t>Семейство Гоминиды</a:t>
            </a:r>
            <a:r>
              <a:rPr lang="ru-RU" sz="3200" dirty="0" smtClean="0">
                <a:latin typeface="Candara" pitchFamily="34" charset="0"/>
              </a:rPr>
              <a:t>: </a:t>
            </a:r>
            <a:r>
              <a:rPr lang="ru-RU" sz="3200" b="1" dirty="0" smtClean="0">
                <a:latin typeface="Candara" pitchFamily="34" charset="0"/>
              </a:rPr>
              <a:t>Род  Человек</a:t>
            </a:r>
            <a:r>
              <a:rPr lang="ru-RU" sz="3200" dirty="0" smtClean="0">
                <a:latin typeface="Candara" pitchFamily="34" charset="0"/>
              </a:rPr>
              <a:t>; </a:t>
            </a:r>
            <a:r>
              <a:rPr lang="ru-RU" sz="3200" b="1" dirty="0" smtClean="0">
                <a:latin typeface="Candara" pitchFamily="34" charset="0"/>
              </a:rPr>
              <a:t>Вид — человек разумный</a:t>
            </a:r>
            <a:r>
              <a:rPr lang="ru-RU" sz="3200" dirty="0" smtClean="0">
                <a:latin typeface="Candara" pitchFamily="34" charset="0"/>
              </a:rPr>
              <a:t>.</a:t>
            </a:r>
          </a:p>
          <a:p>
            <a:pPr algn="just">
              <a:buNone/>
            </a:pPr>
            <a:r>
              <a:rPr lang="ru-RU" sz="3200" dirty="0" smtClean="0">
                <a:latin typeface="Candara" pitchFamily="34" charset="0"/>
              </a:rPr>
              <a:t>		Человеку, как и любому живому организму, присущи все проявления жизнедеятельности (рост, развитие, размножение и др.) и их закономерности.</a:t>
            </a:r>
          </a:p>
          <a:p>
            <a:pPr algn="just">
              <a:buNone/>
            </a:pPr>
            <a:r>
              <a:rPr lang="ru-RU" sz="3200" dirty="0" smtClean="0">
                <a:latin typeface="Candara" pitchFamily="34" charset="0"/>
              </a:rPr>
              <a:t>		Как и все живые организмы, человек нуждается в системе жизнеобеспечения: кислороде, воде, пище и др. Все это он получает из окружающей среды.</a:t>
            </a:r>
          </a:p>
          <a:p>
            <a:pPr algn="just">
              <a:buNone/>
            </a:pPr>
            <a:r>
              <a:rPr lang="ru-RU" sz="3200" dirty="0" smtClean="0">
                <a:latin typeface="Candara" pitchFamily="34" charset="0"/>
              </a:rPr>
              <a:t>		Непрерывная и неразрывная связь живых  организмов с природной средой является системным устройством природы.</a:t>
            </a:r>
          </a:p>
          <a:p>
            <a:endParaRPr lang="ru-R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29825"/>
          <a:stretch>
            <a:fillRect/>
          </a:stretch>
        </p:blipFill>
        <p:spPr bwMode="auto">
          <a:xfrm>
            <a:off x="214282" y="357166"/>
            <a:ext cx="3000396" cy="3357586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4143380"/>
            <a:ext cx="292895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Рисунок Леонардо да Винчи из анатомических рукописей, связавший совершенные геометрические фигуры с пропорциями человека, стал своеобразным символом синтеза естествознания и искусства.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0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ОРГАНИЗМ ЧЕЛОВЕКА КАК БИОЛОГИЧЕСКАЯ СИСТЕМА.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571612"/>
            <a:ext cx="4357718" cy="48387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/>
              <a:t>   Организм человека может быть рассмотрен как логическая система. Это означает, что он обладает  </a:t>
            </a:r>
            <a:r>
              <a:rPr lang="ru-RU" b="1" i="1" dirty="0" smtClean="0"/>
              <a:t>целостностью, </a:t>
            </a:r>
            <a:r>
              <a:rPr lang="ru-RU" b="1" dirty="0" smtClean="0"/>
              <a:t>т. е. внутренним единством, обусловленным его структурной и функциональной организацией.</a:t>
            </a:r>
          </a:p>
          <a:p>
            <a:pPr algn="just">
              <a:buNone/>
            </a:pPr>
            <a:endParaRPr lang="ru-RU" b="1" dirty="0"/>
          </a:p>
        </p:txBody>
      </p:sp>
      <p:pic>
        <p:nvPicPr>
          <p:cNvPr id="4" name="Рисунок 3" descr="g0106951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1357298"/>
            <a:ext cx="3869577" cy="5000636"/>
          </a:xfrm>
          <a:prstGeom prst="rect">
            <a:avLst/>
          </a:prstGeom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Отличительные особенности человека: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3571852"/>
            <a:ext cx="7772400" cy="328614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значительно более  развитая нервная   система   по   некоторым морфологическим и функциональным  показателям, способствующим ее интегративным и координирующим  функциям;</a:t>
            </a:r>
          </a:p>
          <a:p>
            <a:pPr algn="just"/>
            <a:r>
              <a:rPr lang="ru-RU" dirty="0" smtClean="0"/>
              <a:t>очень большой головной мозг (соответственно крупные размеры  мозгового и малые размеры лицевого черепа)</a:t>
            </a:r>
            <a:r>
              <a:rPr lang="ru-RU" b="1" i="1" dirty="0" smtClean="0"/>
              <a:t>.  </a:t>
            </a:r>
            <a:r>
              <a:rPr lang="ru-RU" dirty="0" smtClean="0"/>
              <a:t>У человека мозг составляет 1/46 веса тела,  в то время как наибольший по размеру и весу мозг самых крупных  животных составляет: у слона — 1/</a:t>
            </a:r>
            <a:r>
              <a:rPr lang="ru-RU" dirty="0" smtClean="0">
                <a:latin typeface="Times New Roman"/>
                <a:cs typeface="Times New Roman"/>
              </a:rPr>
              <a:t>560</a:t>
            </a:r>
            <a:r>
              <a:rPr lang="ru-RU" dirty="0" smtClean="0"/>
              <a:t>. а у кита — 1/8000 веса тела;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наличие речи — способность к созданию и использованию сложных звуков;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dirty="0" smtClean="0"/>
              <a:t>богатая мимическая сигнализация;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dirty="0" smtClean="0"/>
              <a:t>бинокулярное зрение;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dirty="0" smtClean="0"/>
              <a:t>прямохождение и связанные с этим отличия опорно-двигательного аппарата (подвижная кисть руки, подвижный плечевой сустав и некоторые другие отличия).</a:t>
            </a:r>
          </a:p>
          <a:p>
            <a:pPr algn="just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71934" y="1785926"/>
            <a:ext cx="48577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Рассматривая организм человека как биологическую систему, можно выделить его общие и специфические особенности организации, изучить и объяснить особенности взаимодействия с факторами среды.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000108"/>
            <a:ext cx="1000132" cy="1124083"/>
          </a:xfrm>
          <a:prstGeom prst="rect">
            <a:avLst/>
          </a:prstGeom>
          <a:noFill/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357430"/>
            <a:ext cx="85725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1000108"/>
            <a:ext cx="1428760" cy="1000132"/>
          </a:xfrm>
          <a:prstGeom prst="rect">
            <a:avLst/>
          </a:prstGeom>
          <a:noFill/>
        </p:spPr>
      </p:pic>
      <p:pic>
        <p:nvPicPr>
          <p:cNvPr id="16396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58613" y="2143116"/>
            <a:ext cx="1747169" cy="125283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1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01028" cy="18573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bg1"/>
                </a:solidFill>
                <a:latin typeface="+mn-lt"/>
              </a:rPr>
              <a:t>Специфические биологические особенности человека способствовали тому, что его возможности и потребности не могли ограничиваться  исключительно биологическими потребностями.</a:t>
            </a: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g0106921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214554"/>
            <a:ext cx="4429156" cy="4071966"/>
          </a:xfrm>
          <a:prstGeom prst="rect">
            <a:avLst/>
          </a:prstGeom>
        </p:spPr>
      </p:pic>
      <p:pic>
        <p:nvPicPr>
          <p:cNvPr id="4" name="Рисунок 3" descr="g0106894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2071678"/>
            <a:ext cx="4071966" cy="4143404"/>
          </a:xfrm>
          <a:prstGeom prst="rect">
            <a:avLst/>
          </a:prstGeom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15112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Становление человека путем усвоения культурного наследия стало  основным способом его эволюции.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785926"/>
          <a:ext cx="3786214" cy="3357586"/>
        </p:xfrm>
        <a:graphic>
          <a:graphicData uri="http://schemas.openxmlformats.org/drawingml/2006/table">
            <a:tbl>
              <a:tblPr/>
              <a:tblGrid>
                <a:gridCol w="3786214"/>
              </a:tblGrid>
              <a:tr h="3357586">
                <a:tc>
                  <a:txBody>
                    <a:bodyPr/>
                    <a:lstStyle/>
                    <a:p>
                      <a:pPr algn="just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Microsoft Sans Serif"/>
                          <a:ea typeface="Times New Roman"/>
                          <a:cs typeface="Microsoft Sans Serif"/>
                        </a:rPr>
                        <a:t>В биологической эволюции животных, </a:t>
                      </a:r>
                      <a:r>
                        <a:rPr lang="ru-RU" sz="12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происходящей </a:t>
                      </a:r>
                      <a:r>
                        <a:rPr lang="ru-RU" sz="1200" dirty="0">
                          <a:latin typeface="Microsoft Sans Serif"/>
                          <a:ea typeface="Times New Roman"/>
                          <a:cs typeface="Microsoft Sans Serif"/>
                        </a:rPr>
                        <a:t>на уровне популяций, имеет </a:t>
                      </a:r>
                      <a:r>
                        <a:rPr lang="ru-RU" sz="12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место </a:t>
                      </a:r>
                      <a:r>
                        <a:rPr lang="ru-RU" sz="1200" dirty="0" err="1">
                          <a:latin typeface="Microsoft Sans Serif"/>
                          <a:ea typeface="Times New Roman"/>
                          <a:cs typeface="Microsoft Sans Serif"/>
                        </a:rPr>
                        <a:t>научение</a:t>
                      </a:r>
                      <a:r>
                        <a:rPr lang="ru-RU" sz="1200" dirty="0">
                          <a:latin typeface="Microsoft Sans Serif"/>
                          <a:ea typeface="Times New Roman"/>
                          <a:cs typeface="Microsoft Sans Serif"/>
                        </a:rPr>
                        <a:t>. Подобная передача навыков </a:t>
                      </a:r>
                      <a:r>
                        <a:rPr lang="ru-RU" sz="12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поведения </a:t>
                      </a:r>
                      <a:r>
                        <a:rPr lang="ru-RU" sz="1200" dirty="0">
                          <a:latin typeface="Microsoft Sans Serif"/>
                          <a:ea typeface="Times New Roman"/>
                          <a:cs typeface="Microsoft Sans Serif"/>
                        </a:rPr>
                        <a:t>не стала ведущим фактором эволюции. Биологи отмечают, что роль обучения в </a:t>
                      </a:r>
                      <a:r>
                        <a:rPr lang="ru-RU" sz="12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эволюции </a:t>
                      </a:r>
                      <a:r>
                        <a:rPr lang="ru-RU" sz="1200" i="1" spc="100" dirty="0">
                          <a:latin typeface="Microsoft Sans Serif"/>
                          <a:ea typeface="Times New Roman"/>
                          <a:cs typeface="Microsoft Sans Serif"/>
                        </a:rPr>
                        <a:t>животных </a:t>
                      </a:r>
                      <a:r>
                        <a:rPr lang="ru-RU" sz="1200" dirty="0">
                          <a:latin typeface="Microsoft Sans Serif"/>
                          <a:ea typeface="Times New Roman"/>
                          <a:cs typeface="Microsoft Sans Serif"/>
                        </a:rPr>
                        <a:t>возрастает при </a:t>
                      </a:r>
                      <a:r>
                        <a:rPr lang="ru-RU" sz="12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неблагоприятных </a:t>
                      </a:r>
                      <a:r>
                        <a:rPr lang="ru-RU" sz="1200" dirty="0">
                          <a:latin typeface="Microsoft Sans Serif"/>
                          <a:ea typeface="Times New Roman"/>
                          <a:cs typeface="Microsoft Sans Serif"/>
                        </a:rPr>
                        <a:t>условиях среды, так как именно в этих </a:t>
                      </a:r>
                      <a:r>
                        <a:rPr lang="ru-RU" sz="12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условиях </a:t>
                      </a:r>
                      <a:r>
                        <a:rPr lang="ru-RU" sz="1200" dirty="0">
                          <a:latin typeface="Microsoft Sans Serif"/>
                          <a:ea typeface="Times New Roman"/>
                          <a:cs typeface="Microsoft Sans Serif"/>
                        </a:rPr>
                        <a:t>способность популяции функциониро­вать существенно зависит от способа </a:t>
                      </a:r>
                      <a:r>
                        <a:rPr lang="ru-RU" sz="1200" dirty="0" smtClean="0">
                          <a:latin typeface="Microsoft Sans Serif"/>
                          <a:ea typeface="Times New Roman"/>
                          <a:cs typeface="Microsoft Sans Serif"/>
                        </a:rPr>
                        <a:t>поведения</a:t>
                      </a:r>
                      <a:r>
                        <a:rPr lang="ru-RU" sz="1200" dirty="0">
                          <a:latin typeface="Microsoft Sans Serif"/>
                          <a:ea typeface="Times New Roman"/>
                          <a:cs typeface="Microsoft Sans Serif"/>
                        </a:rPr>
                        <a:t>. В периоды относительно стабильного состояния среды этот путь эволюции вообще отсутствует.</a:t>
                      </a:r>
                      <a:endParaRPr lang="ru-RU" sz="1200" dirty="0">
                        <a:latin typeface="Microsoft Sans Serif"/>
                        <a:ea typeface="Times New Roman"/>
                      </a:endParaRPr>
                    </a:p>
                  </a:txBody>
                  <a:tcPr marL="21590" marR="215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" name="Рисунок 4" descr="010_1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1643050"/>
            <a:ext cx="3143272" cy="2214578"/>
          </a:xfrm>
          <a:prstGeom prst="rect">
            <a:avLst/>
          </a:prstGeom>
        </p:spPr>
      </p:pic>
      <p:pic>
        <p:nvPicPr>
          <p:cNvPr id="6" name="Рисунок 5" descr="43_16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3857628"/>
            <a:ext cx="3071834" cy="2214578"/>
          </a:xfrm>
          <a:prstGeom prst="rect">
            <a:avLst/>
          </a:prstGeom>
        </p:spPr>
      </p:pic>
      <p:pic>
        <p:nvPicPr>
          <p:cNvPr id="7" name="Рисунок 6" descr="089_16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86182" y="3857628"/>
            <a:ext cx="1571636" cy="2209420"/>
          </a:xfrm>
          <a:prstGeom prst="rect">
            <a:avLst/>
          </a:prstGeom>
        </p:spPr>
      </p:pic>
      <p:pic>
        <p:nvPicPr>
          <p:cNvPr id="8" name="Рисунок 7" descr="45_16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5008" y="4000504"/>
            <a:ext cx="3000396" cy="2071702"/>
          </a:xfrm>
          <a:prstGeom prst="rect">
            <a:avLst/>
          </a:prstGeom>
        </p:spPr>
      </p:pic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Уникальность феномена «ЧЕЛОВЕК».</a:t>
            </a:r>
            <a:endParaRPr lang="ru-RU" b="1" u="sng" dirty="0">
              <a:solidFill>
                <a:schemeClr val="accent1">
                  <a:lumMod val="50000"/>
                </a:schemeClr>
              </a:solidFill>
              <a:latin typeface="Candar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000108"/>
            <a:ext cx="8643998" cy="54292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Человек — существо мыслящее, способное познавать законы природы и общества, осознавать себя в этом мире.</a:t>
            </a:r>
          </a:p>
          <a:p>
            <a:pPr algn="just">
              <a:buNone/>
            </a:pPr>
            <a:r>
              <a:rPr lang="ru-RU" dirty="0" smtClean="0"/>
              <a:t>		Как человек познает социальные законы общества? Это познание осуществляется как приобщение к культурным традициям, как воспитание и образование. Тем самым человек кристаллизует в себе все, что накоплено человечеством в течение веков.</a:t>
            </a:r>
          </a:p>
          <a:p>
            <a:pPr algn="just">
              <a:buNone/>
            </a:pPr>
            <a:r>
              <a:rPr lang="ru-RU" dirty="0" smtClean="0"/>
              <a:t>		Интересно отметить, что биологическое в человеке изменяется намного медленнее, чем социальное. 40—50 тыс. лет — колоссальное время с точки зрения человеческой истории, однако биология человека не изменилась сколько-нибудь заметным образом — прежними остались объем мозга, строение систем органов, органов чувств, эмоции. В то же время социальное в нем неузнаваемо и быстро преобразуется.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6766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Уникальность феномена «ЧЕЛОВЕК».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501122" cy="564360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		Биологическое начало не является для человека основным определяющим фактором. Человек формируется в социокультурной среде, которая, с одной стороны, постепенно становится для него специфической средой обитания, а с другой — является продуктом его деятельности. Это взаимодействие и взаимовлияние происходит на протяжении всей жизни человека. По мере развития человека как личности под влиянием социокультурной среды его биологические инстинкты как бы «укрощаются».</a:t>
            </a:r>
          </a:p>
          <a:p>
            <a:pPr algn="just">
              <a:buNone/>
            </a:pPr>
            <a:r>
              <a:rPr lang="ru-RU" dirty="0" smtClean="0"/>
              <a:t>		Неотъемлемая характеристика человека, резко и принципиально отличающая его от животных, — это </a:t>
            </a:r>
            <a:r>
              <a:rPr lang="ru-RU" b="1" u="sng" dirty="0" smtClean="0"/>
              <a:t>духовность.</a:t>
            </a:r>
            <a:r>
              <a:rPr lang="ru-RU" b="1" dirty="0" smtClean="0"/>
              <a:t> </a:t>
            </a:r>
            <a:r>
              <a:rPr lang="ru-RU" dirty="0" smtClean="0"/>
              <a:t>Это понятие можно определять по-разному, однако смысл его остается единым: </a:t>
            </a:r>
            <a:r>
              <a:rPr lang="ru-RU" b="1" dirty="0" smtClean="0"/>
              <a:t>это способность к восприятию нематериальных ценностей.</a:t>
            </a:r>
            <a:r>
              <a:rPr lang="ru-RU" dirty="0" smtClean="0"/>
              <a:t> Человек, даже хорошо адаптированный к социальной среде, не может жить в обществе только по юридическим законам, так как они не могут предусмотреть все случаи поведения людей в различных ситуациях. Существуют и неписаные законы морали, которыми люди руководствуются в своих повседневных решениях и поступках. Они определяются личными ценностями человека. Поиск нравственных ориентиров, духовное развитие человеку дают все виды искусства, литература, религия, философия и другие способы познания мира, культурного наследия человечества.</a:t>
            </a:r>
          </a:p>
          <a:p>
            <a:pPr algn="just">
              <a:buNone/>
            </a:pPr>
            <a:r>
              <a:rPr lang="ru-RU" dirty="0" smtClean="0"/>
              <a:t>		Человек — биосоциальное и духовное существо. Как живой организм, он включен в природную связь явлений и подчиняется биофизическим, биохимическим и физиологическим закономерностям.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249</TotalTime>
  <Words>554</Words>
  <Application>Microsoft Office PowerPoint</Application>
  <PresentationFormat>Экран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Человек, как уникальная живая система.</vt:lpstr>
      <vt:lpstr>                                                                         Частица целой я вселенной...                                                                             Я царь — я раб — я червь — я Бог!                                                                Но, будучи я столь чудесен,                                                                          Отколе происшёл? — безвестен;                                                                А сам собой я быть не мог.                                                                                                               (Г.Р.Державин) </vt:lpstr>
      <vt:lpstr>Слайд 3</vt:lpstr>
      <vt:lpstr>ОРГАНИЗМ ЧЕЛОВЕКА КАК БИОЛОГИЧЕСКАЯ СИСТЕМА.</vt:lpstr>
      <vt:lpstr>Отличительные особенности человека:</vt:lpstr>
      <vt:lpstr>Специфические биологические особенности человека способствовали тому, что его возможности и потребности не могли ограничиваться  исключительно биологическими потребностями. </vt:lpstr>
      <vt:lpstr>Становление человека путем усвоения культурного наследия стало  основным способом его эволюции.</vt:lpstr>
      <vt:lpstr>Уникальность феномена «ЧЕЛОВЕК».</vt:lpstr>
      <vt:lpstr>Уникальность феномена «ЧЕЛОВЕК».</vt:lpstr>
      <vt:lpstr>Различные расы человека — единство человека как биологического вида. </vt:lpstr>
      <vt:lpstr>Вывод: </vt:lpstr>
      <vt:lpstr>Обсуждение вопросов:</vt:lpstr>
      <vt:lpstr>СПАСИБО ЗА ВНИМАНИЕ!</vt:lpstr>
      <vt:lpstr>Источники литературы: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Человек, как уникальная живая система.</dc:title>
  <dc:creator>Мойсеева Г.М.</dc:creator>
  <cp:lastModifiedBy>Admin</cp:lastModifiedBy>
  <cp:revision>16</cp:revision>
  <dcterms:created xsi:type="dcterms:W3CDTF">2014-02-01T11:11:09Z</dcterms:created>
  <dcterms:modified xsi:type="dcterms:W3CDTF">2014-02-12T12:05:59Z</dcterms:modified>
</cp:coreProperties>
</file>