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6712-6310-4D01-9819-B11FBA592B0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2CD4-F1C5-48B3-8448-3B0F6BAFC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5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313"/>
            <a:ext cx="9144000" cy="67973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358246" cy="3143272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Smbd Caption" pitchFamily="18" charset="0"/>
              </a:rPr>
              <a:t>МЫШЕЧНАЯ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Smbd Captio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Smbd Caption" pitchFamily="18" charset="0"/>
              </a:rPr>
              <a:t>ДЕЯТЕЛЬНОСТЬ.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Smbd Captio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6215082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Естествознание, 11 класс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600076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Учитель МКОУ Михайловская СОШ – Г.М.Мойсеева</a:t>
            </a:r>
            <a:endParaRPr lang="ru-RU" sz="16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-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>
                <a:latin typeface="Arno Pro Smbd Caption" pitchFamily="18" charset="0"/>
              </a:rPr>
              <a:t>Сравнительная характеристика путей ресинтеза АТФ при мышечной деятельности различного характера.</a:t>
            </a:r>
            <a:endParaRPr lang="ru-RU" sz="2400" u="sng" dirty="0">
              <a:latin typeface="Arno Pro Smbd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57297"/>
          <a:ext cx="8572560" cy="49806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28628"/>
                <a:gridCol w="2404044"/>
                <a:gridCol w="1789056"/>
                <a:gridCol w="1975416"/>
                <a:gridCol w="1975416"/>
              </a:tblGrid>
              <a:tr h="10164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Пути ресинтеза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Условия протекания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мышечной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 эффективности</a:t>
                      </a:r>
                      <a:endParaRPr lang="ru-RU" dirty="0"/>
                    </a:p>
                  </a:txBody>
                  <a:tcPr anchor="ctr"/>
                </a:tc>
              </a:tr>
              <a:tr h="8131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Креатинфосфатный</a:t>
                      </a:r>
                      <a:r>
                        <a:rPr lang="ru-RU" sz="1400" baseline="0" dirty="0" smtClean="0"/>
                        <a:t> (использование </a:t>
                      </a:r>
                      <a:r>
                        <a:rPr lang="ru-RU" sz="1400" baseline="0" dirty="0" err="1" smtClean="0"/>
                        <a:t>креатинфосфата</a:t>
                      </a:r>
                      <a:r>
                        <a:rPr lang="ru-RU" sz="1400" baseline="0" dirty="0" smtClean="0"/>
                        <a:t> мышц).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Анаэробные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Кратковременные</a:t>
                      </a:r>
                      <a:r>
                        <a:rPr lang="ru-RU" sz="1400" baseline="0" dirty="0" smtClean="0"/>
                        <a:t> нагрузки высокой интенсивности.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Содержание </a:t>
                      </a:r>
                      <a:r>
                        <a:rPr lang="ru-RU" sz="1400" dirty="0" err="1" smtClean="0"/>
                        <a:t>креатинфосфата</a:t>
                      </a:r>
                      <a:r>
                        <a:rPr lang="ru-RU" sz="1400" dirty="0" smtClean="0"/>
                        <a:t> в мышцах</a:t>
                      </a:r>
                      <a:r>
                        <a:rPr lang="ru-RU" sz="1400" baseline="0" dirty="0" smtClean="0"/>
                        <a:t> невелико.</a:t>
                      </a:r>
                      <a:endParaRPr lang="ru-RU" sz="1400" dirty="0"/>
                    </a:p>
                  </a:txBody>
                  <a:tcPr/>
                </a:tc>
              </a:tr>
              <a:tr h="128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Гликолиз (использование углеводородов).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Анаэробные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Большая интенсивность.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Энергетически мало эффективен. Ограничен продуктами неполного окисления углеводов.</a:t>
                      </a:r>
                      <a:endParaRPr lang="ru-RU" sz="1400" dirty="0"/>
                    </a:p>
                  </a:txBody>
                  <a:tcPr/>
                </a:tc>
              </a:tr>
              <a:tr h="128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Цикл Кребса (использование</a:t>
                      </a:r>
                      <a:r>
                        <a:rPr lang="ru-RU" sz="1400" baseline="0" dirty="0" smtClean="0"/>
                        <a:t> углеводов, липидов, белков).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Аэробные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Длительные нагрузки умеренной интенсивности.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Энергетически эффективен, образуются</a:t>
                      </a:r>
                      <a:r>
                        <a:rPr lang="ru-RU" sz="1400" baseline="0" dirty="0" smtClean="0"/>
                        <a:t> конечные продукты – углекислый газ и вода.</a:t>
                      </a:r>
                      <a:endParaRPr lang="ru-RU" sz="1400" dirty="0"/>
                    </a:p>
                  </a:txBody>
                  <a:tcPr/>
                </a:tc>
              </a:tr>
              <a:tr h="5759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Миокиназная</a:t>
                      </a:r>
                      <a:r>
                        <a:rPr lang="ru-RU" sz="1400" dirty="0" smtClean="0"/>
                        <a:t> (использование АДФ).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Анаэробные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 утомлении.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Энергетически  не выгоден.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Источники литературы:</a:t>
            </a:r>
            <a:endParaRPr lang="ru-RU" b="1" i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785926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Учебник:</a:t>
            </a:r>
            <a:r>
              <a:rPr lang="ru-RU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Естествознание, 11 класс: учебник для общеобразовательных учреждений, базовый уровень/ [И.Ю.Алексашина, К.В.Галактионов, И.С.Дмитриев и др.]; под ред. И.Ю.Алексашиной; М.; Просвещение, 2007 год.</a:t>
            </a:r>
            <a:endParaRPr lang="ru-R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313"/>
            <a:ext cx="9144000" cy="6797373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2143116"/>
            <a:ext cx="7358114" cy="3429024"/>
          </a:xfrm>
        </p:spPr>
        <p:txBody>
          <a:bodyPr>
            <a:normAutofit/>
          </a:bodyPr>
          <a:lstStyle/>
          <a:p>
            <a:r>
              <a:rPr lang="ru-RU" sz="3200" i="1" u="sng" dirty="0" smtClean="0">
                <a:solidFill>
                  <a:schemeClr val="tx1"/>
                </a:solidFill>
                <a:latin typeface="Arno Pro Smbd Caption" pitchFamily="18" charset="0"/>
              </a:rPr>
              <a:t>Цель урока: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  <a:latin typeface="Arno Pro Smbd Caption" pitchFamily="18" charset="0"/>
              </a:rPr>
              <a:t>Изучить как </a:t>
            </a:r>
            <a:r>
              <a:rPr lang="ru-RU" sz="3200" dirty="0">
                <a:solidFill>
                  <a:schemeClr val="tx1"/>
                </a:solidFill>
                <a:latin typeface="Arno Pro Smbd Caption" pitchFamily="18" charset="0"/>
              </a:rPr>
              <a:t>осуществляется мышечная </a:t>
            </a:r>
            <a:r>
              <a:rPr lang="ru-RU" sz="3200" dirty="0" smtClean="0">
                <a:solidFill>
                  <a:schemeClr val="tx1"/>
                </a:solidFill>
                <a:latin typeface="Arno Pro Smbd Caption" pitchFamily="18" charset="0"/>
              </a:rPr>
              <a:t>деятельность;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  <a:latin typeface="Arno Pro Smbd Caption" pitchFamily="18" charset="0"/>
              </a:rPr>
              <a:t>Рассмотреть  как </a:t>
            </a:r>
            <a:r>
              <a:rPr lang="ru-RU" sz="3200" dirty="0">
                <a:solidFill>
                  <a:schemeClr val="tx1"/>
                </a:solidFill>
                <a:latin typeface="Arno Pro Smbd Caption" pitchFamily="18" charset="0"/>
              </a:rPr>
              <a:t>происходит </a:t>
            </a:r>
            <a:r>
              <a:rPr lang="ru-RU" sz="3200" dirty="0" smtClean="0">
                <a:solidFill>
                  <a:schemeClr val="tx1"/>
                </a:solidFill>
                <a:latin typeface="Arno Pro Smbd Caption" pitchFamily="18" charset="0"/>
              </a:rPr>
              <a:t>энергетическое </a:t>
            </a:r>
            <a:r>
              <a:rPr lang="ru-RU" sz="3200" dirty="0">
                <a:solidFill>
                  <a:schemeClr val="tx1"/>
                </a:solidFill>
                <a:latin typeface="Arno Pro Smbd Caption" pitchFamily="18" charset="0"/>
              </a:rPr>
              <a:t>обеспечение работающих </a:t>
            </a:r>
            <a:r>
              <a:rPr lang="ru-RU" sz="3200" dirty="0" smtClean="0">
                <a:solidFill>
                  <a:schemeClr val="tx1"/>
                </a:solidFill>
                <a:latin typeface="Arno Pro Smbd Caption" pitchFamily="18" charset="0"/>
              </a:rPr>
              <a:t>мышц.</a:t>
            </a:r>
            <a:endParaRPr lang="ru-RU" sz="3200" dirty="0">
              <a:solidFill>
                <a:schemeClr val="tx1"/>
              </a:solidFill>
              <a:latin typeface="Arno Pro Smbd Caption" pitchFamily="18" charset="0"/>
            </a:endParaRPr>
          </a:p>
          <a:p>
            <a:endParaRPr lang="ru-RU" dirty="0">
              <a:solidFill>
                <a:schemeClr val="tx1"/>
              </a:solidFill>
              <a:latin typeface="Arno Pro Smbd Captio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357166"/>
            <a:ext cx="37147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no Pro Smbd Caption" pitchFamily="18" charset="0"/>
              </a:rPr>
              <a:t>Истинная тема исследований</a:t>
            </a:r>
          </a:p>
          <a:p>
            <a:r>
              <a:rPr lang="ru-RU" sz="2000" b="1" dirty="0">
                <a:latin typeface="Arno Pro Smbd Caption" pitchFamily="18" charset="0"/>
              </a:rPr>
              <a:t>д</a:t>
            </a:r>
            <a:r>
              <a:rPr lang="ru-RU" sz="2000" b="1" dirty="0" smtClean="0">
                <a:latin typeface="Arno Pro Smbd Caption" pitchFamily="18" charset="0"/>
              </a:rPr>
              <a:t>ля человечества есть человек.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</a:t>
            </a:r>
            <a:r>
              <a:rPr lang="ru-RU" dirty="0" smtClean="0">
                <a:latin typeface="Arno Pro Smbd Caption" pitchFamily="18" charset="0"/>
              </a:rPr>
              <a:t>(Дж.Максвелл)</a:t>
            </a:r>
            <a:endParaRPr lang="ru-RU" dirty="0">
              <a:latin typeface="Arno Pro Smbd Captio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313"/>
            <a:ext cx="9144000" cy="67973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85794"/>
          </a:xfrm>
        </p:spPr>
        <p:txBody>
          <a:bodyPr/>
          <a:lstStyle/>
          <a:p>
            <a:r>
              <a:rPr lang="ru-RU" b="1" u="sng" dirty="0" smtClean="0">
                <a:latin typeface="Arno Pro Smbd Caption" pitchFamily="18" charset="0"/>
              </a:rPr>
              <a:t>Мышечная деятельность.</a:t>
            </a:r>
            <a:r>
              <a:rPr lang="ru-RU" b="1" dirty="0" smtClean="0">
                <a:latin typeface="Arno Pro Smbd Caption" pitchFamily="18" charset="0"/>
              </a:rPr>
              <a:t> </a:t>
            </a:r>
            <a:endParaRPr lang="ru-RU" b="1" dirty="0">
              <a:latin typeface="Arno Pro Smbd Captio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86116" y="987967"/>
            <a:ext cx="564360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17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Характер движения, встречающийся в мире животных, чрезвычайно разнообразен: и по биомеханической структуре,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и по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величине мышечных усилий, и по частоте циклов сокращения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и расслабления,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и по двигательному режиму. </a:t>
            </a:r>
          </a:p>
          <a:p>
            <a:pPr marL="0" marR="0" lvl="0" indent="1517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Большое разнообразие движений свойственно и человеку. Сравните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работу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мышц музыканта и тяжелоатлета-штангиста, бег спринтера и </a:t>
            </a:r>
            <a:r>
              <a:rPr lang="ru-RU" sz="1600" b="1" dirty="0"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марафонского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бегуна, тяжелые физические работы в чрезвычайной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ситуации (передвижение тяжестей и др.) и вышивание.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Caption" pitchFamily="18" charset="0"/>
            </a:endParaRPr>
          </a:p>
          <a:p>
            <a:pPr algn="just"/>
            <a:r>
              <a:rPr lang="ru-RU" sz="1600" dirty="0" smtClean="0"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	Изучение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мышц показало, что мышцы и животных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и 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еловека имеют не только разную форму, но 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разное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строение в связи с разнообразием выполняемых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ими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движений.  Волокна, из которых </a:t>
            </a:r>
            <a:r>
              <a:rPr lang="ru-RU" sz="1600" dirty="0"/>
              <a:t> </a:t>
            </a:r>
            <a:r>
              <a:rPr lang="ru-RU" sz="1600" dirty="0" smtClean="0">
                <a:latin typeface="Arno Pro Smbd Caption" pitchFamily="18" charset="0"/>
              </a:rPr>
              <a:t>построены </a:t>
            </a:r>
            <a:r>
              <a:rPr lang="ru-RU" sz="1600" dirty="0">
                <a:latin typeface="Arno Pro Smbd Caption" pitchFamily="18" charset="0"/>
              </a:rPr>
              <a:t>мышцы, тоже неоднородны. Они различаются по </a:t>
            </a:r>
            <a:r>
              <a:rPr lang="ru-RU" sz="1600" dirty="0" smtClean="0">
                <a:latin typeface="Arno Pro Smbd Caption" pitchFamily="18" charset="0"/>
              </a:rPr>
              <a:t> ряду физиологических </a:t>
            </a:r>
            <a:r>
              <a:rPr lang="ru-RU" sz="1600" dirty="0">
                <a:latin typeface="Arno Pro Smbd Caption" pitchFamily="18" charset="0"/>
              </a:rPr>
              <a:t>параметров (возбудимость, ритм сокращений, </a:t>
            </a:r>
            <a:r>
              <a:rPr lang="ru-RU" sz="1600" dirty="0" smtClean="0">
                <a:latin typeface="Arno Pro Smbd Caption" pitchFamily="18" charset="0"/>
              </a:rPr>
              <a:t>скорость сокращений </a:t>
            </a:r>
            <a:r>
              <a:rPr lang="ru-RU" sz="1600" dirty="0">
                <a:latin typeface="Arno Pro Smbd Caption" pitchFamily="18" charset="0"/>
              </a:rPr>
              <a:t>и расслаблений и т. д.), а также имеют выраженные </a:t>
            </a:r>
            <a:r>
              <a:rPr lang="ru-RU" sz="1600" dirty="0" smtClean="0">
                <a:latin typeface="Arno Pro Smbd Caption" pitchFamily="18" charset="0"/>
              </a:rPr>
              <a:t>биохимические </a:t>
            </a:r>
            <a:r>
              <a:rPr lang="ru-RU" sz="1600" dirty="0">
                <a:latin typeface="Arno Pro Smbd Caption" pitchFamily="18" charset="0"/>
              </a:rPr>
              <a:t>особенности (содержание компонентов, активность </a:t>
            </a:r>
            <a:r>
              <a:rPr lang="ru-RU" sz="1600" dirty="0" smtClean="0">
                <a:latin typeface="Arno Pro Smbd Caption" pitchFamily="18" charset="0"/>
              </a:rPr>
              <a:t>ферментов </a:t>
            </a:r>
            <a:r>
              <a:rPr lang="ru-RU" sz="1600" dirty="0">
                <a:latin typeface="Arno Pro Smbd Caption" pitchFamily="18" charset="0"/>
              </a:rPr>
              <a:t>и др.). </a:t>
            </a:r>
            <a:r>
              <a:rPr lang="ru-RU" sz="1600" dirty="0" smtClean="0">
                <a:latin typeface="Arno Pro Smbd Caption" pitchFamily="18" charset="0"/>
              </a:rPr>
              <a:t>В разные  мышцы волокна входят </a:t>
            </a:r>
            <a:r>
              <a:rPr lang="ru-RU" sz="1600" dirty="0">
                <a:latin typeface="Arno Pro Smbd Caption" pitchFamily="18" charset="0"/>
              </a:rPr>
              <a:t>в различных  </a:t>
            </a:r>
            <a:r>
              <a:rPr lang="ru-RU" sz="1600" dirty="0" smtClean="0">
                <a:latin typeface="Arno Pro Smbd Caption" pitchFamily="18" charset="0"/>
              </a:rPr>
              <a:t>соотношениях</a:t>
            </a:r>
            <a:r>
              <a:rPr lang="ru-RU" sz="1600" dirty="0">
                <a:latin typeface="Arno Pro Smbd Caption" pitchFamily="18" charset="0"/>
              </a:rPr>
              <a:t>. Это и определяет функциональные </a:t>
            </a:r>
            <a:r>
              <a:rPr lang="ru-RU" sz="1600" dirty="0" smtClean="0">
                <a:latin typeface="Arno Pro Smbd Caption" pitchFamily="18" charset="0"/>
              </a:rPr>
              <a:t>особенности  мышц</a:t>
            </a:r>
            <a:r>
              <a:rPr lang="ru-RU" sz="1600" dirty="0">
                <a:latin typeface="Arno Pro Smbd Caption" pitchFamily="18" charset="0"/>
              </a:rPr>
              <a:t>.</a:t>
            </a:r>
            <a:r>
              <a:rPr lang="ru-RU" sz="1600" dirty="0" smtClean="0">
                <a:latin typeface="Arno Pro Smbd Captio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Captio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207170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4000504"/>
          <a:ext cx="2219325" cy="1133475"/>
        </p:xfrm>
        <a:graphic>
          <a:graphicData uri="http://schemas.openxmlformats.org/drawingml/2006/table">
            <a:tbl>
              <a:tblPr/>
              <a:tblGrid>
                <a:gridCol w="2219325"/>
              </a:tblGrid>
              <a:tr h="1133475"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no Pro Smbd Caption" pitchFamily="18" charset="0"/>
                          <a:ea typeface="Times New Roman"/>
                          <a:cs typeface="Arial"/>
                        </a:rPr>
                        <a:t>Атлант после поражения титанов в наказание поддерживал небесный свод. Почему ему это так долго удавалось?</a:t>
                      </a:r>
                      <a:endParaRPr lang="ru-RU" sz="1400" dirty="0">
                        <a:latin typeface="Arno Pro Smbd Caption" pitchFamily="18" charset="0"/>
                        <a:ea typeface="Times New Roman"/>
                      </a:endParaRPr>
                    </a:p>
                  </a:txBody>
                  <a:tcPr marL="22860" marR="22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313"/>
            <a:ext cx="9144000" cy="6797373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28662" y="580091"/>
            <a:ext cx="807249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Нере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дко эволюционно близкие животные обладают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совершенно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различным характером движения. Сравните,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например,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движение ящерицы и черепахи; планирующий полет  орла и птиц отряда куриных с их взмахами крыльев. Многие рыбы, мигрирующие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нереста, совершают путь до 8 тыс. км со скоростью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4 км/ч, а перелетные птицы преодолевают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расстояния до 5 тыс. км. При движении многие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животные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проявляют не только выносливость, но и большую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быстроту. Так, лиса, преследуя жертву, длительное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время бежит со скоростью 35 км/ч. А что говорить о  гепарде, который является рекордсменом спринтерском беге: он легко догоняет самую быст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рую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антилопу. Недаром в старину в средней Англии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и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Индии  гепардов использовали как охотничьих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собак.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Caption" pitchFamily="18" charset="0"/>
            </a:endParaRPr>
          </a:p>
        </p:txBody>
      </p:sp>
      <p:pic>
        <p:nvPicPr>
          <p:cNvPr id="5" name="Рисунок 4" descr="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143248"/>
            <a:ext cx="2286016" cy="1928826"/>
          </a:xfrm>
          <a:prstGeom prst="rect">
            <a:avLst/>
          </a:prstGeom>
        </p:spPr>
      </p:pic>
      <p:pic>
        <p:nvPicPr>
          <p:cNvPr id="6" name="Рисунок 5" descr="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3143248"/>
            <a:ext cx="2357454" cy="1714512"/>
          </a:xfrm>
          <a:prstGeom prst="rect">
            <a:avLst/>
          </a:prstGeom>
        </p:spPr>
      </p:pic>
      <p:pic>
        <p:nvPicPr>
          <p:cNvPr id="7" name="Рисунок 6" descr="62_10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43042" y="5286388"/>
            <a:ext cx="2066544" cy="1325880"/>
          </a:xfrm>
          <a:prstGeom prst="rect">
            <a:avLst/>
          </a:prstGeom>
        </p:spPr>
      </p:pic>
      <p:pic>
        <p:nvPicPr>
          <p:cNvPr id="8" name="Рисунок 7" descr="022_18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72132" y="5286388"/>
            <a:ext cx="2066544" cy="1325880"/>
          </a:xfrm>
          <a:prstGeom prst="rect">
            <a:avLst/>
          </a:prstGeom>
        </p:spPr>
      </p:pic>
      <p:pic>
        <p:nvPicPr>
          <p:cNvPr id="9" name="Рисунок 8" descr="055_10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868" y="3500438"/>
            <a:ext cx="2066544" cy="1325880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313"/>
            <a:ext cx="9144000" cy="67973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u="sng" dirty="0" smtClean="0">
                <a:latin typeface="Arno Pro Smbd Caption" pitchFamily="18" charset="0"/>
              </a:rPr>
              <a:t>Мышечная деятельность.</a:t>
            </a:r>
            <a:r>
              <a:rPr lang="ru-RU" b="1" dirty="0" smtClean="0">
                <a:latin typeface="Arno Pro Smbd Caption" pitchFamily="18" charset="0"/>
              </a:rPr>
              <a:t>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424359"/>
            <a:ext cx="821537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5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	Поэтому одни мышцы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могут при работе проявлять большую</a:t>
            </a:r>
            <a:r>
              <a:rPr kumimoji="0" lang="ru-RU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 работу при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 незначительном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напряжении и долго не утомляться</a:t>
            </a:r>
            <a:r>
              <a:rPr lang="ru-RU" dirty="0" smtClean="0"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другие отличаются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быстротой сокращения, сильно напрягаются и быстро</a:t>
            </a:r>
            <a:r>
              <a:rPr lang="ru-RU" dirty="0" smtClean="0"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утомляются. Например, у человека к быстрым сокращениям и длительной работе способен ряд мышц голени, бедра, плеча,</a:t>
            </a:r>
            <a:r>
              <a:rPr kumimoji="0" lang="ru-RU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 а мышцы туловища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сокращаются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 более медленно, противостоят утомлению и способны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 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длительной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 работе  умеренной интенсивности.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SmText" pitchFamily="18" charset="0"/>
            </a:endParaRPr>
          </a:p>
          <a:p>
            <a:pPr algn="just"/>
            <a:r>
              <a:rPr lang="ru-RU" dirty="0" smtClean="0">
                <a:latin typeface="Arno Pro Smbd SmText" pitchFamily="18" charset="0"/>
              </a:rPr>
              <a:t>	Эти примеры подтверждают, что приспособленность организма к  различным видам движения имеет</a:t>
            </a:r>
            <a:r>
              <a:rPr lang="en-US" dirty="0" smtClean="0">
                <a:latin typeface="Arno Pro Smbd SmText" pitchFamily="18" charset="0"/>
              </a:rPr>
              <a:t> </a:t>
            </a:r>
            <a:r>
              <a:rPr lang="ru-RU" dirty="0" smtClean="0">
                <a:latin typeface="Arno Pro Smbd SmText" pitchFamily="18" charset="0"/>
              </a:rPr>
              <a:t>сложную и специфическую основу. Как вы знаете, основу всех видов адаптации организмов к условиям среды составляют биохимические процессы в тканях и клетках. Именно они обеспечивают  жизненно  важные функции на  молекулярном уровне.</a:t>
            </a:r>
          </a:p>
          <a:p>
            <a:pPr marL="0" marR="0" lvl="0" indent="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48" y="4857760"/>
          <a:ext cx="4643470" cy="17145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43470"/>
              </a:tblGrid>
              <a:tr h="17145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0" dirty="0"/>
                        <a:t>Основу приспособленности организма к различным видам движения составляют его анатомо-морфологические особенности, а также физиологические механизмы </a:t>
                      </a:r>
                      <a:r>
                        <a:rPr lang="ru-RU" sz="1800" spc="-100" dirty="0" smtClean="0"/>
                        <a:t>регуляции </a:t>
                      </a:r>
                      <a:r>
                        <a:rPr lang="ru-RU" sz="1800" spc="-100" dirty="0"/>
                        <a:t>и координации функций.</a:t>
                      </a:r>
                      <a:endParaRPr lang="ru-RU" sz="1800" dirty="0">
                        <a:latin typeface="Arno Pro Smbd SmText" pitchFamily="18" charset="0"/>
                        <a:ea typeface="Times New Roman"/>
                        <a:cs typeface="Times New Roman"/>
                      </a:endParaRPr>
                    </a:p>
                  </a:txBody>
                  <a:tcPr marL="24130" marR="2413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313"/>
            <a:ext cx="9144000" cy="67973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143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Arno Pro Smbd SmText" pitchFamily="18" charset="0"/>
              </a:rPr>
              <a:t>МЕХАНИЗМ МЫШЕЧНОЙ ДЕЯТЕЛЬНОСТИ.</a:t>
            </a:r>
            <a:endParaRPr lang="ru-RU" sz="3200" b="1" u="sng" dirty="0">
              <a:latin typeface="Arno Pro Smbd SmText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142984"/>
            <a:ext cx="8072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no Pro Smbd SmText" pitchFamily="18" charset="0"/>
              </a:rPr>
              <a:t>	Мышечное сокращение является следствием взаимодействия сократительного белкового комплекса актомиозина с АТФ. При этом химическая энергия, заключенная в фосфатных связях АТФ, переходит в механическую энергию, за счет которой и совершается работа.</a:t>
            </a:r>
          </a:p>
          <a:p>
            <a:pPr algn="just"/>
            <a:r>
              <a:rPr lang="ru-RU" dirty="0" smtClean="0">
                <a:latin typeface="Arno Pro Smbd SmText" pitchFamily="18" charset="0"/>
              </a:rPr>
              <a:t>	В покоящейся мышце актомиозин отсутствует, в мышечных фибриллах имеются тонкие нити белка актина и толстые нити  белка миозина (рис.). В отличие от  актина белок </a:t>
            </a:r>
            <a:r>
              <a:rPr lang="ru-RU" b="1" i="1" u="sng" dirty="0" smtClean="0">
                <a:latin typeface="Arno Pro Smbd SmText" pitchFamily="18" charset="0"/>
              </a:rPr>
              <a:t>миозин</a:t>
            </a:r>
            <a:r>
              <a:rPr lang="ru-RU" dirty="0" smtClean="0">
                <a:latin typeface="Arno Pro Smbd SmText" pitchFamily="18" charset="0"/>
              </a:rPr>
              <a:t> содержит </a:t>
            </a:r>
            <a:r>
              <a:rPr lang="en-US" b="1" i="1" u="sng" dirty="0" smtClean="0">
                <a:latin typeface="Arno Pro Smbd SmText" pitchFamily="18" charset="0"/>
              </a:rPr>
              <a:t>HS</a:t>
            </a:r>
            <a:r>
              <a:rPr lang="ru-RU" b="1" i="1" u="sng" dirty="0" smtClean="0">
                <a:latin typeface="Arno Pro Smbd SmText" pitchFamily="18" charset="0"/>
              </a:rPr>
              <a:t>-группы</a:t>
            </a:r>
            <a:r>
              <a:rPr lang="ru-RU" dirty="0" smtClean="0">
                <a:latin typeface="Arno Pro Smbd SmText" pitchFamily="18" charset="0"/>
              </a:rPr>
              <a:t>. В покоящейся мышце также имеется АТФ. Иначе говоря, в покоящейся мышце присутствуют все «потенциальные участники  процесса сокращения мышцы.</a:t>
            </a: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642910" y="3786190"/>
            <a:ext cx="1598612" cy="914400"/>
            <a:chOff x="402" y="11126"/>
            <a:chExt cx="2516" cy="1440"/>
          </a:xfrm>
        </p:grpSpPr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2" y="11444"/>
              <a:ext cx="2516" cy="902"/>
            </a:xfrm>
            <a:prstGeom prst="rect">
              <a:avLst/>
            </a:prstGeom>
            <a:noFill/>
          </p:spPr>
        </p:pic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1349" y="11126"/>
              <a:ext cx="1304" cy="25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rPr>
                <a:t>Нит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rPr>
                <a:t>и </a:t>
              </a:r>
              <a:r>
                <a:rPr kumimoji="0" lang="ru-RU" sz="11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rPr>
                <a:t>миозина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417" y="12308"/>
              <a:ext cx="1266" cy="25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rPr>
                <a:t>Нити актина/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714348" y="5143508"/>
            <a:ext cx="1643226" cy="785802"/>
            <a:chOff x="3471" y="10792"/>
            <a:chExt cx="2586" cy="1238"/>
          </a:xfrm>
        </p:grpSpPr>
        <p:pic>
          <p:nvPicPr>
            <p:cNvPr id="18439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71" y="11035"/>
              <a:ext cx="2206" cy="682"/>
            </a:xfrm>
            <a:prstGeom prst="rect">
              <a:avLst/>
            </a:prstGeom>
            <a:noFill/>
          </p:spPr>
        </p:pic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797" y="10792"/>
              <a:ext cx="682" cy="25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rPr>
                <a:t>Миозин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4987" y="10800"/>
              <a:ext cx="508" cy="25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rPr>
                <a:t>Актин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3850" y="11732"/>
              <a:ext cx="2207" cy="29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rPr>
                <a:t>РАССЛАБЛЕНИЕ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29256" y="4071942"/>
            <a:ext cx="342902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no Pro Smbd Caption" pitchFamily="18" charset="0"/>
              </a:rPr>
              <a:t>АТФ (молекула) – является универсальным источником энергии. Обеспечивает работу мышц и их рост.</a:t>
            </a:r>
            <a:endParaRPr lang="ru-RU" dirty="0">
              <a:latin typeface="Arno Pro Smbd Caption" pitchFamily="18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571736" y="4071942"/>
            <a:ext cx="6286544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542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Поперечно - полосатые мышцы </a:t>
            </a:r>
            <a:r>
              <a:rPr lang="ru-RU" dirty="0" smtClean="0"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име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ют большое количество нервных </a:t>
            </a:r>
            <a:r>
              <a:rPr lang="ru-RU" b="1" dirty="0" smtClean="0"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окончаний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, с помощью которых осуществляется регуляция мышечной деятельности со стороны нервных центров. Оказывается, мышца не сокращав до тех пор, пока не придет двигательный нервный импульс. Это означает,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Lucida Sans Unicode" pitchFamily="34" charset="0"/>
              </a:rPr>
              <a:t> что до </a:t>
            </a:r>
            <a:r>
              <a:rPr lang="ru-RU" b="1" dirty="0" smtClean="0">
                <a:latin typeface="Arno Pro Smbd SmText" pitchFamily="18" charset="0"/>
              </a:rPr>
              <a:t> </a:t>
            </a:r>
            <a:r>
              <a:rPr lang="ru-RU" dirty="0" smtClean="0">
                <a:latin typeface="Arno Pro Smbd SmText" pitchFamily="18" charset="0"/>
              </a:rPr>
              <a:t>прихода двигательного нервного импульса не образуется актомиозин </a:t>
            </a:r>
            <a:r>
              <a:rPr lang="ru-RU" i="1" dirty="0" smtClean="0">
                <a:latin typeface="Arno Pro Smbd SmText" pitchFamily="18" charset="0"/>
              </a:rPr>
              <a:t> </a:t>
            </a:r>
            <a:r>
              <a:rPr lang="ru-RU" dirty="0" smtClean="0">
                <a:latin typeface="Arno Pro Smbd SmText" pitchFamily="18" charset="0"/>
              </a:rPr>
              <a:t>и отсутствует его взаимодействие с АТФ.</a:t>
            </a:r>
          </a:p>
          <a:p>
            <a:pPr marL="0" marR="0" lvl="0" indent="225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5" grpId="0" animBg="1"/>
      <p:bldP spid="15" grpId="1" animBg="1"/>
      <p:bldP spid="184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97373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2976" y="151605"/>
            <a:ext cx="76438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Arial" pitchFamily="34" charset="0"/>
              </a:rPr>
              <a:t>	Расщепление АТФ при взаимодействии с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Arial" pitchFamily="34" charset="0"/>
              </a:rPr>
              <a:t>HS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Arial" pitchFamily="34" charset="0"/>
              </a:rPr>
              <a:t>-группами миозина является непосредственной причиной, обусловливающей мышечное сокращение.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SmText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42910" y="428604"/>
            <a:ext cx="8715436" cy="318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6387" tIns="839523" rIns="1045833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SmText" pitchFamily="18" charset="0"/>
                <a:ea typeface="Times New Roman" pitchFamily="18" charset="0"/>
                <a:cs typeface="Arial" pitchFamily="34" charset="0"/>
              </a:rPr>
              <a:t>	Мышечная деятельность обеспечивается нервными импульсами, определенным соотношением ионов и энергией, выделяющейся при гидролизе АТФ.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357430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Arno Pro Smbd SmText" pitchFamily="18" charset="0"/>
              </a:rPr>
              <a:t>	Расслабление мышцы также активный процесс, требующий затраты </a:t>
            </a:r>
            <a:r>
              <a:rPr lang="ru-RU" b="1" dirty="0" smtClean="0">
                <a:latin typeface="Arno Pro Smbd SmText" pitchFamily="18" charset="0"/>
              </a:rPr>
              <a:t>АТФ  </a:t>
            </a:r>
            <a:r>
              <a:rPr lang="ru-RU" dirty="0" smtClean="0">
                <a:latin typeface="Arno Pro Smbd SmText" pitchFamily="18" charset="0"/>
              </a:rPr>
              <a:t>на восстановление исходного определения ионов. Если АТФ недостаточно, что бывает в переутомлений</a:t>
            </a:r>
            <a:r>
              <a:rPr lang="ru-RU" b="1" dirty="0" smtClean="0">
                <a:latin typeface="Arno Pro Smbd SmText" pitchFamily="18" charset="0"/>
              </a:rPr>
              <a:t> </a:t>
            </a:r>
            <a:r>
              <a:rPr lang="ru-RU" dirty="0" smtClean="0">
                <a:latin typeface="Arno Pro Smbd SmText" pitchFamily="18" charset="0"/>
              </a:rPr>
              <a:t>мышце, то мышца не может расслабиться.</a:t>
            </a:r>
            <a:endParaRPr lang="ru-RU" dirty="0">
              <a:latin typeface="Arno Pro Smbd SmText" pitchFamily="18" charset="0"/>
            </a:endParaRPr>
          </a:p>
        </p:txBody>
      </p:sp>
      <p:pic>
        <p:nvPicPr>
          <p:cNvPr id="7" name="Рисунок 6" descr="67_1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857628"/>
            <a:ext cx="1714512" cy="2500330"/>
          </a:xfrm>
          <a:prstGeom prst="rect">
            <a:avLst/>
          </a:prstGeom>
        </p:spPr>
      </p:pic>
      <p:pic>
        <p:nvPicPr>
          <p:cNvPr id="8" name="Рисунок 7" descr="033_12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4357694"/>
            <a:ext cx="2709486" cy="1968822"/>
          </a:xfrm>
          <a:prstGeom prst="rect">
            <a:avLst/>
          </a:prstGeom>
        </p:spPr>
      </p:pic>
      <p:pic>
        <p:nvPicPr>
          <p:cNvPr id="9" name="Рисунок 8" descr="21_2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8992" y="3857628"/>
            <a:ext cx="1825946" cy="2495172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313"/>
            <a:ext cx="9144000" cy="67973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Arno Pro Smbd Caption" pitchFamily="18" charset="0"/>
              </a:rPr>
              <a:t>ЭНЕРГЕТИЧЕСКОЕ ОБЕСПЕЧЕНИЕ РАБОТАЮ</a:t>
            </a:r>
            <a:r>
              <a:rPr lang="ru-RU" sz="3200" u="sng" dirty="0" smtClean="0">
                <a:latin typeface="Arno Pro Smbd SmText"/>
              </a:rPr>
              <a:t>Щ</a:t>
            </a:r>
            <a:r>
              <a:rPr lang="ru-RU" sz="3200" u="sng" dirty="0" smtClean="0">
                <a:latin typeface="Arno Pro Smbd Caption" pitchFamily="18" charset="0"/>
              </a:rPr>
              <a:t>ИХ  МЫШЦ.</a:t>
            </a:r>
            <a:endParaRPr lang="ru-RU" sz="3200" u="sng" dirty="0">
              <a:latin typeface="Arno Pro Smbd Captio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071546"/>
            <a:ext cx="79296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39100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Поскольку</a:t>
            </a:r>
            <a:r>
              <a:rPr lang="ru-RU" dirty="0" smtClean="0">
                <a:latin typeface="Arno Pro Smbd Caption" pitchFamily="18" charset="0"/>
              </a:rPr>
              <a:t> АТФ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при мышечной деятельности непрерывно расходуется, то ее запасы должны постоянно возобновляться. Запасы АТФ в мышце малы — их хватило бы всего на 2—3 с работы. Почему содержание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 АТФ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в мышцах так невелико?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Captio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2214554"/>
            <a:ext cx="828680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	Это вполне объяснимо, поскольку АТФ расходуется не только на мышечную деятельность, но и на синтезы  всех веществ в организме, на работу других функциональных систем, Потребность в АТФ и многообразие путей ее использования в организме координируются и регулируются: организм как бы направляет АТФ в самые «горячие точки». Иначе говоря, во время активного функционирования мышц АТФ в большей степени обеспечивает их работу, а остальные процессы в это время заторможены, они получают меньшее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коли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чество энергии, требуемое для их поддержания.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Captio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4143380"/>
            <a:ext cx="835824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ru-RU" sz="1600" dirty="0" smtClean="0"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u="sng" dirty="0" smtClean="0"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днако в организме все же имеется механизм некоторого «запаса</a:t>
            </a:r>
            <a:r>
              <a:rPr lang="ru-RU" u="sng" dirty="0" smtClean="0">
                <a:latin typeface="Arno Pro Smbd Caption" pitchFamily="18" charset="0"/>
              </a:rPr>
              <a:t>»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богатых энергией фосфатных связей. Происходит это следующим  </a:t>
            </a:r>
            <a:r>
              <a:rPr lang="ru-RU" u="sng" dirty="0" smtClean="0">
                <a:latin typeface="Arno Pro Smbd Caption" pitchFamily="18" charset="0"/>
              </a:rPr>
              <a:t>образом: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ru-RU" dirty="0" smtClean="0">
                <a:latin typeface="Arno Pro Smbd Caption" pitchFamily="18" charset="0"/>
              </a:rPr>
              <a:t>1)  </a:t>
            </a:r>
            <a:r>
              <a:rPr lang="ru-RU" sz="1600" dirty="0" smtClean="0">
                <a:latin typeface="Arno Pro Smbd Caption" pitchFamily="18" charset="0"/>
              </a:rPr>
              <a:t>В мышцах содержится вещество </a:t>
            </a:r>
            <a:r>
              <a:rPr lang="ru-RU" sz="1600" i="1" dirty="0" smtClean="0">
                <a:latin typeface="Arno Pro Smbd Caption" pitchFamily="18" charset="0"/>
              </a:rPr>
              <a:t>креатин, </a:t>
            </a:r>
            <a:r>
              <a:rPr lang="ru-RU" sz="1600" dirty="0" smtClean="0">
                <a:latin typeface="Arno Pro Smbd Caption" pitchFamily="18" charset="0"/>
              </a:rPr>
              <a:t>которое способно присоединять богатый энергией остаток фосфорной кислоты от АТФ, при этом оно превращается в эфир креатинфосфат, а во время работы мышц отдает фосфат на «экстренное» образование АТФ.  Эта реакция протекает очень быстро, это и есть первый по времени путь возобновления </a:t>
            </a:r>
            <a:r>
              <a:rPr lang="ru-RU" sz="1600" b="1" dirty="0" smtClean="0">
                <a:latin typeface="Arno Pro Smbd Caption" pitchFamily="18" charset="0"/>
              </a:rPr>
              <a:t>(</a:t>
            </a:r>
            <a:r>
              <a:rPr lang="ru-RU" sz="1600" b="1" u="sng" dirty="0" smtClean="0">
                <a:latin typeface="Arno Pro Smbd Caption" pitchFamily="18" charset="0"/>
              </a:rPr>
              <a:t>ресинтеза</a:t>
            </a:r>
            <a:r>
              <a:rPr lang="ru-RU" sz="1600" b="1" dirty="0" smtClean="0">
                <a:latin typeface="Arno Pro Smbd Caption" pitchFamily="18" charset="0"/>
              </a:rPr>
              <a:t>) </a:t>
            </a:r>
            <a:r>
              <a:rPr lang="ru-RU" sz="1600" dirty="0" smtClean="0">
                <a:latin typeface="Arno Pro Smbd Caption" pitchFamily="18" charset="0"/>
              </a:rPr>
              <a:t>АТФ в работающей мышце. Поскольку запасы </a:t>
            </a:r>
            <a:r>
              <a:rPr lang="ru-RU" sz="1600" dirty="0" err="1" smtClean="0">
                <a:latin typeface="Arno Pro Smbd Caption" pitchFamily="18" charset="0"/>
              </a:rPr>
              <a:t>креатинфосфата</a:t>
            </a:r>
            <a:r>
              <a:rPr lang="ru-RU" sz="1600" dirty="0" smtClean="0">
                <a:latin typeface="Arno Pro Smbd Caption" pitchFamily="18" charset="0"/>
              </a:rPr>
              <a:t> в мышцах ограничены, такой путь ресинтеза АТФ может осуществляться очень недолгое время. Он характерен для кратковременных интенсивных физических нагрузок (рывок со старта, подъем штанги и т. п.).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Captio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  <p:bldP spid="1026" grpId="0"/>
      <p:bldP spid="10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313"/>
            <a:ext cx="9144000" cy="67973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214290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no Pro Smbd Caption" pitchFamily="18" charset="0"/>
              </a:rPr>
              <a:t>2) Далее </a:t>
            </a:r>
            <a:r>
              <a:rPr lang="ru-RU" sz="1600" dirty="0" err="1" smtClean="0">
                <a:latin typeface="Arno Pro Smbd Caption" pitchFamily="18" charset="0"/>
              </a:rPr>
              <a:t>ресинтез</a:t>
            </a:r>
            <a:r>
              <a:rPr lang="ru-RU" sz="1600" dirty="0" smtClean="0">
                <a:latin typeface="Arno Pro Smbd Caption" pitchFamily="18" charset="0"/>
              </a:rPr>
              <a:t> АТФ происходит за счет углеводных ресурсов организма. Они обычно достаточно велики (в виде гликогена печени и мышц), и к тому же на стадии гликолиза реакции окисления протекают в отсутствие кислорода. Это второй путь ресинтеза АТФ, который преобладает при спортивных упражнениях максимальной интенсивности, когда наблюдается резкое несоответствие между возросшей потребностью организма в кислороде и ограниченными возможностями его поступления. </a:t>
            </a:r>
            <a:endParaRPr lang="ru-RU" sz="1600" dirty="0">
              <a:latin typeface="Arno Pro Smbd Captio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785926"/>
            <a:ext cx="842968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95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3) Третий путь ресинтеза — аэробное окисление, при котором АТФ образуется с участием кислорода (так называемый цикл Кребса). Это очень эффективный путь, имеющий существенные преимущества перед гликолизом.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Во-первых,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в качестве веществ, подвергающихся окислению, используются остатки и углеводов, и липидов, и аминокислот.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Во-вторых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, он выгоден энергетически. Для ресинтеза одного и того же количества АТФ при гликолизе требуется 1 г глюкозы, а при аэробном окислении — 0,08 г глюкозы или около 0,03 г жирных кислот, поскольку это процесс полного окисления веществ.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В-третьих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, конечные продукты аэробного окисления — углекислый газ и вода — не вызывают резких изменений внутренней среды организма и легко из него удаляются.</a:t>
            </a:r>
          </a:p>
          <a:p>
            <a:pPr indent="2095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no Pro Smbd Caption" pitchFamily="18" charset="0"/>
              </a:rPr>
              <a:t>Обязательным условием аэробного окисления является хорошее снабжение организма кислородом, что происходит при физических упражнениях средней и умеренной интенсивности.</a:t>
            </a:r>
          </a:p>
          <a:p>
            <a:pPr marL="0" marR="0" lvl="0" indent="2095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Captio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71472" y="4786322"/>
            <a:ext cx="83582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4) Наконец, при мышечной деятельности, связанной со значительными степенями утомления, когда другие способы ресинтеза АТФ становятся затруднительными, АТФ образуется путем взаимодействия двух частиц АДФ с помощью фермента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миокиназы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:</a:t>
            </a:r>
            <a:endParaRPr lang="ru-RU" sz="1600" dirty="0" smtClean="0">
              <a:latin typeface="Arno Pro Smbd Caption" pitchFamily="18" charset="0"/>
            </a:endParaRPr>
          </a:p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2АДФ + 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миокиназа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                   АТФ + АМФ</a:t>
            </a:r>
          </a:p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aseline="0" dirty="0" smtClean="0">
                <a:latin typeface="Arno Pro Smbd Caption" pitchFamily="18" charset="0"/>
                <a:ea typeface="Times New Roman" pitchFamily="18" charset="0"/>
                <a:cs typeface="Arial" pitchFamily="34" charset="0"/>
              </a:rPr>
              <a:t>Этот  путь невыгоден, так как из двух молекул АДФ образуется лишь одна молекула АТФ (</a:t>
            </a:r>
            <a:r>
              <a:rPr lang="ru-RU" sz="1600" baseline="0" dirty="0" smtClean="0">
                <a:latin typeface="Arno Pro Smbd SmText"/>
                <a:ea typeface="Times New Roman" pitchFamily="18" charset="0"/>
                <a:cs typeface="Arial" pitchFamily="34" charset="0"/>
              </a:rPr>
              <a:t>50%, образно говоря, - «издержки производства»), и является как бы «аварийным».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Caption" pitchFamily="18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643702" y="564357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14612" y="5357826"/>
            <a:ext cx="428628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no Pro Smbd Caption" pitchFamily="18" charset="0"/>
              </a:rPr>
              <a:t>Биохимические изменения в организме под влиянием определенной мышечной деятельности носят приспособительный характер.</a:t>
            </a:r>
            <a:endParaRPr lang="ru-RU" dirty="0">
              <a:latin typeface="Arno Pro Smbd Captio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505" grpId="0"/>
      <p:bldP spid="21506" grpId="0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848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МЫШЕЧНАЯ  ДЕЯТЕЛЬНОСТЬ.</vt:lpstr>
      <vt:lpstr>Слайд 2</vt:lpstr>
      <vt:lpstr>Мышечная деятельность. </vt:lpstr>
      <vt:lpstr>Слайд 4</vt:lpstr>
      <vt:lpstr>Мышечная деятельность. </vt:lpstr>
      <vt:lpstr>МЕХАНИЗМ МЫШЕЧНОЙ ДЕЯТЕЛЬНОСТИ.</vt:lpstr>
      <vt:lpstr>Слайд 7</vt:lpstr>
      <vt:lpstr>ЭНЕРГЕТИЧЕСКОЕ ОБЕСПЕЧЕНИЕ РАБОТАЮЩИХ  МЫШЦ.</vt:lpstr>
      <vt:lpstr>Слайд 9</vt:lpstr>
      <vt:lpstr>Сравнительная характеристика путей ресинтеза АТФ при мышечной деятельности различного характера.</vt:lpstr>
      <vt:lpstr>Источники литературы: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МЫШЕЧНЯ  ДЕЯТЕЛЬНОСТЬ.</dc:title>
  <dc:creator>Мойсеева Г.М.</dc:creator>
  <cp:lastModifiedBy>Admin</cp:lastModifiedBy>
  <cp:revision>23</cp:revision>
  <dcterms:created xsi:type="dcterms:W3CDTF">2014-02-02T06:13:14Z</dcterms:created>
  <dcterms:modified xsi:type="dcterms:W3CDTF">2014-02-12T12:24:36Z</dcterms:modified>
</cp:coreProperties>
</file>