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44"/>
  </p:notesMasterIdLst>
  <p:sldIdLst>
    <p:sldId id="359" r:id="rId2"/>
    <p:sldId id="361" r:id="rId3"/>
    <p:sldId id="363" r:id="rId4"/>
    <p:sldId id="358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4" r:id="rId39"/>
    <p:sldId id="315" r:id="rId40"/>
    <p:sldId id="316" r:id="rId41"/>
    <p:sldId id="362" r:id="rId42"/>
    <p:sldId id="360" r:id="rId4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00"/>
    <a:srgbClr val="FFFF00"/>
    <a:srgbClr val="009999"/>
    <a:srgbClr val="003366"/>
    <a:srgbClr val="000066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ECDD5B-1628-4A58-9D42-1F9CB6C77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ECDD5B-1628-4A58-9D42-1F9CB6C777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479D8-73E5-4C91-B289-57D6CD413EEC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C997CF3-087A-4404-B4AC-79758F8D84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65F81-3535-44FB-B6FB-D0F4EE130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3EB7-06D2-4794-9628-711B05922D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D3388B1-72FB-45D1-8065-822C003F6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8BF70-5A92-4E48-B2AD-151E68B32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52E31-2D40-46EC-BF20-4AEF22236D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F158A6A-CD16-4173-98B3-DB58C12E1B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B8D6A-1B01-4BBC-8438-84D98203A7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BA7BF-1D10-4C6B-B8B7-709C8CBF6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A0401-856E-4383-B166-4DAF27009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BB61E-142B-42C1-A71A-ECF94A04E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DB9D17B-C949-46ED-944A-8A80DEBDD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slide" Target="slide5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9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0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6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8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9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30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3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fiesta.ru/index.php?option=com_content&amp;view=article&amp;id=264&amp;Itemid=111" TargetMode="External"/><Relationship Id="rId2" Type="http://schemas.openxmlformats.org/officeDocument/2006/relationships/hyperlink" Target="http://gublibrary.ru/lib/ped/Voen_slav/Voen_slava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graza.ru/page-10-1-16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5.xml"/><Relationship Id="rId18" Type="http://schemas.openxmlformats.org/officeDocument/2006/relationships/slide" Target="slide9.xml"/><Relationship Id="rId26" Type="http://schemas.openxmlformats.org/officeDocument/2006/relationships/slide" Target="slide12.xml"/><Relationship Id="rId39" Type="http://schemas.openxmlformats.org/officeDocument/2006/relationships/slide" Target="slide36.xml"/><Relationship Id="rId3" Type="http://schemas.openxmlformats.org/officeDocument/2006/relationships/image" Target="../media/image6.jpeg"/><Relationship Id="rId21" Type="http://schemas.openxmlformats.org/officeDocument/2006/relationships/slide" Target="slide38.xml"/><Relationship Id="rId34" Type="http://schemas.openxmlformats.org/officeDocument/2006/relationships/slide" Target="slide34.xml"/><Relationship Id="rId7" Type="http://schemas.openxmlformats.org/officeDocument/2006/relationships/slide" Target="slide16.xml"/><Relationship Id="rId12" Type="http://schemas.openxmlformats.org/officeDocument/2006/relationships/slide" Target="slide23.xml"/><Relationship Id="rId17" Type="http://schemas.openxmlformats.org/officeDocument/2006/relationships/slide" Target="slide10.xml"/><Relationship Id="rId25" Type="http://schemas.openxmlformats.org/officeDocument/2006/relationships/slide" Target="slide19.xml"/><Relationship Id="rId33" Type="http://schemas.openxmlformats.org/officeDocument/2006/relationships/slide" Target="slide13.xml"/><Relationship Id="rId38" Type="http://schemas.openxmlformats.org/officeDocument/2006/relationships/slide" Target="slide21.xml"/><Relationship Id="rId2" Type="http://schemas.openxmlformats.org/officeDocument/2006/relationships/notesSlide" Target="../notesSlides/notesSlide1.xml"/><Relationship Id="rId16" Type="http://schemas.openxmlformats.org/officeDocument/2006/relationships/slide" Target="slide37.xml"/><Relationship Id="rId20" Type="http://schemas.openxmlformats.org/officeDocument/2006/relationships/slide" Target="slide39.xml"/><Relationship Id="rId29" Type="http://schemas.openxmlformats.org/officeDocument/2006/relationships/slide" Target="slide28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11" Type="http://schemas.openxmlformats.org/officeDocument/2006/relationships/slide" Target="slide6.xml"/><Relationship Id="rId24" Type="http://schemas.openxmlformats.org/officeDocument/2006/relationships/slide" Target="slide18.xml"/><Relationship Id="rId32" Type="http://schemas.openxmlformats.org/officeDocument/2006/relationships/slide" Target="slide27.xml"/><Relationship Id="rId37" Type="http://schemas.openxmlformats.org/officeDocument/2006/relationships/slide" Target="slide40.xml"/><Relationship Id="rId40" Type="http://schemas.openxmlformats.org/officeDocument/2006/relationships/slide" Target="slide4.xml"/><Relationship Id="rId5" Type="http://schemas.openxmlformats.org/officeDocument/2006/relationships/image" Target="../media/image7.jpeg"/><Relationship Id="rId15" Type="http://schemas.openxmlformats.org/officeDocument/2006/relationships/slide" Target="slide8.xml"/><Relationship Id="rId23" Type="http://schemas.openxmlformats.org/officeDocument/2006/relationships/slide" Target="slide33.xml"/><Relationship Id="rId28" Type="http://schemas.openxmlformats.org/officeDocument/2006/relationships/slide" Target="slide14.xml"/><Relationship Id="rId36" Type="http://schemas.openxmlformats.org/officeDocument/2006/relationships/slide" Target="slide29.xml"/><Relationship Id="rId10" Type="http://schemas.openxmlformats.org/officeDocument/2006/relationships/slide" Target="slide30.xml"/><Relationship Id="rId19" Type="http://schemas.openxmlformats.org/officeDocument/2006/relationships/slide" Target="slide32.xml"/><Relationship Id="rId31" Type="http://schemas.openxmlformats.org/officeDocument/2006/relationships/slide" Target="slide20.xml"/><Relationship Id="rId4" Type="http://schemas.openxmlformats.org/officeDocument/2006/relationships/slide" Target="slide15.xml"/><Relationship Id="rId9" Type="http://schemas.openxmlformats.org/officeDocument/2006/relationships/slide" Target="slide7.xml"/><Relationship Id="rId14" Type="http://schemas.openxmlformats.org/officeDocument/2006/relationships/slide" Target="slide17.xml"/><Relationship Id="rId22" Type="http://schemas.openxmlformats.org/officeDocument/2006/relationships/slide" Target="slide26.xml"/><Relationship Id="rId27" Type="http://schemas.openxmlformats.org/officeDocument/2006/relationships/slide" Target="slide11.xml"/><Relationship Id="rId30" Type="http://schemas.openxmlformats.org/officeDocument/2006/relationships/slide" Target="slide35.xml"/><Relationship Id="rId35" Type="http://schemas.openxmlformats.org/officeDocument/2006/relationships/slide" Target="slide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65246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«СОШ №4» г.Зеленодольск. Республика Татарстан.  </a:t>
            </a:r>
          </a:p>
          <a:p>
            <a:pPr algn="ctr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Фахуртдинова Диляра Мунировна</a:t>
            </a:r>
          </a:p>
          <a:p>
            <a:pPr algn="ctr">
              <a:buFont typeface="Wingdings 2" pitchFamily="18" charset="2"/>
              <a:buNone/>
            </a:pPr>
            <a:endParaRPr lang="ru-RU" sz="2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186161" y="1988840"/>
            <a:ext cx="65396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Знаешь ли </a:t>
            </a:r>
          </a:p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ты </a:t>
            </a:r>
          </a:p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свою страну?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1357313"/>
            <a:ext cx="7072313" cy="2154237"/>
          </a:xfrm>
          <a:ln w="57150" cmpd="thickThin">
            <a:solidFill>
              <a:srgbClr val="FFFF99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 </a:t>
            </a:r>
            <a:endParaRPr lang="ru-RU" sz="3600" b="1" dirty="0" smtClean="0"/>
          </a:p>
          <a:p>
            <a:pPr algn="ctr">
              <a:buNone/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Возвышенность, служащая водоразделом бассейнов рек Дона и Днепра?</a:t>
            </a:r>
          </a:p>
        </p:txBody>
      </p:sp>
      <p:pic>
        <p:nvPicPr>
          <p:cNvPr id="1741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Среднерусская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278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1214438"/>
            <a:ext cx="6858000" cy="2143125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</a:rPr>
              <a:t>Самое </a:t>
            </a:r>
            <a:r>
              <a:rPr lang="ru-RU" b="1" dirty="0" smtClean="0">
                <a:solidFill>
                  <a:srgbClr val="0000FF"/>
                </a:solidFill>
              </a:rPr>
              <a:t>большое по площади </a:t>
            </a:r>
            <a:r>
              <a:rPr lang="ru-RU" b="1" dirty="0" smtClean="0">
                <a:solidFill>
                  <a:srgbClr val="0000FF"/>
                </a:solidFill>
              </a:rPr>
              <a:t>водохранилище ?</a:t>
            </a:r>
            <a:r>
              <a:rPr lang="ru-RU" b="1" dirty="0" smtClean="0">
                <a:solidFill>
                  <a:srgbClr val="0000FF"/>
                </a:solidFill>
              </a:rPr>
              <a:t> </a:t>
            </a:r>
          </a:p>
        </p:txBody>
      </p:sp>
      <p:pic>
        <p:nvPicPr>
          <p:cNvPr id="1843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527425" cy="1295400"/>
          </a:xfrm>
          <a:prstGeom prst="wedgeRectCallout">
            <a:avLst>
              <a:gd name="adj1" fmla="val -3963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Куйбышевское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44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381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</a:rPr>
              <a:t>ВНИМАНИЕ</a:t>
            </a:r>
            <a:r>
              <a:rPr lang="ru-RU" b="1" i="1" dirty="0" smtClean="0">
                <a:solidFill>
                  <a:srgbClr val="FF0000"/>
                </a:solidFill>
              </a:rPr>
              <a:t> ! 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28813" y="1500188"/>
            <a:ext cx="6429375" cy="1857375"/>
          </a:xfrm>
          <a:ln w="57150" cmpd="thickThin">
            <a:solidFill>
              <a:srgbClr val="FFFF99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Страна, с которой у России наименее протяженная граница.</a:t>
            </a:r>
          </a:p>
        </p:txBody>
      </p:sp>
      <p:pic>
        <p:nvPicPr>
          <p:cNvPr id="1946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 anchor="ctr"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КНДР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4838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1143000"/>
            <a:ext cx="7143750" cy="2571750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3600" b="1" dirty="0" smtClean="0"/>
              <a:t>Государство, с которым Россия имеет наиболее протяженную сухопутную границу.</a:t>
            </a:r>
            <a:endParaRPr lang="ru-RU" sz="3600" b="1" dirty="0"/>
          </a:p>
        </p:txBody>
      </p:sp>
      <p:pic>
        <p:nvPicPr>
          <p:cNvPr id="20484" name="Picture 4" descr="J018925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5364088" y="4797152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Казахстан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586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89138"/>
            <a:ext cx="6996112" cy="1655762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b="1" dirty="0" smtClean="0"/>
              <a:t>Мыс - крайняя северная точка России, расположенная на материке.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rgbClr val="000099"/>
              </a:solidFill>
            </a:endParaRPr>
          </a:p>
        </p:txBody>
      </p:sp>
      <p:pic>
        <p:nvPicPr>
          <p:cNvPr id="2150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3200" b="1" dirty="0" smtClean="0">
              <a:solidFill>
                <a:srgbClr val="CC0000"/>
              </a:solidFill>
            </a:endParaRPr>
          </a:p>
          <a:p>
            <a:r>
              <a:rPr lang="ru-RU" sz="3200" b="1" dirty="0" smtClean="0">
                <a:solidFill>
                  <a:srgbClr val="CC0000"/>
                </a:solidFill>
              </a:rPr>
              <a:t>Челюскин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688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1071562"/>
            <a:ext cx="6949976" cy="2717477"/>
          </a:xfrm>
          <a:ln w="57150" cmpd="thickThin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Горная страна состоит из нескольких параллельно друг другу горных хребтов, протянувшихся в меридиональном направлении. Горная цепь гор образует водораздел между реками, текущими на Русскую равнину и на </a:t>
            </a:r>
            <a:r>
              <a:rPr lang="ru-RU" sz="2400" b="1" dirty="0" err="1" smtClean="0"/>
              <a:t>Западно-Сибирскую</a:t>
            </a:r>
            <a:r>
              <a:rPr lang="ru-RU" sz="2400" b="1" dirty="0" smtClean="0"/>
              <a:t>.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0" y="393305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220072" y="4869160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80000"/>
              </a:lnSpc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Урал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2542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7910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643063"/>
            <a:ext cx="7526337" cy="2001837"/>
          </a:xfrm>
          <a:ln w="57150" cmpd="thickThin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b="1" dirty="0" smtClean="0"/>
              <a:t>“Терек воет, дик и злобен, меж утесистых громад, буре плач его подобен, слезы брызгами летят …”М.Ю. Лермонтов. О какой территории идет речь?</a:t>
            </a:r>
          </a:p>
        </p:txBody>
      </p:sp>
      <p:pic>
        <p:nvPicPr>
          <p:cNvPr id="2355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0" y="404664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889375" cy="1368425"/>
          </a:xfrm>
          <a:prstGeom prst="wedgeRectCallout">
            <a:avLst>
              <a:gd name="adj1" fmla="val -819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2000" dirty="0"/>
          </a:p>
          <a:p>
            <a:pPr>
              <a:lnSpc>
                <a:spcPct val="70000"/>
              </a:lnSpc>
            </a:pPr>
            <a:endParaRPr lang="ru-RU" sz="3200" b="1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Кавказ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89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357313"/>
            <a:ext cx="6878637" cy="2071687"/>
          </a:xfrm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Самый </a:t>
            </a:r>
            <a:r>
              <a:rPr lang="ru-RU" sz="2800" b="1" dirty="0" smtClean="0"/>
              <a:t>крупный остров у берегов России.</a:t>
            </a:r>
          </a:p>
        </p:txBody>
      </p:sp>
      <p:pic>
        <p:nvPicPr>
          <p:cNvPr id="2458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368425"/>
          </a:xfrm>
          <a:prstGeom prst="wedgeRectCallout">
            <a:avLst>
              <a:gd name="adj1" fmla="val -5278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Сахалин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995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571625" y="1143000"/>
            <a:ext cx="7429500" cy="2428875"/>
          </a:xfrm>
          <a:ln w="57150" cmpd="thickThin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  </a:t>
            </a:r>
          </a:p>
          <a:p>
            <a:pPr algn="ctr"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Полуостров, где находятся действующие вулканы России.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604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455988" cy="1295400"/>
          </a:xfrm>
          <a:prstGeom prst="wedgeRectCallout">
            <a:avLst>
              <a:gd name="adj1" fmla="val -7144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Камчатка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61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098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714500"/>
            <a:ext cx="7959725" cy="1714500"/>
          </a:xfrm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0000FF"/>
                </a:solidFill>
              </a:rPr>
              <a:t>Самая длинная река Татарстана?</a:t>
            </a:r>
          </a:p>
        </p:txBody>
      </p:sp>
      <p:pic>
        <p:nvPicPr>
          <p:cNvPr id="2662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10000"/>
              </a:lnSpc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Кама.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663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200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Файл:Я гражданин Росс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534" y="0"/>
            <a:ext cx="719137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28813" y="1214438"/>
            <a:ext cx="6929437" cy="2286000"/>
          </a:xfrm>
          <a:ln w="57150" cmpd="thickThin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Самая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крайняя точка южной России?</a:t>
            </a:r>
          </a:p>
        </p:txBody>
      </p:sp>
      <p:pic>
        <p:nvPicPr>
          <p:cNvPr id="2765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5076825" y="4797425"/>
            <a:ext cx="3816350" cy="1295400"/>
          </a:xfrm>
          <a:prstGeom prst="wedgeRectCallout">
            <a:avLst>
              <a:gd name="adj1" fmla="val 79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b="1" dirty="0" err="1" smtClean="0">
                <a:solidFill>
                  <a:srgbClr val="FF0000"/>
                </a:solidFill>
              </a:rPr>
              <a:t>Базардюзю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66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302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352928" cy="1872208"/>
          </a:xfrm>
          <a:ln w="57150" cmpd="thickThin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2800" b="1" dirty="0" smtClean="0"/>
              <a:t>    </a:t>
            </a:r>
            <a:r>
              <a:rPr lang="ru-RU" sz="3100" b="1" dirty="0" smtClean="0"/>
              <a:t>Большое количество осадков выпадает на этой территории летом в виде ливневых дождей, которые могут продолжаться двое - трое суток. С этим связаны высокие паводки и наводнения. Зимой осадков выпадает мало, мощность снежного покрова невелика.</a:t>
            </a:r>
            <a:endParaRPr lang="ru-RU" sz="3100" b="1" dirty="0"/>
          </a:p>
        </p:txBody>
      </p:sp>
      <p:pic>
        <p:nvPicPr>
          <p:cNvPr id="2867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0" y="3789040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004048" y="4869160"/>
            <a:ext cx="3995737" cy="1295400"/>
          </a:xfrm>
          <a:prstGeom prst="wedgeRectCallout">
            <a:avLst>
              <a:gd name="adj1" fmla="val 4190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2400" dirty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Приморье.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405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857375"/>
            <a:ext cx="7454900" cy="1643063"/>
          </a:xfrm>
          <a:ln w="57150" cmpd="thickThin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Назовите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площадь России?</a:t>
            </a:r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4572000" y="3573463"/>
            <a:ext cx="4321175" cy="717550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4932040" y="4509120"/>
            <a:ext cx="3923928" cy="1080293"/>
          </a:xfrm>
          <a:prstGeom prst="wedgeRectCallout">
            <a:avLst>
              <a:gd name="adj1" fmla="val 426"/>
              <a:gd name="adj2" fmla="val 68088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17,1 млн. км.2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71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507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7272337" cy="1368425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Какая река России </a:t>
            </a:r>
            <a:r>
              <a:rPr lang="ru-RU" b="1" dirty="0" smtClean="0">
                <a:solidFill>
                  <a:srgbClr val="0000FF"/>
                </a:solidFill>
              </a:rPr>
              <a:t>самая </a:t>
            </a:r>
            <a:r>
              <a:rPr lang="ru-RU" b="1" dirty="0" smtClean="0">
                <a:solidFill>
                  <a:srgbClr val="0000FF"/>
                </a:solidFill>
              </a:rPr>
              <a:t>многоводная?</a:t>
            </a:r>
          </a:p>
        </p:txBody>
      </p:sp>
      <p:pic>
        <p:nvPicPr>
          <p:cNvPr id="30724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Енисей.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610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1214438"/>
            <a:ext cx="7143750" cy="2357437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7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В каких озерах России ведется добыча поваренной соли?</a:t>
            </a:r>
          </a:p>
        </p:txBody>
      </p:sp>
      <p:pic>
        <p:nvPicPr>
          <p:cNvPr id="3174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889375" cy="1152525"/>
          </a:xfrm>
          <a:prstGeom prst="wedgeRectCallout">
            <a:avLst>
              <a:gd name="adj1" fmla="val -861"/>
              <a:gd name="adj2" fmla="val 89806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80000"/>
              </a:lnSpc>
            </a:pPr>
            <a:endParaRPr lang="ru-RU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Баскунчак и Эльтон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71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857375" y="1571625"/>
            <a:ext cx="6929438" cy="1785938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Какая самая низкая точка</a:t>
            </a:r>
          </a:p>
          <a:p>
            <a:pPr algn="ctr" eaLnBrk="1" hangingPunct="1">
              <a:buFontTx/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 территории страны</a:t>
            </a:r>
          </a:p>
        </p:txBody>
      </p:sp>
      <p:pic>
        <p:nvPicPr>
          <p:cNvPr id="3277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Каспийская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низменность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814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1214438"/>
            <a:ext cx="6819900" cy="2143125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Назовите полюс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холода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полушария</a:t>
            </a:r>
          </a:p>
        </p:txBody>
      </p:sp>
      <p:pic>
        <p:nvPicPr>
          <p:cNvPr id="3379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Оймякон.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917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4" grpId="1"/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412776"/>
            <a:ext cx="6866855" cy="1955899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Самая </a:t>
            </a:r>
            <a:r>
              <a:rPr lang="ru-RU" b="1" dirty="0" smtClean="0"/>
              <a:t>высокая вершина России, её высота.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Эльбрус – 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5642 м.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019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1428750"/>
            <a:ext cx="7143750" cy="2143125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dirty="0" smtClean="0"/>
              <a:t>Самый высокий вулкан России.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932363" y="4797425"/>
            <a:ext cx="4032250" cy="1439863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3200" dirty="0"/>
          </a:p>
          <a:p>
            <a:pPr>
              <a:lnSpc>
                <a:spcPct val="7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Ключевская Сопка.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12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1357313"/>
            <a:ext cx="7072312" cy="2000250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Самое распространенное дерево в России.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03800" y="4797425"/>
            <a:ext cx="3744913" cy="1295400"/>
          </a:xfrm>
          <a:prstGeom prst="wedgeRectCallout">
            <a:avLst>
              <a:gd name="adj1" fmla="val -2736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800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Лиственница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22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68072" cy="11521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Цель мероприятия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- вызвать познавательный интерес к географии, желание учащихся расширять свой кругозор по знанию нашего государства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Задачи: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Познавательные</a:t>
            </a:r>
            <a:r>
              <a:rPr lang="ru-RU" dirty="0" smtClean="0"/>
              <a:t> - закрепить и углубить знания, полученные на уроках географии о природных процессах и явлениях, происходящих на территории нашей страны, о рекордах России;</a:t>
            </a:r>
          </a:p>
          <a:p>
            <a:r>
              <a:rPr lang="ru-RU" i="1" dirty="0" smtClean="0"/>
              <a:t>Развивающие</a:t>
            </a:r>
            <a:r>
              <a:rPr lang="ru-RU" dirty="0" smtClean="0"/>
              <a:t> – развивать логическое мышление, быстроту мышления, принимать правильные решения, работая в команде.</a:t>
            </a:r>
          </a:p>
          <a:p>
            <a:r>
              <a:rPr lang="ru-RU" i="1" dirty="0" smtClean="0"/>
              <a:t>Воспитательные</a:t>
            </a:r>
            <a:r>
              <a:rPr lang="ru-RU" dirty="0" smtClean="0"/>
              <a:t> - воспитывать умение работать в группе, чувство взаимопомощи и взаимовыручки, умение слушать товарища, привитие уважительного отношения к мнению своих товарищей, самооценки и оценки работы одноклассников. Воспитывать чувство ответственного отношения к выполняемой работе. Воспитание патриотизма.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268761"/>
            <a:ext cx="6806530" cy="2231678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/>
              <a:t>О каком атмосферном процессе идёт речь в стихотворении А.С.Пушкина?</a:t>
            </a:r>
          </a:p>
          <a:p>
            <a:pPr>
              <a:buNone/>
            </a:pPr>
            <a:r>
              <a:rPr lang="ru-RU" sz="3600" b="1" dirty="0" smtClean="0"/>
              <a:t>Буря мглою небо кроет,</a:t>
            </a:r>
            <a:br>
              <a:rPr lang="ru-RU" sz="3600" b="1" dirty="0" smtClean="0"/>
            </a:br>
            <a:r>
              <a:rPr lang="ru-RU" sz="3600" b="1" dirty="0" smtClean="0"/>
              <a:t>Вихри снежные крутя,</a:t>
            </a:r>
            <a:br>
              <a:rPr lang="ru-RU" sz="3600" b="1" dirty="0" smtClean="0"/>
            </a:br>
            <a:r>
              <a:rPr lang="ru-RU" sz="3600" b="1" dirty="0" smtClean="0"/>
              <a:t>То как зверь она завоет,</a:t>
            </a:r>
            <a:br>
              <a:rPr lang="ru-RU" sz="3600" b="1" dirty="0" smtClean="0"/>
            </a:br>
            <a:r>
              <a:rPr lang="ru-RU" sz="3600" b="1" dirty="0" smtClean="0"/>
              <a:t>То заплачет как дитя.</a:t>
            </a:r>
          </a:p>
          <a:p>
            <a:pPr algn="ctr" eaLnBrk="1" fontAlgn="auto" hangingPunct="1">
              <a:lnSpc>
                <a:spcPct val="180000"/>
              </a:lnSpc>
              <a:spcAft>
                <a:spcPts val="0"/>
              </a:spcAft>
              <a:buFontTx/>
              <a:buNone/>
              <a:defRPr/>
            </a:pPr>
            <a:endParaRPr lang="ru-RU" sz="3600" dirty="0" smtClean="0">
              <a:solidFill>
                <a:srgbClr val="660066"/>
              </a:solidFill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Циклон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326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643063" y="1500188"/>
            <a:ext cx="7215187" cy="2143125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ru-RU" b="1" dirty="0" smtClean="0"/>
              <a:t>О каком атмосферном процессе идёт речь в стихотворении А.С.Пушкина? </a:t>
            </a:r>
          </a:p>
          <a:p>
            <a:pPr algn="ctr">
              <a:buNone/>
              <a:defRPr/>
            </a:pPr>
            <a:r>
              <a:rPr lang="ru-RU" b="1" dirty="0" smtClean="0"/>
              <a:t>Мороз и солнце,</a:t>
            </a:r>
            <a:br>
              <a:rPr lang="ru-RU" b="1" dirty="0" smtClean="0"/>
            </a:br>
            <a:r>
              <a:rPr lang="ru-RU" b="1" dirty="0" smtClean="0"/>
              <a:t>День чудесный...</a:t>
            </a:r>
            <a:endParaRPr lang="ru-RU" b="1" dirty="0"/>
          </a:p>
        </p:txBody>
      </p:sp>
      <p:pic>
        <p:nvPicPr>
          <p:cNvPr id="3891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2800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Антициклон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429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1357313"/>
            <a:ext cx="6786563" cy="2071687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lnSpc>
                <a:spcPct val="110000"/>
              </a:lnSpc>
              <a:buNone/>
              <a:defRPr/>
            </a:pPr>
            <a:r>
              <a:rPr lang="ru-RU" b="1" dirty="0" smtClean="0"/>
              <a:t>Писатель Н.Н. Михайлов в своей книге "Иду по меридиану" пишет, что день длился 180 суток. "Солнце ходило по кругу почти на одной высоте и невозможно было ни угадать который час, ни сообразить, в какой стороне юг". О каком месте пишет автор</a:t>
            </a:r>
            <a:r>
              <a:rPr lang="ru-RU" b="1" i="1" dirty="0" smtClean="0"/>
              <a:t>?</a:t>
            </a:r>
            <a:endParaRPr lang="ru-RU" b="1" dirty="0" smtClean="0">
              <a:solidFill>
                <a:srgbClr val="660066"/>
              </a:solidFill>
            </a:endParaRPr>
          </a:p>
        </p:txBody>
      </p:sp>
      <p:pic>
        <p:nvPicPr>
          <p:cNvPr id="3994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Северный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олюс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53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643063" y="1714500"/>
            <a:ext cx="7072312" cy="1785938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sz="4600" b="1" dirty="0" smtClean="0">
                <a:solidFill>
                  <a:srgbClr val="0000FF"/>
                </a:solidFill>
              </a:rPr>
              <a:t>Какой водопад в России самый большой? </a:t>
            </a:r>
            <a:endParaRPr lang="ru-RU" sz="46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4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10000"/>
              </a:lnSpc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Илья Муромец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6343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2" grpId="1"/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Незамерзающий  порт России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Мурманск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73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8425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6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Татарстана? </a:t>
            </a:r>
          </a:p>
        </p:txBody>
      </p:sp>
      <p:pic>
        <p:nvPicPr>
          <p:cNvPr id="43012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8381" name="AutoShape 13"/>
          <p:cNvSpPr>
            <a:spLocks noChangeArrowheads="1"/>
          </p:cNvSpPr>
          <p:nvPr/>
        </p:nvSpPr>
        <p:spPr bwMode="auto">
          <a:xfrm rot="10800000">
            <a:off x="4859338" y="4797425"/>
            <a:ext cx="4284662" cy="1295400"/>
          </a:xfrm>
          <a:prstGeom prst="wedgeRectCallout">
            <a:avLst>
              <a:gd name="adj1" fmla="val 500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2400" dirty="0" smtClean="0"/>
              <a:t> 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67 836 км² 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302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838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1357313"/>
            <a:ext cx="6878638" cy="1784350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Через этот остров России проходит 180-й меридиан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32</a:t>
            </a:r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Остров Врангеля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941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4" grpId="1"/>
      <p:bldP spid="59395" grpId="0" build="p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sp>
        <p:nvSpPr>
          <p:cNvPr id="45060" name="AutoShape 11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32138" y="2565400"/>
            <a:ext cx="3455987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УВЫ</a:t>
            </a:r>
          </a:p>
          <a:p>
            <a:r>
              <a:rPr lang="ru-RU" sz="2400" b="1">
                <a:solidFill>
                  <a:srgbClr val="FF0000"/>
                </a:solidFill>
              </a:rPr>
              <a:t>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46084" name="AutoShape 9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32138" y="2636838"/>
            <a:ext cx="3455987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Выбери другой </a:t>
            </a:r>
          </a:p>
          <a:p>
            <a:r>
              <a:rPr lang="ru-RU" sz="2400" b="1">
                <a:solidFill>
                  <a:srgbClr val="FF0000"/>
                </a:solidFill>
              </a:rPr>
              <a:t>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47108" name="AutoShape 8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59113" y="2708275"/>
            <a:ext cx="3455987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Выбери другой </a:t>
            </a:r>
          </a:p>
          <a:p>
            <a:r>
              <a:rPr lang="ru-RU" sz="2400" b="1">
                <a:solidFill>
                  <a:srgbClr val="FF0000"/>
                </a:solidFill>
              </a:rPr>
              <a:t>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143000" y="2286000"/>
            <a:ext cx="7000875" cy="2217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97"/>
              </a:avLst>
            </a:prstTxWarp>
          </a:bodyPr>
          <a:lstStyle/>
          <a:p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6142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260648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Географическое положение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7332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Внутренние воды</a:t>
            </a:r>
            <a:endParaRPr lang="ru-RU" sz="4400" b="1" dirty="0">
              <a:solidFill>
                <a:srgbClr val="0000FF"/>
              </a:solidFill>
            </a:endParaRPr>
          </a:p>
        </p:txBody>
      </p:sp>
      <p:pic>
        <p:nvPicPr>
          <p:cNvPr id="54274" name="Picture 2" descr="http://media.moddb.com/images/downloads/1/19/18132/800px-Flag-map_of_Russ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1"/>
            <a:ext cx="4871577" cy="2880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77281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Климат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98884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Рельеф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4276" name="Picture 4" descr="http://im5-tub-ru.yandex.net/i?id=284368620-4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996952"/>
            <a:ext cx="4355976" cy="2722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sp>
        <p:nvSpPr>
          <p:cNvPr id="48132" name="AutoShape 7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7675" y="2997200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ПЕРЕХОД ХОДА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0"/>
            <a:ext cx="55263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Откуда начинается Россия?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С Курил? С Камчатки? Или с Командор?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О чем грустят глаза ее степные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Над камышами всех ее озер?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Россия начинается с пристрастья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к труду,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к терпенью,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к правде,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к доброте.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Вот в чем ее звезда. Она прекрасна!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Она горит и светит в темноте.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Отсюда все дела ее большие,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Ее неповторимая судьба.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И если ты причастен к ней -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Россия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Не с гор берет начало, а с тебя! 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i="1" dirty="0" smtClean="0"/>
              <a:t>(В. Боков)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611188" y="836613"/>
            <a:ext cx="82089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http://zanimatika.narod.ru/RF22.htm (</a:t>
            </a:r>
            <a:r>
              <a:rPr lang="ru-RU" u="sng" dirty="0">
                <a:hlinkClick r:id="rId2"/>
              </a:rPr>
              <a:t>http://gublibrary.ru/lib/ped/Voen_slav/Voen_slava.html</a:t>
            </a:r>
            <a:endParaRPr lang="ru-RU" dirty="0"/>
          </a:p>
          <a:p>
            <a:r>
              <a:rPr lang="ru-RU" u="sng" dirty="0">
                <a:hlinkClick r:id="rId3"/>
              </a:rPr>
              <a:t>http://www.yfiesta.ru/index.php?option=com_content&amp;view=article&amp;id=264&amp;Itemid=111</a:t>
            </a:r>
            <a:endParaRPr lang="ru-RU" dirty="0"/>
          </a:p>
          <a:p>
            <a:r>
              <a:rPr lang="ru-RU" u="sng" dirty="0">
                <a:hlinkClick r:id="rId4"/>
              </a:rPr>
              <a:t>http://www.igraza.ru/page-10-1-16.html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85" name="WordArt 85" descr="Орех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</a:p>
        </p:txBody>
      </p:sp>
      <p:sp>
        <p:nvSpPr>
          <p:cNvPr id="25695" name="WordArt 95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3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32</a:t>
            </a:r>
          </a:p>
        </p:txBody>
      </p:sp>
      <p:sp>
        <p:nvSpPr>
          <p:cNvPr id="12360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61" name="WordArt 150"/>
          <p:cNvSpPr>
            <a:spLocks noChangeArrowheads="1" noChangeShapeType="1" noTextEdit="1"/>
          </p:cNvSpPr>
          <p:nvPr/>
        </p:nvSpPr>
        <p:spPr bwMode="auto">
          <a:xfrm>
            <a:off x="0" y="6165304"/>
            <a:ext cx="6516215" cy="6926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 smtClean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Знаешь ли ты свою страну?</a:t>
            </a:r>
            <a:endParaRPr lang="ru-RU" sz="3600" i="1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5751" name="Rectangle 151">
            <a:hlinkClick r:id="rId40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5754" name="Rectangle 154">
            <a:hlinkClick r:id="rId41" action="ppaction://hlinksldjump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5" grpId="0" animBg="1"/>
      <p:bldP spid="25686" grpId="0" animBg="1"/>
      <p:bldP spid="25690" grpId="0" animBg="1"/>
      <p:bldP spid="25691" grpId="0" animBg="1"/>
      <p:bldP spid="25692" grpId="0" animBg="1"/>
      <p:bldP spid="25693" grpId="0" animBg="1"/>
      <p:bldP spid="25694" grpId="0" animBg="1"/>
      <p:bldP spid="25695" grpId="0" animBg="1"/>
      <p:bldP spid="25696" grpId="0" animBg="1"/>
      <p:bldP spid="25697" grpId="0" animBg="1"/>
      <p:bldP spid="25698" grpId="0" animBg="1"/>
      <p:bldP spid="25720" grpId="0" animBg="1"/>
      <p:bldP spid="25721" grpId="0" animBg="1"/>
      <p:bldP spid="25722" grpId="0" animBg="1"/>
      <p:bldP spid="25723" grpId="0" animBg="1"/>
      <p:bldP spid="25724" grpId="0" animBg="1"/>
      <p:bldP spid="25725" grpId="0" animBg="1"/>
      <p:bldP spid="25726" grpId="0" animBg="1"/>
      <p:bldP spid="25727" grpId="0" animBg="1"/>
      <p:bldP spid="25728" grpId="0" animBg="1"/>
      <p:bldP spid="25729" grpId="0" animBg="1"/>
      <p:bldP spid="25730" grpId="0" animBg="1"/>
      <p:bldP spid="25731" grpId="0" animBg="1"/>
      <p:bldP spid="25732" grpId="0" animBg="1"/>
      <p:bldP spid="25733" grpId="0" animBg="1"/>
      <p:bldP spid="25734" grpId="0" animBg="1"/>
      <p:bldP spid="25735" grpId="0" animBg="1"/>
      <p:bldP spid="25736" grpId="0" animBg="1"/>
      <p:bldP spid="25737" grpId="0" animBg="1"/>
      <p:bldP spid="25738" grpId="0" animBg="1"/>
      <p:bldP spid="25739" grpId="0" animBg="1"/>
      <p:bldP spid="25740" grpId="0" animBg="1"/>
      <p:bldP spid="25741" grpId="0" animBg="1"/>
      <p:bldP spid="25742" grpId="0" animBg="1"/>
      <p:bldP spid="257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28813" y="1571625"/>
            <a:ext cx="6643687" cy="1928813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Страна, граничащая с Россией за полярным кругом? 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pic>
        <p:nvPicPr>
          <p:cNvPr id="13316" name="Picture 5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3200" b="1" dirty="0">
              <a:solidFill>
                <a:srgbClr val="CC0000"/>
              </a:solidFill>
            </a:endParaRPr>
          </a:p>
          <a:p>
            <a:r>
              <a:rPr lang="ru-RU" sz="3200" b="1" dirty="0" smtClean="0">
                <a:solidFill>
                  <a:srgbClr val="CC0000"/>
                </a:solidFill>
              </a:rPr>
              <a:t>Норвегия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13326" name="Rectangle 20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664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8425"/>
          </a:xfrm>
          <a:ln w="57150" cmpd="thickThin">
            <a:solidFill>
              <a:srgbClr val="FFFF99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Архипелаг островов, расположенный к </a:t>
            </a:r>
            <a:r>
              <a:rPr lang="ru-RU" sz="3600" b="1" dirty="0" smtClean="0"/>
              <a:t>северу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от </a:t>
            </a:r>
            <a:r>
              <a:rPr lang="ru-RU" sz="3600" b="1" dirty="0" err="1" smtClean="0"/>
              <a:t>п-ва</a:t>
            </a:r>
            <a:r>
              <a:rPr lang="ru-RU" sz="3600" b="1" dirty="0" smtClean="0"/>
              <a:t> Таймыр? </a:t>
            </a:r>
            <a:endParaRPr lang="ru-RU" sz="3600" b="1" dirty="0" smtClean="0">
              <a:solidFill>
                <a:srgbClr val="000099"/>
              </a:solidFill>
            </a:endParaRPr>
          </a:p>
        </p:txBody>
      </p:sp>
      <p:pic>
        <p:nvPicPr>
          <p:cNvPr id="14340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Северная Земля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97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57313" y="1989138"/>
            <a:ext cx="6754812" cy="1368425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Крупнейший левый приток Волги?</a:t>
            </a:r>
          </a:p>
        </p:txBody>
      </p:sp>
      <p:pic>
        <p:nvPicPr>
          <p:cNvPr id="15364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3200" b="1" dirty="0">
              <a:solidFill>
                <a:srgbClr val="CC0000"/>
              </a:solidFill>
            </a:endParaRPr>
          </a:p>
          <a:p>
            <a:r>
              <a:rPr lang="ru-RU" sz="3200" b="1" dirty="0" smtClean="0">
                <a:solidFill>
                  <a:srgbClr val="CC0000"/>
                </a:solidFill>
              </a:rPr>
              <a:t>Кама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0742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ВНИМАНИЕ ! 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1143000"/>
            <a:ext cx="7143750" cy="2428875"/>
          </a:xfrm>
          <a:ln w="57150" cmpd="thickThin">
            <a:solidFill>
              <a:srgbClr val="FFFF99"/>
            </a:solidFill>
          </a:ln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Крупнейшая </a:t>
            </a:r>
            <a:r>
              <a:rPr lang="ru-RU" b="1" dirty="0" smtClean="0">
                <a:solidFill>
                  <a:srgbClr val="0000FF"/>
                </a:solidFill>
              </a:rPr>
              <a:t>река, впадающая в Баренцево море?</a:t>
            </a:r>
            <a:r>
              <a:rPr lang="ru-RU" dirty="0" smtClean="0">
                <a:solidFill>
                  <a:srgbClr val="0000FF"/>
                </a:solidFill>
              </a:rPr>
              <a:t> </a:t>
            </a:r>
          </a:p>
        </p:txBody>
      </p:sp>
      <p:pic>
        <p:nvPicPr>
          <p:cNvPr id="16388" name="Picture 4" descr="J0189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sz="24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Печора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17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1478</TotalTime>
  <Words>937</Words>
  <Application>Microsoft Office PowerPoint</Application>
  <PresentationFormat>Экран (4:3)</PresentationFormat>
  <Paragraphs>341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Трек</vt:lpstr>
      <vt:lpstr>Слайд 1</vt:lpstr>
      <vt:lpstr>Слайд 2</vt:lpstr>
      <vt:lpstr>Цель мероприятия - вызвать познавательный интерес к географии, желание учащихся расширять свой кругозор по знанию нашего государства </vt:lpstr>
      <vt:lpstr>Слайд 4</vt:lpstr>
      <vt:lpstr>Слайд 5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Рафа</cp:lastModifiedBy>
  <cp:revision>148</cp:revision>
  <dcterms:created xsi:type="dcterms:W3CDTF">2005-02-06T04:29:15Z</dcterms:created>
  <dcterms:modified xsi:type="dcterms:W3CDTF">2013-12-09T16:25:10Z</dcterms:modified>
</cp:coreProperties>
</file>