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2" r:id="rId6"/>
    <p:sldMasterId id="2147483797" r:id="rId7"/>
    <p:sldMasterId id="2147483809" r:id="rId8"/>
    <p:sldMasterId id="2147483834" r:id="rId9"/>
    <p:sldMasterId id="2147483847" r:id="rId10"/>
    <p:sldMasterId id="2147483861" r:id="rId11"/>
    <p:sldMasterId id="2147483874" r:id="rId12"/>
    <p:sldMasterId id="2147483887" r:id="rId13"/>
    <p:sldMasterId id="2147483900" r:id="rId14"/>
    <p:sldMasterId id="2147483913" r:id="rId15"/>
    <p:sldMasterId id="2147483926" r:id="rId16"/>
  </p:sldMasterIdLst>
  <p:notesMasterIdLst>
    <p:notesMasterId r:id="rId43"/>
  </p:notesMasterIdLst>
  <p:sldIdLst>
    <p:sldId id="257" r:id="rId17"/>
    <p:sldId id="258" r:id="rId18"/>
    <p:sldId id="283" r:id="rId19"/>
    <p:sldId id="280" r:id="rId20"/>
    <p:sldId id="281" r:id="rId21"/>
    <p:sldId id="282" r:id="rId22"/>
    <p:sldId id="285" r:id="rId23"/>
    <p:sldId id="286" r:id="rId24"/>
    <p:sldId id="287" r:id="rId25"/>
    <p:sldId id="267" r:id="rId26"/>
    <p:sldId id="288" r:id="rId27"/>
    <p:sldId id="289" r:id="rId28"/>
    <p:sldId id="265" r:id="rId29"/>
    <p:sldId id="290" r:id="rId30"/>
    <p:sldId id="291" r:id="rId31"/>
    <p:sldId id="292" r:id="rId32"/>
    <p:sldId id="293" r:id="rId33"/>
    <p:sldId id="263" r:id="rId34"/>
    <p:sldId id="274" r:id="rId35"/>
    <p:sldId id="275" r:id="rId36"/>
    <p:sldId id="259" r:id="rId37"/>
    <p:sldId id="295" r:id="rId38"/>
    <p:sldId id="294" r:id="rId39"/>
    <p:sldId id="277" r:id="rId40"/>
    <p:sldId id="264" r:id="rId41"/>
    <p:sldId id="26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48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E535-D0B2-46A4-B124-BD1E3F02C80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F8E7-9925-4DF3-97A4-06DCEE8DE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7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A343-C82A-48A7-9747-D7685D2B304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17C38-E456-46C1-8986-8C8BD6566210}" type="slidenum">
              <a:rPr lang="ru-RU" altLang="ru-RU">
                <a:solidFill>
                  <a:prstClr val="black"/>
                </a:solidFill>
              </a:rPr>
              <a:pPr/>
              <a:t>24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Примеры выполняются в тетрадях. Проверка - фронтально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CC3831C-25C4-4430-BC67-3817467E2EA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D0BDED1-01B2-4979-A5F7-B98B0B342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FF24F2-BFA4-481E-8D05-33D214C683C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C827338-37F5-4818-B031-F0D1B146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339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2FD7-22B8-4924-950C-DD0F13BE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54575"/>
      </p:ext>
    </p:extLst>
  </p:cSld>
  <p:clrMapOvr>
    <a:masterClrMapping/>
  </p:clrMapOvr>
  <p:transition advClick="0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DF60-DD5F-4405-80F2-1C7A3659E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39663"/>
      </p:ext>
    </p:extLst>
  </p:cSld>
  <p:clrMapOvr>
    <a:masterClrMapping/>
  </p:clrMapOvr>
  <p:transition advClick="0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D8F64-5F3F-4904-A0E5-347A1FDD3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19154"/>
      </p:ext>
    </p:extLst>
  </p:cSld>
  <p:clrMapOvr>
    <a:masterClrMapping/>
  </p:clrMapOvr>
  <p:transition advClick="0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F134-6651-465D-B199-669AC1F0E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86413"/>
      </p:ext>
    </p:extLst>
  </p:cSld>
  <p:clrMapOvr>
    <a:masterClrMapping/>
  </p:clrMapOvr>
  <p:transition advClick="0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B4444-14F5-4192-B287-92DD5E0D1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19762"/>
      </p:ext>
    </p:extLst>
  </p:cSld>
  <p:clrMapOvr>
    <a:masterClrMapping/>
  </p:clrMapOvr>
  <p:transition advClick="0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39863" y="214313"/>
            <a:ext cx="7272337" cy="609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EFE8-1DF5-4631-B761-2EAA503BF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57012"/>
      </p:ext>
    </p:extLst>
  </p:cSld>
  <p:clrMapOvr>
    <a:masterClrMapping/>
  </p:clrMapOvr>
  <p:transition advClick="0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39863" y="214313"/>
            <a:ext cx="72723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9863" y="1709738"/>
            <a:ext cx="3559175" cy="222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51438" y="1709738"/>
            <a:ext cx="3560762" cy="222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439863" y="4084638"/>
            <a:ext cx="3559175" cy="222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51438" y="4084638"/>
            <a:ext cx="3560762" cy="222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0916E-73D4-4CBC-A3D1-636621564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35452"/>
      </p:ext>
    </p:extLst>
  </p:cSld>
  <p:clrMapOvr>
    <a:masterClrMapping/>
  </p:clrMapOvr>
  <p:transition advClick="0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B8902-F3A2-4B94-9CFB-15DB3EAB9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59934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F807-09CB-46A8-9F10-07E8D9919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30803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0896-216F-4D5F-991F-247D717438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4399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5DEFCD2-4A00-465E-A84A-D57166D652D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60EBFC-E1B2-48CE-A5C4-E2291327A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564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AFFF-0EBD-466E-82A7-FFD83A22CA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36747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1ED2-20B1-4330-8EB4-18F1A8501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01411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7BDD-3DB5-467E-915F-AF2581E3D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78232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35D0-6C15-492C-BE20-64C957CBCB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47427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1B8E-20C4-431F-87CF-333DF2B28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73369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547-A17F-41EB-9CBC-FCD7C55C4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31066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DB9C-0217-4524-8095-730AABE4C3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73132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9AA7-C139-41EC-8207-A946A96F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29684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66FD-BCEA-49B4-A4DA-143A20D115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93058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B8902-F3A2-4B94-9CFB-15DB3EAB9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135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CC3831C-25C4-4430-BC67-3817467E2EA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D0BDED1-01B2-4979-A5F7-B98B0B342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104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F807-09CB-46A8-9F10-07E8D9919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15639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0896-216F-4D5F-991F-247D717438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40593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AFFF-0EBD-466E-82A7-FFD83A22CA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23012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1ED2-20B1-4330-8EB4-18F1A8501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63625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7BDD-3DB5-467E-915F-AF2581E3D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1059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35D0-6C15-492C-BE20-64C957CBCB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606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1B8E-20C4-431F-87CF-333DF2B28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65076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547-A17F-41EB-9CBC-FCD7C55C4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52713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DB9C-0217-4524-8095-730AABE4C3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25312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9AA7-C139-41EC-8207-A946A96F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1652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9EEAB0C-3085-4CDD-BE82-D94D74E145F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E6D4EF1-B1BC-4D06-B98F-802E923D2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958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66FD-BCEA-49B4-A4DA-143A20D115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66161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B8902-F3A2-4B94-9CFB-15DB3EAB9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66624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F807-09CB-46A8-9F10-07E8D9919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76286"/>
      </p:ext>
    </p:extLst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0896-216F-4D5F-991F-247D717438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62076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AFFF-0EBD-466E-82A7-FFD83A22CA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1615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1ED2-20B1-4330-8EB4-18F1A8501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34489"/>
      </p:ext>
    </p:extLst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7BDD-3DB5-467E-915F-AF2581E3D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30182"/>
      </p:ext>
    </p:extLst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35D0-6C15-492C-BE20-64C957CBCB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47281"/>
      </p:ext>
    </p:extLst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1B8E-20C4-431F-87CF-333DF2B28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82245"/>
      </p:ext>
    </p:extLst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547-A17F-41EB-9CBC-FCD7C55C4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5402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6CBD5C3-D4AC-4E72-B79F-E2149DD2E5CB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EA09F0D-A7DF-478F-9DEB-5F4D95C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096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DB9C-0217-4524-8095-730AABE4C3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80624"/>
      </p:ext>
    </p:extLst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9AA7-C139-41EC-8207-A946A96F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41446"/>
      </p:ext>
    </p:extLst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66FD-BCEA-49B4-A4DA-143A20D115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9401"/>
      </p:ext>
    </p:extLst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B8902-F3A2-4B94-9CFB-15DB3EAB9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72810"/>
      </p:ext>
    </p:extLst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F807-09CB-46A8-9F10-07E8D9919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32864"/>
      </p:ext>
    </p:extLst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0896-216F-4D5F-991F-247D717438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98681"/>
      </p:ext>
    </p:extLst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AFFF-0EBD-466E-82A7-FFD83A22CA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70809"/>
      </p:ext>
    </p:extLst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1ED2-20B1-4330-8EB4-18F1A8501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855"/>
      </p:ext>
    </p:extLst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7BDD-3DB5-467E-915F-AF2581E3D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2210"/>
      </p:ext>
    </p:extLst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35D0-6C15-492C-BE20-64C957CBCB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93724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E5F36B4-4310-474A-9CA7-237E46E7E71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4B14CA9-5DCB-4FCD-ADE8-28377B40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62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1B8E-20C4-431F-87CF-333DF2B28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80548"/>
      </p:ext>
    </p:extLst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547-A17F-41EB-9CBC-FCD7C55C4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86202"/>
      </p:ext>
    </p:extLst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DB9C-0217-4524-8095-730AABE4C3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43285"/>
      </p:ext>
    </p:extLst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9AA7-C139-41EC-8207-A946A96F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50558"/>
      </p:ext>
    </p:extLst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66FD-BCEA-49B4-A4DA-143A20D115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04464"/>
      </p:ext>
    </p:extLst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B8902-F3A2-4B94-9CFB-15DB3EAB9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79285"/>
      </p:ext>
    </p:extLst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F807-09CB-46A8-9F10-07E8D9919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0968"/>
      </p:ext>
    </p:extLst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0896-216F-4D5F-991F-247D717438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53335"/>
      </p:ext>
    </p:extLst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AFFF-0EBD-466E-82A7-FFD83A22CA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13358"/>
      </p:ext>
    </p:extLst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1ED2-20B1-4330-8EB4-18F1A8501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6031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35F4C27-9619-4044-8539-8639E1FE096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9EA2188-5987-4D09-A5ED-45D6344CC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238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7BDD-3DB5-467E-915F-AF2581E3D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78518"/>
      </p:ext>
    </p:extLst>
  </p:cSld>
  <p:clrMapOvr>
    <a:masterClrMapping/>
  </p:clrMapOvr>
  <p:transition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35D0-6C15-492C-BE20-64C957CBCB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79350"/>
      </p:ext>
    </p:extLst>
  </p:cSld>
  <p:clrMapOvr>
    <a:masterClrMapping/>
  </p:clrMapOvr>
  <p:transition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1B8E-20C4-431F-87CF-333DF2B28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97171"/>
      </p:ext>
    </p:extLst>
  </p:cSld>
  <p:clrMapOvr>
    <a:masterClrMapping/>
  </p:clrMapOvr>
  <p:transition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547-A17F-41EB-9CBC-FCD7C55C4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82731"/>
      </p:ext>
    </p:extLst>
  </p:cSld>
  <p:clrMapOvr>
    <a:masterClrMapping/>
  </p:clrMapOvr>
  <p:transition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DB9C-0217-4524-8095-730AABE4C3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86566"/>
      </p:ext>
    </p:extLst>
  </p:cSld>
  <p:clrMapOvr>
    <a:masterClrMapping/>
  </p:clrMapOvr>
  <p:transition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9AA7-C139-41EC-8207-A946A96F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5589"/>
      </p:ext>
    </p:extLst>
  </p:cSld>
  <p:clrMapOvr>
    <a:masterClrMapping/>
  </p:clrMapOvr>
  <p:transition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66FD-BCEA-49B4-A4DA-143A20D115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63848"/>
      </p:ext>
    </p:extLst>
  </p:cSld>
  <p:clrMapOvr>
    <a:masterClrMapping/>
  </p:clrMapOvr>
  <p:transition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B8902-F3A2-4B94-9CFB-15DB3EAB9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7811"/>
      </p:ext>
    </p:extLst>
  </p:cSld>
  <p:clrMapOvr>
    <a:masterClrMapping/>
  </p:clrMapOvr>
  <p:transition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F807-09CB-46A8-9F10-07E8D9919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40328"/>
      </p:ext>
    </p:extLst>
  </p:cSld>
  <p:clrMapOvr>
    <a:masterClrMapping/>
  </p:clrMapOvr>
  <p:transition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0896-216F-4D5F-991F-247D717438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737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959EB3E-E89B-4E83-BFF0-0AC73291CAC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6718EDD-F51E-457B-90F1-09B023A82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716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AFFF-0EBD-466E-82A7-FFD83A22CA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50675"/>
      </p:ext>
    </p:extLst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1ED2-20B1-4330-8EB4-18F1A8501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27111"/>
      </p:ext>
    </p:extLst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7BDD-3DB5-467E-915F-AF2581E3D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94284"/>
      </p:ext>
    </p:extLst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35D0-6C15-492C-BE20-64C957CBCB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09016"/>
      </p:ext>
    </p:extLst>
  </p:cSld>
  <p:clrMapOvr>
    <a:masterClrMapping/>
  </p:clrMapOvr>
  <p:transition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1B8E-20C4-431F-87CF-333DF2B28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21960"/>
      </p:ext>
    </p:extLst>
  </p:cSld>
  <p:clrMapOvr>
    <a:masterClrMapping/>
  </p:clrMapOvr>
  <p:transition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547-A17F-41EB-9CBC-FCD7C55C4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59409"/>
      </p:ext>
    </p:extLst>
  </p:cSld>
  <p:clrMapOvr>
    <a:masterClrMapping/>
  </p:clrMapOvr>
  <p:transition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DB9C-0217-4524-8095-730AABE4C3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24426"/>
      </p:ext>
    </p:extLst>
  </p:cSld>
  <p:clrMapOvr>
    <a:masterClrMapping/>
  </p:clrMapOvr>
  <p:transition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9AA7-C139-41EC-8207-A946A96F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12570"/>
      </p:ext>
    </p:extLst>
  </p:cSld>
  <p:clrMapOvr>
    <a:masterClrMapping/>
  </p:clrMapOvr>
  <p:transition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66FD-BCEA-49B4-A4DA-143A20D115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3528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F1B31FC-E377-47EC-86C9-F1DDA9BDB7A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00FD5E9-A807-4A4E-9669-814CC910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6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7F1DB45-AA0A-40B0-9C68-D3DB6A20E1F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335831F-DB05-4A93-85ED-CEA2B63CE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6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9EEAB0C-3085-4CDD-BE82-D94D74E145F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E6D4EF1-B1BC-4D06-B98F-802E923D2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2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ACB2391-05C3-4871-B90A-E029C25D8352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B8C1881-43A0-4DD3-8E6A-1EFC7F5E2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2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FF24F2-BFA4-481E-8D05-33D214C683C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C827338-37F5-4818-B031-F0D1B146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6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5DEFCD2-4A00-465E-A84A-D57166D652D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60EBFC-E1B2-48CE-A5C4-E2291327A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00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75BD-69B9-469A-9148-7F27769360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475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8433-FC8D-48D6-AA98-CD72A620F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064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0828-485D-4411-803B-76F2D34D81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91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602C-27A2-49B9-950A-43F36FF46B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267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8D072-68C4-42E9-BC59-1F5EBC2EEB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969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7A30-8BE0-455C-9842-4F70CDDD65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90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61EA9-F46E-4200-B3AB-A4019D8AE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6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6CBD5C3-D4AC-4E72-B79F-E2149DD2E5CB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EA09F0D-A7DF-478F-9DEB-5F4D95C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6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34594-5AD7-4318-B862-BC03055635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174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CA8A-E085-48B1-A0EA-D3D10AD5BB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82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2C5E-9930-48A5-9534-DC342BE65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128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05E3-87E8-4737-A6F2-A839B201E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349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9883DC0-E908-48B5-928C-FBA7F9FEE2C3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71A9B8C-D8ED-4DD0-AEA6-39C4A3B7C2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26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3F34CF5-6453-44F0-93B3-A7C603D30EBA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28C8367-FE84-4BF5-A0F9-204685F7C9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466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20E3D65-4429-4E7D-AF7A-48F6B71F2AD0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632B157-01BC-4B4B-8F38-B930382A79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427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D9C8095-708B-49A8-B889-E646D1D6FDCC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2AEE97C-BA97-4B33-A96B-7C679B2B6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844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37A6BE8-8D5C-43C3-8389-87267DF237EC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0A21195-5A93-4A26-87F6-43D7838A41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30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5FEC4B9-672B-4C3E-B818-78B48A1C1B0F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874F99C-A3D4-484C-A207-274061BA70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64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E5F36B4-4310-474A-9CA7-237E46E7E71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4B14CA9-5DCB-4FCD-ADE8-28377B40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56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3BF9839-F982-4715-927F-C82F890F8C5D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413859-482C-434A-A13B-C5C7DF66B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33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0D577E8-19C6-47F9-8BD3-2D69A33DCD31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1A8804D-FD38-4101-B08E-241758C31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406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688C73B-27E8-41A2-95DD-9C766B3A91F1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833C490-EDAC-480E-8F49-30A09F9A70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90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5ABBA79-7DE1-48C5-887C-32C765491224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28FB319-FBCC-4425-A624-385335D3F0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070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7F6735D-53DC-4A96-9FBC-65D5BC8C5971}" type="datetime1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212DED7-728B-4CA3-B28E-9290F6A292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159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5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9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030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5210-9AA8-40AA-A27E-B3A433DE04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96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53A1-9F75-4DBF-9BDA-0ABCCF2365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6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35F4C27-9619-4044-8539-8639E1FE096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9EA2188-5987-4D09-A5ED-45D6344CC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85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99F0E-8C98-4A53-999E-1A99758E3B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4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C87D4-6F76-4EF1-ACF1-DC6609F9B2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2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D2099-531F-4741-B823-117A4FC0F3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64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C2ACA-FD73-49C6-A0FA-471928DDD6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60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784C1-29B2-4037-AD0D-1825B19302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94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C3C84-9CA7-4106-8956-1120854969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0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76BA6-C13B-4024-800B-3064B01D45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26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0235-C3FF-40BC-A8F8-0BE6F3FB1B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013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BCA24-5F6C-4FDE-83B4-24EF96059D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07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8CE2FD-0DAD-46F8-8620-8D3F20B6A0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1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959EB3E-E89B-4E83-BFF0-0AC73291CAC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6718EDD-F51E-457B-90F1-09B023A82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97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1588-BED8-4ECA-8051-931F5611B3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184F-19BB-4539-B92D-A2E05BF97C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6019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9122-DB29-4942-8D9E-F7C6209F98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893B-64C2-47F6-A7F2-A462B83D37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16204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7BA3-0659-4B71-95A2-E442C73555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7009-493B-4774-A8DE-B2355CBA5D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057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2413-65F3-41D1-A03B-40A25313CD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4425-0C88-44F8-8137-A32645505A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18879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F534-DA97-4157-94FB-73B29D4D30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E38A-D103-4C94-895F-D05925923D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2768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E278-EA17-4BAF-A7F1-B74B17F29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DE4F-10F7-409A-9C56-5EB0B86CF2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16706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11B5-210E-4273-B10C-AF1F5266E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5F9A-F128-4721-AAE4-3DB29CE7F0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2781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CCA9-C966-4CCA-B3BE-F587373999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6EB9-0292-4F1A-9B5F-E8C63E74A5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83586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8856-C9A1-4253-8AF9-004E60E4AE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5F45-FD95-47C6-AABF-D144285C0E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488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4366-5139-4896-B30B-2FA7F86383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0523-9E6E-4FC7-AF19-78256D62FB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8288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F1B31FC-E377-47EC-86C9-F1DDA9BDB7A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00FD5E9-A807-4A4E-9669-814CC910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347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6AC8-F1C3-4117-9E56-2ECF10991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7175-3C68-4B04-A431-DB6072ADB4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509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1588-BED8-4ECA-8051-931F5611B3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184F-19BB-4539-B92D-A2E05BF97C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0431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9122-DB29-4942-8D9E-F7C6209F98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893B-64C2-47F6-A7F2-A462B83D37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57078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7BA3-0659-4B71-95A2-E442C73555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7009-493B-4774-A8DE-B2355CBA5D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31174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2413-65F3-41D1-A03B-40A25313CD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4425-0C88-44F8-8137-A32645505A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4498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F534-DA97-4157-94FB-73B29D4D30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E38A-D103-4C94-895F-D05925923D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72561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E278-EA17-4BAF-A7F1-B74B17F29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DE4F-10F7-409A-9C56-5EB0B86CF2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8273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11B5-210E-4273-B10C-AF1F5266E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5F9A-F128-4721-AAE4-3DB29CE7F0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1682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CCA9-C966-4CCA-B3BE-F587373999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6EB9-0292-4F1A-9B5F-E8C63E74A5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1772"/>
      </p:ext>
    </p:extLst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8856-C9A1-4253-8AF9-004E60E4AE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5F45-FD95-47C6-AABF-D144285C0E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8628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7F1DB45-AA0A-40B0-9C68-D3DB6A20E1F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335831F-DB05-4A93-85ED-CEA2B63CE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763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4366-5139-4896-B30B-2FA7F86383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0523-9E6E-4FC7-AF19-78256D62FB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2587"/>
      </p:ext>
    </p:extLst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6AC8-F1C3-4117-9E56-2ECF10991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7175-3C68-4B04-A431-DB6072ADB4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28374"/>
      </p:ext>
    </p:extLst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5210-9AA8-40AA-A27E-B3A433DE04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06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53A1-9F75-4DBF-9BDA-0ABCCF2365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0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99F0E-8C98-4A53-999E-1A99758E3B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51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C87D4-6F76-4EF1-ACF1-DC6609F9B2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0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D2099-531F-4741-B823-117A4FC0F3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09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C2ACA-FD73-49C6-A0FA-471928DDD6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28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784C1-29B2-4037-AD0D-1825B19302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24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C3C84-9CA7-4106-8956-1120854969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1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ACB2391-05C3-4871-B90A-E029C25D8352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B8C1881-43A0-4DD3-8E6A-1EFC7F5E2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510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76BA6-C13B-4024-800B-3064B01D45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13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0235-C3FF-40BC-A8F8-0BE6F3FB1B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16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BCA24-5F6C-4FDE-83B4-24EF96059D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045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8CE2FD-0DAD-46F8-8620-8D3F20B6A0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31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15431-2331-4AD2-ABB2-F0B017BF9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39057"/>
      </p:ext>
    </p:extLst>
  </p:cSld>
  <p:clrMapOvr>
    <a:masterClrMapping/>
  </p:clrMapOvr>
  <p:transition advClick="0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D9C5-AB2E-407F-86DC-84D557DFC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74145"/>
      </p:ext>
    </p:extLst>
  </p:cSld>
  <p:clrMapOvr>
    <a:masterClrMapping/>
  </p:clrMapOvr>
  <p:transition advClick="0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FAB3-0F0D-435F-945D-4CCA4D874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0164"/>
      </p:ext>
    </p:extLst>
  </p:cSld>
  <p:clrMapOvr>
    <a:masterClrMapping/>
  </p:clrMapOvr>
  <p:transition advClick="0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E0DF-E66A-491E-B22A-0820F1920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67809"/>
      </p:ext>
    </p:extLst>
  </p:cSld>
  <p:clrMapOvr>
    <a:masterClrMapping/>
  </p:clrMapOvr>
  <p:transition advClick="0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8028-7CFD-41B0-AFCD-600BD2ABF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93384"/>
      </p:ext>
    </p:extLst>
  </p:cSld>
  <p:clrMapOvr>
    <a:masterClrMapping/>
  </p:clrMapOvr>
  <p:transition advClick="0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413B-3320-4E18-A6A2-EDFFD47FA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56972"/>
      </p:ext>
    </p:extLst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E6755-2D84-4349-931D-9C9413D673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FD9BC-DD17-49C5-860C-9B811E89E2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8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ransition advClick="0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3D59-6C7F-4B89-B3C9-8050C3980F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3D59-6C7F-4B89-B3C9-8050C3980F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3D59-6C7F-4B89-B3C9-8050C3980F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3D59-6C7F-4B89-B3C9-8050C3980F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0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3D59-6C7F-4B89-B3C9-8050C3980F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3D59-6C7F-4B89-B3C9-8050C3980F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4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E6755-2D84-4349-931D-9C9413D673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2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5EFE5-E571-46C6-B500-83C27521FBF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86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C0D875-DFA5-426E-905F-F64563E2EF34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13A0DF-7632-410A-92B3-7AB942BDC4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6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621711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65100"/>
            <a:ext cx="897255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7" descr="karanda13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1477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066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7B7D11-53C1-45D9-A948-F61881415168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4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19A43-DDC9-436E-8572-3B54E88B10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03800-FD55-4405-AF5B-0B7CA3D45C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19A43-DDC9-436E-8572-3B54E88B10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03800-FD55-4405-AF5B-0B7CA3D45C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1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7B7D11-53C1-45D9-A948-F61881415168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2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5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4.wmf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63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.vml"/><Relationship Id="rId6" Type="http://schemas.openxmlformats.org/officeDocument/2006/relationships/slide" Target="slide18.xml"/><Relationship Id="rId11" Type="http://schemas.openxmlformats.org/officeDocument/2006/relationships/image" Target="../media/image11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oleObject" Target="../embeddings/oleObject5.bin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slide" Target="slide5.xml"/><Relationship Id="rId10" Type="http://schemas.openxmlformats.org/officeDocument/2006/relationships/image" Target="../media/image15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slide" Target="slide13.xml"/><Relationship Id="rId10" Type="http://schemas.openxmlformats.org/officeDocument/2006/relationships/slide" Target="slide5.xml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wmf"/><Relationship Id="rId5" Type="http://schemas.openxmlformats.org/officeDocument/2006/relationships/slide" Target="slide13.xml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21334513">
            <a:off x="472730" y="387107"/>
            <a:ext cx="8337347" cy="566440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 Деление  отрицательных  чисел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и чисел  с  разными  знаками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634038"/>
            <a:ext cx="6400800" cy="1223962"/>
          </a:xfrm>
          <a:noFill/>
        </p:spPr>
        <p:txBody>
          <a:bodyPr/>
          <a:lstStyle/>
          <a:p>
            <a:pPr eaLnBrk="1" hangingPunct="1"/>
            <a:r>
              <a:rPr lang="ru-RU" altLang="ru-RU" sz="1800" b="1" i="1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500438"/>
            <a:ext cx="389572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75"/>
            <a:ext cx="142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0" y="142875"/>
            <a:ext cx="25003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i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9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5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013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92275" y="188913"/>
            <a:ext cx="7272338" cy="1512887"/>
          </a:xfrm>
          <a:prstGeom prst="wedgeRoundRectCallout">
            <a:avLst>
              <a:gd name="adj1" fmla="val -59278"/>
              <a:gd name="adj2" fmla="val 7292"/>
              <a:gd name="adj3" fmla="val 16667"/>
            </a:avLst>
          </a:prstGeom>
          <a:gradFill rotWithShape="1">
            <a:gsLst>
              <a:gs pos="0">
                <a:srgbClr val="99CCFF"/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333399"/>
                </a:solidFill>
                <a:latin typeface="Georgia" pitchFamily="18" charset="0"/>
              </a:rPr>
              <a:t>Сегодня  мы  начинаем  изучать  последнее  арифметическое  действие – </a:t>
            </a:r>
            <a:r>
              <a:rPr lang="ru-RU" altLang="ru-RU" sz="2800" b="1" i="1" dirty="0">
                <a:solidFill>
                  <a:srgbClr val="000000"/>
                </a:solidFill>
                <a:latin typeface="Georgia" pitchFamily="18" charset="0"/>
              </a:rPr>
              <a:t>ДЕЛЕНИЕ.</a:t>
            </a:r>
            <a:endParaRPr lang="ru-RU" altLang="ru-RU" sz="2800" b="1" i="1" dirty="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29511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 : b = </a:t>
            </a:r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067175" y="2708275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5435600" y="2492375"/>
            <a:ext cx="2951163" cy="649288"/>
            <a:chOff x="3424" y="1570"/>
            <a:chExt cx="1859" cy="409"/>
          </a:xfrm>
        </p:grpSpPr>
        <p:sp>
          <p:nvSpPr>
            <p:cNvPr id="922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424" y="1570"/>
              <a:ext cx="1859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i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х   </a:t>
              </a:r>
              <a:r>
                <a:rPr lang="en-US" sz="3600" b="1" i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b = a</a:t>
              </a:r>
              <a:endPara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922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923" y="1797"/>
              <a:ext cx="81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i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.</a:t>
              </a:r>
            </a:p>
          </p:txBody>
        </p:sp>
      </p:grp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986338"/>
            <a:ext cx="18415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908175" y="3429000"/>
            <a:ext cx="5400675" cy="649288"/>
          </a:xfrm>
          <a:prstGeom prst="wedgeRoundRectCallout">
            <a:avLst>
              <a:gd name="adj1" fmla="val 61139"/>
              <a:gd name="adj2" fmla="val 21014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>
                <a:solidFill>
                  <a:srgbClr val="000000"/>
                </a:solidFill>
                <a:latin typeface="Georgia" pitchFamily="18" charset="0"/>
              </a:rPr>
              <a:t>Например:</a:t>
            </a:r>
            <a:endParaRPr lang="ru-RU" altLang="ru-RU" sz="3200" b="1" i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1187450" y="4292600"/>
            <a:ext cx="29511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-15 : 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-5 </a:t>
            </a:r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 х</a:t>
            </a:r>
          </a:p>
        </p:txBody>
      </p: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1187450" y="5013325"/>
            <a:ext cx="2951163" cy="431800"/>
            <a:chOff x="748" y="3158"/>
            <a:chExt cx="1859" cy="272"/>
          </a:xfrm>
        </p:grpSpPr>
        <p:sp>
          <p:nvSpPr>
            <p:cNvPr id="923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48" y="3158"/>
              <a:ext cx="185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i="1" kern="10" dirty="0">
                  <a:ln w="1905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х   </a:t>
              </a:r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-5 </a:t>
              </a:r>
              <a:r>
                <a:rPr lang="ru-RU" sz="3600" b="1" i="1" kern="10" dirty="0">
                  <a:ln w="1905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 -15</a:t>
              </a:r>
            </a:p>
          </p:txBody>
        </p:sp>
        <p:sp>
          <p:nvSpPr>
            <p:cNvPr id="923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56" y="3294"/>
              <a:ext cx="46" cy="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i="1" kern="10">
                  <a:ln w="19050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.</a:t>
              </a:r>
            </a:p>
          </p:txBody>
        </p:sp>
      </p:grp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1187450" y="5734050"/>
            <a:ext cx="16557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28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8" grpId="0" animBg="1"/>
      <p:bldP spid="9229" grpId="0" animBg="1"/>
      <p:bldP spid="92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5720" y="1643050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66"/>
                </a:solidFill>
                <a:latin typeface="Georgia" pitchFamily="18" charset="0"/>
              </a:rPr>
              <a:t>Правило:</a:t>
            </a: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 При делении отрицательного числа на отрицательное  число надо разделить модули данных чисел и перед результатом ставим знак </a:t>
            </a: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</a:rPr>
              <a:t>плюс</a:t>
            </a:r>
            <a:endParaRPr lang="ru-RU" sz="24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0298" y="307181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66"/>
                </a:solidFill>
              </a:rPr>
              <a:t>-а </a:t>
            </a:r>
            <a:r>
              <a:rPr lang="ru-RU" sz="4400" b="1" dirty="0">
                <a:solidFill>
                  <a:srgbClr val="FF0066"/>
                </a:solidFill>
                <a:cs typeface="Arial" charset="0"/>
              </a:rPr>
              <a:t>:(-</a:t>
            </a:r>
            <a:r>
              <a:rPr lang="en-US" sz="4400" b="1" dirty="0">
                <a:solidFill>
                  <a:srgbClr val="FF0066"/>
                </a:solidFill>
                <a:cs typeface="Arial" charset="0"/>
              </a:rPr>
              <a:t>b</a:t>
            </a:r>
            <a:r>
              <a:rPr lang="ru-RU" sz="4400" b="1" dirty="0">
                <a:solidFill>
                  <a:srgbClr val="FF0066"/>
                </a:solidFill>
                <a:cs typeface="Arial" charset="0"/>
              </a:rPr>
              <a:t>)</a:t>
            </a:r>
            <a:r>
              <a:rPr lang="en-US" sz="4400" b="1" dirty="0">
                <a:solidFill>
                  <a:srgbClr val="FF0066"/>
                </a:solidFill>
                <a:cs typeface="Arial" charset="0"/>
              </a:rPr>
              <a:t> =  │a│</a:t>
            </a:r>
            <a:r>
              <a:rPr lang="ru-RU" sz="4400" b="1" dirty="0">
                <a:solidFill>
                  <a:srgbClr val="FF0066"/>
                </a:solidFill>
                <a:cs typeface="Arial" charset="0"/>
              </a:rPr>
              <a:t>:</a:t>
            </a:r>
            <a:r>
              <a:rPr lang="en-US" sz="4400" b="1" dirty="0">
                <a:solidFill>
                  <a:srgbClr val="FF0066"/>
                </a:solidFill>
                <a:cs typeface="Arial" charset="0"/>
              </a:rPr>
              <a:t> │b│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2844" y="3786190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66FF"/>
                </a:solidFill>
                <a:latin typeface="Georgia" pitchFamily="18" charset="0"/>
              </a:rPr>
              <a:t>Например:</a:t>
            </a:r>
            <a:endParaRPr lang="en-US" sz="4000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071670" y="4000504"/>
          <a:ext cx="6523037" cy="255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Формула" r:id="rId3" imgW="1409400" imgH="698400" progId="Equation.3">
                  <p:embed/>
                </p:oleObj>
              </mc:Choice>
              <mc:Fallback>
                <p:oleObj name="Формула" r:id="rId3" imgW="14094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000504"/>
                        <a:ext cx="6523037" cy="2551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68313" y="476250"/>
            <a:ext cx="84614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Деление положительных и отрицательных чисел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50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95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45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uild="allAtOnce"/>
      <p:bldP spid="18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/>
          </p:nvPr>
        </p:nvGraphicFramePr>
        <p:xfrm>
          <a:off x="1428728" y="1500174"/>
          <a:ext cx="31623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Формула" r:id="rId3" imgW="761760" imgH="203040" progId="Equation.3">
                  <p:embed/>
                </p:oleObj>
              </mc:Choice>
              <mc:Fallback>
                <p:oleObj name="Формула" r:id="rId3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500174"/>
                        <a:ext cx="31623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928794" y="3357562"/>
          <a:ext cx="25257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Формула" r:id="rId5" imgW="698400" imgH="203040" progId="Equation.3">
                  <p:embed/>
                </p:oleObj>
              </mc:Choice>
              <mc:Fallback>
                <p:oleObj name="Формула" r:id="rId5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357562"/>
                        <a:ext cx="2525713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285852" y="4429132"/>
          <a:ext cx="2754312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Формула" r:id="rId7" imgW="761760" imgH="393480" progId="Equation.3">
                  <p:embed/>
                </p:oleObj>
              </mc:Choice>
              <mc:Fallback>
                <p:oleObj name="Формула" r:id="rId7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429132"/>
                        <a:ext cx="2754312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57356" y="642918"/>
            <a:ext cx="585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FF0066"/>
                </a:solidFill>
                <a:latin typeface="Georgia" pitchFamily="18" charset="0"/>
              </a:rPr>
              <a:t>Решите примеры: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Стрелка вправо 7">
            <a:hlinkClick r:id="rId9" action="ppaction://hlinksldjump"/>
          </p:cNvPr>
          <p:cNvSpPr/>
          <p:nvPr/>
        </p:nvSpPr>
        <p:spPr>
          <a:xfrm>
            <a:off x="7500958" y="5500702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068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469" y="1478248"/>
            <a:ext cx="1487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"/>
                <a:ea typeface="Times New Roman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2∙3=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6581" y="692696"/>
            <a:ext cx="548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Найдите произведение чисел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6778" y="1478248"/>
            <a:ext cx="686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-</a:t>
            </a:r>
            <a:r>
              <a:rPr lang="ru-RU" sz="4400" b="1" dirty="0">
                <a:solidFill>
                  <a:srgbClr val="FF0000"/>
                </a:solidFill>
                <a:latin typeface="Arial"/>
                <a:ea typeface="Times New Roman"/>
              </a:rPr>
              <a:t>6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0583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</a:rPr>
              <a:t>Используя  произведение, найдите частное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3315" y="3926023"/>
            <a:ext cx="3587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│-6│:│3│=-2 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469" y="3926023"/>
            <a:ext cx="1518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-6:3</a:t>
            </a:r>
            <a:r>
              <a:rPr lang="ru-RU" sz="4400" b="1" dirty="0">
                <a:solidFill>
                  <a:srgbClr val="FF0000"/>
                </a:solidFill>
                <a:latin typeface="Arial"/>
                <a:ea typeface="Times New Roman"/>
              </a:rPr>
              <a:t>=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3105" y="5661247"/>
            <a:ext cx="3902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│30</a:t>
            </a:r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│:│-5│</a:t>
            </a:r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= -6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6427" y="5661248"/>
            <a:ext cx="2207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30</a:t>
            </a:r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  <a:sym typeface="Wingdings" panose="05000000000000000000" pitchFamily="2" charset="2"/>
              </a:rPr>
              <a:t>:(-5)</a:t>
            </a:r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=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1157" y="1552032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"/>
              </a:rPr>
              <a:t>30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38941" y="1552033"/>
            <a:ext cx="2425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"/>
                <a:ea typeface="Times New Roman"/>
              </a:rPr>
              <a:t>(-6)∙</a:t>
            </a:r>
            <a:r>
              <a:rPr lang="ru-RU" sz="4400" b="1" dirty="0">
                <a:solidFill>
                  <a:srgbClr val="FF0000"/>
                </a:solidFill>
                <a:latin typeface="Arial"/>
                <a:ea typeface="Times New Roman"/>
              </a:rPr>
              <a:t>(-5)=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65125" y="476250"/>
            <a:ext cx="81359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Деление положительных и отрицательных чисел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66"/>
                </a:solidFill>
                <a:latin typeface="Georgia" pitchFamily="18" charset="0"/>
              </a:rPr>
              <a:t>Правило:</a:t>
            </a: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 При делении отрицательного числа на положительное число  надо разделить модули данных чисел и перед результатом ставим знак </a:t>
            </a: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</a:rPr>
              <a:t>минус</a:t>
            </a:r>
            <a:endParaRPr lang="ru-RU" sz="24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0298" y="3714752"/>
            <a:ext cx="52758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66"/>
                </a:solidFill>
                <a:latin typeface="Georgia" pitchFamily="18" charset="0"/>
              </a:rPr>
              <a:t>-а :</a:t>
            </a:r>
            <a:r>
              <a:rPr lang="ru-RU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b = - │a│</a:t>
            </a:r>
            <a:r>
              <a:rPr lang="ru-RU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:</a:t>
            </a:r>
            <a:r>
              <a:rPr lang="en-US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 │b│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1472" y="5072074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66FF"/>
                </a:solidFill>
                <a:latin typeface="Georgia" pitchFamily="18" charset="0"/>
              </a:rPr>
              <a:t>Например:</a:t>
            </a:r>
            <a:endParaRPr lang="en-US" sz="4000" i="1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786050" y="5000636"/>
          <a:ext cx="47783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3" imgW="1346040" imgH="253800" progId="Equation.3">
                  <p:embed/>
                </p:oleObj>
              </mc:Choice>
              <mc:Fallback>
                <p:oleObj name="Формула" r:id="rId3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5000636"/>
                        <a:ext cx="4778375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9635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/>
          </p:nvPr>
        </p:nvGraphicFramePr>
        <p:xfrm>
          <a:off x="1357290" y="1357298"/>
          <a:ext cx="19192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Формула" r:id="rId3" imgW="571320" imgH="177480" progId="Equation.3">
                  <p:embed/>
                </p:oleObj>
              </mc:Choice>
              <mc:Fallback>
                <p:oleObj name="Формула" r:id="rId3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357298"/>
                        <a:ext cx="19192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357290" y="2786058"/>
          <a:ext cx="18367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Формула" r:id="rId5" imgW="507960" imgH="177480" progId="Equation.3">
                  <p:embed/>
                </p:oleObj>
              </mc:Choice>
              <mc:Fallback>
                <p:oleObj name="Формула" r:id="rId5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786058"/>
                        <a:ext cx="18367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14414" y="4429132"/>
          <a:ext cx="20224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Формула" r:id="rId7" imgW="558720" imgH="393480" progId="Equation.3">
                  <p:embed/>
                </p:oleObj>
              </mc:Choice>
              <mc:Fallback>
                <p:oleObj name="Формула" r:id="rId7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429132"/>
                        <a:ext cx="2022475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71670" y="357166"/>
            <a:ext cx="57447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66"/>
                </a:solidFill>
                <a:latin typeface="Georgia" pitchFamily="18" charset="0"/>
              </a:rPr>
              <a:t>Решите примеры: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Стрелка вправо 7">
            <a:hlinkClick r:id="rId9" action="ppaction://hlinksldjump"/>
          </p:cNvPr>
          <p:cNvSpPr/>
          <p:nvPr/>
        </p:nvSpPr>
        <p:spPr>
          <a:xfrm>
            <a:off x="7858148" y="564357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47700" y="1857364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Правило: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При делении положительного числа на отрицательное  число надо разделить модули данных чисел и перед результатом ставим знак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минус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86050" y="3857628"/>
            <a:ext cx="57791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66"/>
                </a:solidFill>
                <a:latin typeface="Georgia" pitchFamily="18" charset="0"/>
              </a:rPr>
              <a:t>а :</a:t>
            </a:r>
            <a:r>
              <a:rPr lang="ru-RU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 (-</a:t>
            </a:r>
            <a:r>
              <a:rPr lang="en-US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b</a:t>
            </a:r>
            <a:r>
              <a:rPr lang="ru-RU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)</a:t>
            </a:r>
            <a:r>
              <a:rPr lang="en-US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 = - │a│</a:t>
            </a:r>
            <a:r>
              <a:rPr lang="ru-RU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:</a:t>
            </a:r>
            <a:r>
              <a:rPr lang="en-US" sz="4400" b="1" dirty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 │b│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2844" y="4786322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66FF"/>
                </a:solidFill>
                <a:latin typeface="Georgia" pitchFamily="18" charset="0"/>
              </a:rPr>
              <a:t>Например:</a:t>
            </a:r>
            <a:endParaRPr lang="en-US" sz="4000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643174" y="5286388"/>
          <a:ext cx="536416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Формула" r:id="rId3" imgW="1511280" imgH="253800" progId="Equation.3">
                  <p:embed/>
                </p:oleObj>
              </mc:Choice>
              <mc:Fallback>
                <p:oleObj name="Формула" r:id="rId3" imgW="1511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5286388"/>
                        <a:ext cx="5364163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68313" y="476250"/>
            <a:ext cx="84160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Georgia" pitchFamily="18" charset="0"/>
              </a:rPr>
              <a:t>Деление положительных и отрицательных чисел</a:t>
            </a:r>
            <a:endParaRPr lang="ru-RU" sz="3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750799" y="64008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0731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uild="allAtOnce"/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/>
          </p:nvPr>
        </p:nvGraphicFramePr>
        <p:xfrm>
          <a:off x="1643063" y="1357313"/>
          <a:ext cx="18653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Формула" r:id="rId3" imgW="660240" imgH="203040" progId="Equation.3">
                  <p:embed/>
                </p:oleObj>
              </mc:Choice>
              <mc:Fallback>
                <p:oleObj name="Формула" r:id="rId3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357313"/>
                        <a:ext cx="186531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714480" y="2928934"/>
          <a:ext cx="211296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928934"/>
                        <a:ext cx="2112963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643042" y="4643446"/>
          <a:ext cx="238760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Формула" r:id="rId7" imgW="660240" imgH="393480" progId="Equation.3">
                  <p:embed/>
                </p:oleObj>
              </mc:Choice>
              <mc:Fallback>
                <p:oleObj name="Формула" r:id="rId7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4643446"/>
                        <a:ext cx="2387600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00232" y="357166"/>
            <a:ext cx="47571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66"/>
                </a:solidFill>
                <a:latin typeface="Georgia" pitchFamily="18" charset="0"/>
              </a:rPr>
              <a:t>Решите примеры:</a:t>
            </a:r>
            <a:endParaRPr lang="ru-RU" sz="36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398439" y="6160087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Стрелка вправо 7">
            <a:hlinkClick r:id="rId9" action="ppaction://hlinksldjump"/>
          </p:cNvPr>
          <p:cNvSpPr/>
          <p:nvPr/>
        </p:nvSpPr>
        <p:spPr>
          <a:xfrm>
            <a:off x="7000892" y="5500702"/>
            <a:ext cx="92869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133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5214938" y="428625"/>
            <a:ext cx="3500437" cy="2143125"/>
          </a:xfrm>
          <a:prstGeom prst="wedgeRectCallou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Users\света\Documents\шаблоны презентаций\картинкидля презентаций\картинки на школьныю тему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4938" y="928688"/>
            <a:ext cx="36433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Продолжаем работу</a:t>
            </a:r>
          </a:p>
        </p:txBody>
      </p:sp>
    </p:spTree>
    <p:extLst>
      <p:ext uri="{BB962C8B-B14F-4D97-AF65-F5344CB8AC3E}">
        <p14:creationId xmlns:p14="http://schemas.microsoft.com/office/powerpoint/2010/main" val="3968585462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43958 L 0.11025 -0.2088 L 0.32448 -0.2088 L 0.21737 0.02708 L 0.32448 0.25787 L 0.11025 0.25787 L 0.00365 0.49375 L -0.10347 0.25787 L -0.31718 0.25787 L -0.21059 0.02708 L -0.31718 -0.2088 L -0.10347 -0.2088 L 0.00365 -0.43958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43958 C 0.175 -0.43958 0.31615 -0.35092 0.31615 -0.24213 C 0.31615 -0.11412 0.1599 -0.06805 0.0658 -0.04861 L -0.05902 -0.02847 C -0.1526 -0.0088 -0.30885 0.04028 -0.30885 0.18472 C -0.30885 0.27708 -0.16822 0.38264 0.00365 0.38264 C 0.175 0.38264 0.31615 0.27708 0.31615 0.18472 C 0.31615 0.04028 0.1599 -0.0088 0.0658 -0.02847 L -0.05902 -0.04861 C -0.1526 -0.06805 -0.30885 -0.11412 -0.30885 -0.24213 C -0.30885 -0.35092 -0.16822 -0.43958 0.00365 -0.43958 Z " pathEditMode="relative" rAng="0" ptsTypes="ffFffffFfff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26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02 -0.00069 C -0.48802 0.14861 -0.38177 0.2713 -0.25208 0.2713 C -0.09878 0.2713 -0.04358 0.13542 -0.02066 0.05347 L 0.00365 -0.05532 C 0.02743 -0.13681 0.08576 -0.27292 0.25886 -0.27292 C 0.36945 -0.27292 0.49531 -0.15046 0.49531 -0.00069 C 0.49531 0.14861 0.36945 0.2713 0.25886 0.2713 C 0.08576 0.2713 0.02743 0.13542 0.00365 0.05347 L -0.02066 -0.05532 C -0.04358 -0.13681 -0.09878 -0.27292 -0.25208 -0.27292 C -0.38177 -0.27292 -0.48802 -0.15046 -0.48802 -0.00069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70C0"/>
                </a:solidFill>
              </a:rPr>
              <a:t>Вычисли в тетради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en-US" b="1" i="1" dirty="0" smtClean="0"/>
              <a:t>I </a:t>
            </a:r>
            <a:r>
              <a:rPr lang="ru-RU" b="1" i="1" dirty="0" smtClean="0"/>
              <a:t>вариант 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400" dirty="0" smtClean="0">
                <a:cs typeface="Times New Roman" pitchFamily="18" charset="0"/>
              </a:rPr>
              <a:t>-0,42 : (- 0,2)=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dirty="0" smtClean="0">
                <a:cs typeface="Times New Roman" pitchFamily="18" charset="0"/>
              </a:rPr>
              <a:t>-3,25 · 0,12=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3)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4)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5)    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II </a:t>
            </a:r>
            <a:r>
              <a:rPr lang="ru-RU" b="1" i="1" dirty="0" smtClean="0"/>
              <a:t>вариант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400" dirty="0" smtClean="0"/>
              <a:t>10,29 : (-0,3) =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2)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3) 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4)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5) </a:t>
            </a:r>
            <a:r>
              <a:rPr lang="ru-RU" sz="2400" dirty="0" smtClean="0"/>
              <a:t>-4,5: (-2)=</a:t>
            </a: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26780"/>
              </p:ext>
            </p:extLst>
          </p:nvPr>
        </p:nvGraphicFramePr>
        <p:xfrm>
          <a:off x="1043608" y="3140968"/>
          <a:ext cx="17018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Формула" r:id="rId5" imgW="660240" imgH="393480" progId="Equation.3">
                  <p:embed/>
                </p:oleObj>
              </mc:Choice>
              <mc:Fallback>
                <p:oleObj name="Формула" r:id="rId5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140968"/>
                        <a:ext cx="17018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1071563" y="3929063"/>
          <a:ext cx="15716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Формула" r:id="rId7" imgW="711000" imgH="393480" progId="Equation.3">
                  <p:embed/>
                </p:oleObj>
              </mc:Choice>
              <mc:Fallback>
                <p:oleObj name="Формула" r:id="rId7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929063"/>
                        <a:ext cx="15716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Формула" r:id="rId9" imgW="114120" imgH="215640" progId="Equation.3">
                  <p:embed/>
                </p:oleObj>
              </mc:Choice>
              <mc:Fallback>
                <p:oleObj name="Формула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286375" y="2571750"/>
          <a:ext cx="20002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Формула" r:id="rId10" imgW="672840" imgH="393480" progId="Equation.3">
                  <p:embed/>
                </p:oleObj>
              </mc:Choice>
              <mc:Fallback>
                <p:oleObj name="Формула" r:id="rId10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571750"/>
                        <a:ext cx="200025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2"/>
          <p:cNvGraphicFramePr>
            <a:graphicFrameLocks noChangeAspect="1"/>
          </p:cNvGraphicFramePr>
          <p:nvPr/>
        </p:nvGraphicFramePr>
        <p:xfrm>
          <a:off x="5027613" y="3357563"/>
          <a:ext cx="23749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Формула" r:id="rId12" imgW="723600" imgH="393480" progId="Equation.3">
                  <p:embed/>
                </p:oleObj>
              </mc:Choice>
              <mc:Fallback>
                <p:oleObj name="Формула" r:id="rId12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357563"/>
                        <a:ext cx="23749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3"/>
          <p:cNvGraphicFramePr>
            <a:graphicFrameLocks noChangeAspect="1"/>
          </p:cNvGraphicFramePr>
          <p:nvPr/>
        </p:nvGraphicFramePr>
        <p:xfrm>
          <a:off x="5286375" y="4071938"/>
          <a:ext cx="1854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Формула" r:id="rId14" imgW="863280" imgH="431640" progId="Equation.3">
                  <p:embed/>
                </p:oleObj>
              </mc:Choice>
              <mc:Fallback>
                <p:oleObj name="Формула" r:id="rId14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4071938"/>
                        <a:ext cx="18542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857205"/>
              </p:ext>
            </p:extLst>
          </p:nvPr>
        </p:nvGraphicFramePr>
        <p:xfrm>
          <a:off x="899592" y="5085184"/>
          <a:ext cx="2071688" cy="64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Формула" r:id="rId16" imgW="965160" imgH="431640" progId="Equation.3">
                  <p:embed/>
                </p:oleObj>
              </mc:Choice>
              <mc:Fallback>
                <p:oleObj name="Формула" r:id="rId16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85184"/>
                        <a:ext cx="2071688" cy="641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6781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052513"/>
            <a:ext cx="8229600" cy="574675"/>
          </a:xfrm>
        </p:spPr>
        <p:txBody>
          <a:bodyPr/>
          <a:lstStyle/>
          <a:p>
            <a:pPr marL="46037" indent="0" eaLnBrk="1" hangingPunct="1">
              <a:buNone/>
            </a:pPr>
            <a:r>
              <a:rPr lang="ru-RU" alt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Что называется модулем числа а?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i="1" smtClean="0">
                <a:solidFill>
                  <a:srgbClr val="CC0000"/>
                </a:solidFill>
                <a:latin typeface="Georgia" pitchFamily="18" charset="0"/>
              </a:rPr>
              <a:t>Вопросы  повторения.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0825" y="1484313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b="1" i="1" smtClean="0">
                <a:solidFill>
                  <a:srgbClr val="990000"/>
                </a:solidFill>
                <a:latin typeface="Georgia" pitchFamily="18" charset="0"/>
              </a:rPr>
              <a:t>Чему равен модуль положительного</a:t>
            </a:r>
          </a:p>
          <a:p>
            <a:pPr eaLnBrk="1" fontAlgn="base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i="1" smtClean="0">
                <a:solidFill>
                  <a:srgbClr val="990000"/>
                </a:solidFill>
                <a:latin typeface="Georgia" pitchFamily="18" charset="0"/>
              </a:rPr>
              <a:t>    числа?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23495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b="1" i="1" smtClean="0">
                <a:solidFill>
                  <a:srgbClr val="006600"/>
                </a:solidFill>
                <a:latin typeface="Georgia" pitchFamily="18" charset="0"/>
              </a:rPr>
              <a:t>Чему равен модуль</a:t>
            </a:r>
          </a:p>
          <a:p>
            <a:pPr eaLnBrk="1" fontAlgn="base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i="1" smtClean="0">
                <a:solidFill>
                  <a:srgbClr val="006600"/>
                </a:solidFill>
                <a:latin typeface="Georgia" pitchFamily="18" charset="0"/>
              </a:rPr>
              <a:t>    отрицательного числа?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50825" y="3438958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b="1" i="1" dirty="0" smtClean="0">
                <a:solidFill>
                  <a:prstClr val="black"/>
                </a:solidFill>
                <a:latin typeface="Georgia" pitchFamily="18" charset="0"/>
              </a:rPr>
              <a:t>Как сложить два отрицательных числа?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50825" y="4437112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b="1" i="1" dirty="0" smtClean="0">
                <a:solidFill>
                  <a:srgbClr val="006600"/>
                </a:solidFill>
                <a:latin typeface="Georgia" pitchFamily="18" charset="0"/>
              </a:rPr>
              <a:t>Как сложить два числа с разными знаками?</a:t>
            </a:r>
          </a:p>
        </p:txBody>
      </p:sp>
      <p:pic>
        <p:nvPicPr>
          <p:cNvPr id="5428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857375"/>
            <a:ext cx="24765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  <p:bldP spid="7174" grpId="0"/>
      <p:bldP spid="7175" grpId="0"/>
      <p:bldP spid="7178" grpId="0"/>
      <p:bldP spid="7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70C0"/>
                </a:solidFill>
              </a:rPr>
              <a:t>Вычисли в тетради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7148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en-US" b="1" i="1" dirty="0" smtClean="0"/>
              <a:t>I </a:t>
            </a:r>
            <a:r>
              <a:rPr lang="ru-RU" b="1" i="1" dirty="0" smtClean="0"/>
              <a:t>вариант 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400" dirty="0" smtClean="0">
                <a:cs typeface="Times New Roman" pitchFamily="18" charset="0"/>
              </a:rPr>
              <a:t>-0,42 : (- 0,2)= 2,1;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dirty="0" smtClean="0">
                <a:cs typeface="Times New Roman" pitchFamily="18" charset="0"/>
              </a:rPr>
              <a:t>-3,25 · 0,12= - 0,39;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3)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4)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5)    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643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II </a:t>
            </a:r>
            <a:r>
              <a:rPr lang="ru-RU" b="1" i="1" dirty="0" smtClean="0"/>
              <a:t>вариант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400" dirty="0" smtClean="0"/>
              <a:t>10,29 : (-0,3) =- 34,3;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2)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3) 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4) 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marL="457200" lvl="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/>
              <a:t>5) </a:t>
            </a:r>
            <a:r>
              <a:rPr lang="ru-RU" sz="2400" dirty="0" smtClean="0">
                <a:solidFill>
                  <a:prstClr val="black"/>
                </a:solidFill>
              </a:rPr>
              <a:t>)   </a:t>
            </a:r>
            <a:r>
              <a:rPr lang="ru-RU" sz="2400" dirty="0">
                <a:solidFill>
                  <a:prstClr val="black"/>
                </a:solidFill>
              </a:rPr>
              <a:t>-4,5 · (-2) = 9.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ru-R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86967"/>
              </p:ext>
            </p:extLst>
          </p:nvPr>
        </p:nvGraphicFramePr>
        <p:xfrm>
          <a:off x="899592" y="2852936"/>
          <a:ext cx="24209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Формула" r:id="rId5" imgW="939600" imgH="393480" progId="Equation.3">
                  <p:embed/>
                </p:oleObj>
              </mc:Choice>
              <mc:Fallback>
                <p:oleObj name="Формула" r:id="rId5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52936"/>
                        <a:ext cx="242093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57250" y="3786188"/>
          <a:ext cx="23844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Формула" r:id="rId7" imgW="1079280" imgH="393480" progId="Equation.3">
                  <p:embed/>
                </p:oleObj>
              </mc:Choice>
              <mc:Fallback>
                <p:oleObj name="Формула" r:id="rId7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786188"/>
                        <a:ext cx="23844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Формула" r:id="rId9" imgW="114120" imgH="215640" progId="Equation.3">
                  <p:embed/>
                </p:oleObj>
              </mc:Choice>
              <mc:Fallback>
                <p:oleObj name="Формула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214938" y="2286000"/>
          <a:ext cx="26797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Формула" r:id="rId10" imgW="901440" imgH="393480" progId="Equation.3">
                  <p:embed/>
                </p:oleObj>
              </mc:Choice>
              <mc:Fallback>
                <p:oleObj name="Формула" r:id="rId10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286000"/>
                        <a:ext cx="26797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054600" y="3071813"/>
          <a:ext cx="30368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Формула" r:id="rId12" imgW="1079280" imgH="393480" progId="Equation.3">
                  <p:embed/>
                </p:oleObj>
              </mc:Choice>
              <mc:Fallback>
                <p:oleObj name="Формула" r:id="rId12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3071813"/>
                        <a:ext cx="303688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214938" y="3929063"/>
          <a:ext cx="2857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Формула" r:id="rId14" imgW="1206360" imgH="431640" progId="Equation.3">
                  <p:embed/>
                </p:oleObj>
              </mc:Choice>
              <mc:Fallback>
                <p:oleObj name="Формула" r:id="rId14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3929063"/>
                        <a:ext cx="2857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94736"/>
              </p:ext>
            </p:extLst>
          </p:nvPr>
        </p:nvGraphicFramePr>
        <p:xfrm>
          <a:off x="899592" y="4797152"/>
          <a:ext cx="272573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Формула" r:id="rId16" imgW="1269720" imgH="431640" progId="Equation.3">
                  <p:embed/>
                </p:oleObj>
              </mc:Choice>
              <mc:Fallback>
                <p:oleObj name="Формула" r:id="rId16" imgW="1269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797152"/>
                        <a:ext cx="2725738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6905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0" descr="Точечная сетка"/>
          <p:cNvSpPr>
            <a:spLocks noChangeArrowheads="1"/>
          </p:cNvSpPr>
          <p:nvPr/>
        </p:nvSpPr>
        <p:spPr bwMode="auto">
          <a:xfrm>
            <a:off x="323850" y="1628775"/>
            <a:ext cx="8569325" cy="5229225"/>
          </a:xfrm>
          <a:prstGeom prst="foldedCorner">
            <a:avLst>
              <a:gd name="adj" fmla="val 12500"/>
            </a:avLst>
          </a:prstGeom>
          <a:pattFill prst="dotGrid">
            <a:fgClr>
              <a:schemeClr val="hlink"/>
            </a:fgClr>
            <a:bgClr>
              <a:schemeClr val="bg1"/>
            </a:bgClr>
          </a:patt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684" name="AutoShape 4" descr="Точечная сетка"/>
          <p:cNvSpPr>
            <a:spLocks noChangeArrowheads="1"/>
          </p:cNvSpPr>
          <p:nvPr/>
        </p:nvSpPr>
        <p:spPr bwMode="auto">
          <a:xfrm>
            <a:off x="395288" y="260350"/>
            <a:ext cx="8353425" cy="1223963"/>
          </a:xfrm>
          <a:prstGeom prst="foldedCorner">
            <a:avLst>
              <a:gd name="adj" fmla="val 12500"/>
            </a:avLst>
          </a:prstGeom>
          <a:pattFill prst="dotGrid">
            <a:fgClr>
              <a:schemeClr val="hlink"/>
            </a:fgClr>
            <a:bgClr>
              <a:schemeClr val="bg1"/>
            </a:bgClr>
          </a:patt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 smtClean="0">
                <a:solidFill>
                  <a:srgbClr val="FF0000"/>
                </a:solidFill>
              </a:rPr>
              <a:t>Алгоритм вычисления произведения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>
                <a:solidFill>
                  <a:srgbClr val="FF0000"/>
                </a:solidFill>
              </a:rPr>
              <a:t>и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разности двух чисел</a:t>
            </a: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3492500" y="1773238"/>
            <a:ext cx="2232025" cy="7191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FF0000"/>
                </a:solidFill>
              </a:rPr>
              <a:t>a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cs typeface="Arial" charset="0"/>
              </a:rPr>
              <a:t>∙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b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  а: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b</a:t>
            </a: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2281364" y="3030983"/>
            <a:ext cx="4702841" cy="79216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ru-RU" b="1" dirty="0" smtClean="0">
                <a:solidFill>
                  <a:srgbClr val="FF0000"/>
                </a:solidFill>
              </a:rPr>
              <a:t>│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a </a:t>
            </a:r>
            <a:r>
              <a:rPr lang="en-US" altLang="ru-RU" b="1" dirty="0" smtClean="0">
                <a:solidFill>
                  <a:srgbClr val="FF0000"/>
                </a:solidFill>
              </a:rPr>
              <a:t>│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∙ </a:t>
            </a:r>
            <a:r>
              <a:rPr lang="en-US" altLang="ru-RU" b="1" dirty="0" smtClean="0">
                <a:solidFill>
                  <a:srgbClr val="FF0000"/>
                </a:solidFill>
              </a:rPr>
              <a:t>│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b </a:t>
            </a:r>
            <a:r>
              <a:rPr lang="en-US" altLang="ru-RU" b="1" dirty="0" smtClean="0">
                <a:solidFill>
                  <a:srgbClr val="FF0000"/>
                </a:solidFill>
              </a:rPr>
              <a:t>│ │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a </a:t>
            </a:r>
            <a:r>
              <a:rPr lang="en-US" altLang="ru-RU" b="1" dirty="0" smtClean="0">
                <a:solidFill>
                  <a:srgbClr val="FF0000"/>
                </a:solidFill>
              </a:rPr>
              <a:t>│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: </a:t>
            </a:r>
            <a:r>
              <a:rPr lang="en-US" altLang="ru-RU" b="1" dirty="0" smtClean="0">
                <a:solidFill>
                  <a:srgbClr val="FF0000"/>
                </a:solidFill>
              </a:rPr>
              <a:t>│</a:t>
            </a: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b </a:t>
            </a:r>
            <a:r>
              <a:rPr lang="en-US" altLang="ru-RU" b="1" dirty="0" smtClean="0">
                <a:solidFill>
                  <a:srgbClr val="FF0000"/>
                </a:solidFill>
              </a:rPr>
              <a:t>│ </a:t>
            </a:r>
            <a:endParaRPr lang="ru-RU" altLang="ru-RU" sz="2400" b="1" dirty="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71687" name="AutoShape 9"/>
          <p:cNvSpPr>
            <a:spLocks noChangeArrowheads="1"/>
          </p:cNvSpPr>
          <p:nvPr/>
        </p:nvSpPr>
        <p:spPr bwMode="auto">
          <a:xfrm>
            <a:off x="3492500" y="4149725"/>
            <a:ext cx="2305050" cy="1871663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FF0000"/>
                </a:solidFill>
              </a:rPr>
              <a:t>a</a:t>
            </a:r>
            <a:r>
              <a:rPr lang="ru-RU" altLang="ru-RU" b="1" dirty="0" smtClean="0">
                <a:solidFill>
                  <a:srgbClr val="000000"/>
                </a:solidFill>
              </a:rPr>
              <a:t> и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b</a:t>
            </a:r>
            <a:r>
              <a:rPr lang="ru-RU" altLang="ru-RU" b="1" dirty="0" smtClean="0">
                <a:solidFill>
                  <a:srgbClr val="000000"/>
                </a:solidFill>
              </a:rPr>
              <a:t> одного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</a:rPr>
              <a:t>знака</a:t>
            </a:r>
          </a:p>
        </p:txBody>
      </p:sp>
      <p:sp>
        <p:nvSpPr>
          <p:cNvPr id="71688" name="Rectangle 10"/>
          <p:cNvSpPr>
            <a:spLocks noChangeArrowheads="1"/>
          </p:cNvSpPr>
          <p:nvPr/>
        </p:nvSpPr>
        <p:spPr bwMode="auto">
          <a:xfrm>
            <a:off x="684213" y="5445125"/>
            <a:ext cx="2232025" cy="7207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</a:rPr>
              <a:t>Знак «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+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»</a:t>
            </a:r>
          </a:p>
        </p:txBody>
      </p:sp>
      <p:sp>
        <p:nvSpPr>
          <p:cNvPr id="71689" name="Rectangle 11"/>
          <p:cNvSpPr>
            <a:spLocks noChangeArrowheads="1"/>
          </p:cNvSpPr>
          <p:nvPr/>
        </p:nvSpPr>
        <p:spPr bwMode="auto">
          <a:xfrm>
            <a:off x="6156325" y="5516563"/>
            <a:ext cx="2232025" cy="7207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</a:rPr>
              <a:t>Знак «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-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»</a:t>
            </a:r>
          </a:p>
        </p:txBody>
      </p:sp>
      <p:sp>
        <p:nvSpPr>
          <p:cNvPr id="71690" name="Line 12"/>
          <p:cNvSpPr>
            <a:spLocks noChangeShapeType="1"/>
          </p:cNvSpPr>
          <p:nvPr/>
        </p:nvSpPr>
        <p:spPr bwMode="auto">
          <a:xfrm>
            <a:off x="4629150" y="252095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1" name="Line 13"/>
          <p:cNvSpPr>
            <a:spLocks noChangeShapeType="1"/>
          </p:cNvSpPr>
          <p:nvPr/>
        </p:nvSpPr>
        <p:spPr bwMode="auto">
          <a:xfrm flipH="1">
            <a:off x="4643438" y="3789363"/>
            <a:ext cx="0" cy="360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2" name="Line 14"/>
          <p:cNvSpPr>
            <a:spLocks noChangeShapeType="1"/>
          </p:cNvSpPr>
          <p:nvPr/>
        </p:nvSpPr>
        <p:spPr bwMode="auto">
          <a:xfrm>
            <a:off x="5795963" y="5084763"/>
            <a:ext cx="15128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3" name="Line 15"/>
          <p:cNvSpPr>
            <a:spLocks noChangeShapeType="1"/>
          </p:cNvSpPr>
          <p:nvPr/>
        </p:nvSpPr>
        <p:spPr bwMode="auto">
          <a:xfrm>
            <a:off x="2051050" y="5084763"/>
            <a:ext cx="14414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4" name="Line 16"/>
          <p:cNvSpPr>
            <a:spLocks noChangeShapeType="1"/>
          </p:cNvSpPr>
          <p:nvPr/>
        </p:nvSpPr>
        <p:spPr bwMode="auto">
          <a:xfrm flipH="1">
            <a:off x="7308850" y="5084763"/>
            <a:ext cx="0" cy="301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5" name="Line 17"/>
          <p:cNvSpPr>
            <a:spLocks noChangeShapeType="1"/>
          </p:cNvSpPr>
          <p:nvPr/>
        </p:nvSpPr>
        <p:spPr bwMode="auto">
          <a:xfrm flipH="1">
            <a:off x="2051050" y="5084763"/>
            <a:ext cx="0" cy="301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6" name="WordArt 18"/>
          <p:cNvSpPr>
            <a:spLocks noChangeArrowheads="1" noChangeShapeType="1" noTextEdit="1"/>
          </p:cNvSpPr>
          <p:nvPr/>
        </p:nvSpPr>
        <p:spPr bwMode="auto">
          <a:xfrm>
            <a:off x="2339975" y="4581525"/>
            <a:ext cx="5032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/>
              </a:rPr>
              <a:t>да</a:t>
            </a:r>
          </a:p>
        </p:txBody>
      </p:sp>
      <p:sp>
        <p:nvSpPr>
          <p:cNvPr id="71697" name="WordArt 19"/>
          <p:cNvSpPr>
            <a:spLocks noChangeArrowheads="1" noChangeShapeType="1" noTextEdit="1"/>
          </p:cNvSpPr>
          <p:nvPr/>
        </p:nvSpPr>
        <p:spPr bwMode="auto">
          <a:xfrm>
            <a:off x="6659563" y="4581525"/>
            <a:ext cx="6492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/>
              </a:rPr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33085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7" grpId="0" animBg="1"/>
      <p:bldP spid="71688" grpId="0" animBg="1"/>
      <p:bldP spid="71689" grpId="0" animBg="1"/>
      <p:bldP spid="71696" grpId="0"/>
      <p:bldP spid="716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0" indent="0" algn="ctr"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выучить правила п.36, решить №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1172,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№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1177(а),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№1160.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0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d36efffaa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500"/>
            <a:ext cx="3131840" cy="51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rot="812095">
            <a:off x="1679746" y="1617155"/>
            <a:ext cx="68264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 спасибо!</a:t>
            </a:r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197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468313" y="692150"/>
            <a:ext cx="8229600" cy="5876925"/>
            <a:chOff x="266" y="291"/>
            <a:chExt cx="5184" cy="3702"/>
          </a:xfrm>
        </p:grpSpPr>
        <p:sp>
          <p:nvSpPr>
            <p:cNvPr id="3" name="_s2052"/>
            <p:cNvSpPr>
              <a:spLocks noChangeShapeType="1"/>
            </p:cNvSpPr>
            <p:nvPr/>
          </p:nvSpPr>
          <p:spPr bwMode="auto">
            <a:xfrm flipH="1" flipV="1">
              <a:off x="2378" y="1653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1799" y="1074"/>
              <a:ext cx="679" cy="67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-0,12</a:t>
              </a:r>
            </a:p>
          </p:txBody>
        </p:sp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H="1">
              <a:off x="2179" y="2133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501" y="1794"/>
              <a:ext cx="679" cy="67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-1,5</a:t>
              </a: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 flipH="1">
              <a:off x="2378" y="2372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1799" y="2514"/>
              <a:ext cx="679" cy="67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-10</a:t>
              </a:r>
            </a:p>
          </p:txBody>
        </p:sp>
        <p:sp>
          <p:nvSpPr>
            <p:cNvPr id="9" name="_s2058"/>
            <p:cNvSpPr>
              <a:spLocks noChangeShapeType="1"/>
            </p:cNvSpPr>
            <p:nvPr/>
          </p:nvSpPr>
          <p:spPr bwMode="auto">
            <a:xfrm>
              <a:off x="2858" y="2471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2519" y="2812"/>
              <a:ext cx="679" cy="67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>
              <a:off x="3097" y="2372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3239" y="2514"/>
              <a:ext cx="679" cy="67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-5</a:t>
              </a:r>
            </a:p>
          </p:txBody>
        </p:sp>
        <p:sp>
          <p:nvSpPr>
            <p:cNvPr id="13" name="_s2062"/>
            <p:cNvSpPr>
              <a:spLocks noChangeShapeType="1"/>
            </p:cNvSpPr>
            <p:nvPr/>
          </p:nvSpPr>
          <p:spPr bwMode="auto">
            <a:xfrm>
              <a:off x="3196" y="2133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2063"/>
            <p:cNvSpPr>
              <a:spLocks noChangeArrowheads="1"/>
            </p:cNvSpPr>
            <p:nvPr/>
          </p:nvSpPr>
          <p:spPr bwMode="auto">
            <a:xfrm>
              <a:off x="3537" y="1794"/>
              <a:ext cx="679" cy="67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-4 </a:t>
              </a:r>
            </a:p>
          </p:txBody>
        </p:sp>
        <p:sp>
          <p:nvSpPr>
            <p:cNvPr id="15" name="_s2064"/>
            <p:cNvSpPr>
              <a:spLocks noChangeShapeType="1"/>
            </p:cNvSpPr>
            <p:nvPr/>
          </p:nvSpPr>
          <p:spPr bwMode="auto">
            <a:xfrm flipV="1">
              <a:off x="3097" y="1653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2065"/>
            <p:cNvSpPr>
              <a:spLocks noChangeArrowheads="1"/>
            </p:cNvSpPr>
            <p:nvPr/>
          </p:nvSpPr>
          <p:spPr bwMode="auto">
            <a:xfrm>
              <a:off x="3239" y="1074"/>
              <a:ext cx="679" cy="67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7" name="_s2066"/>
            <p:cNvSpPr>
              <a:spLocks noChangeShapeType="1"/>
            </p:cNvSpPr>
            <p:nvPr/>
          </p:nvSpPr>
          <p:spPr bwMode="auto">
            <a:xfrm flipV="1">
              <a:off x="2858" y="1454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2067"/>
            <p:cNvSpPr>
              <a:spLocks noChangeArrowheads="1"/>
            </p:cNvSpPr>
            <p:nvPr/>
          </p:nvSpPr>
          <p:spPr bwMode="auto">
            <a:xfrm>
              <a:off x="2519" y="776"/>
              <a:ext cx="679" cy="67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</a:p>
          </p:txBody>
        </p:sp>
        <p:sp>
          <p:nvSpPr>
            <p:cNvPr id="19" name="_s2068"/>
            <p:cNvSpPr>
              <a:spLocks noChangeArrowheads="1"/>
            </p:cNvSpPr>
            <p:nvPr/>
          </p:nvSpPr>
          <p:spPr bwMode="auto">
            <a:xfrm>
              <a:off x="2519" y="1795"/>
              <a:ext cx="679" cy="679"/>
            </a:xfrm>
            <a:prstGeom prst="ellipse">
              <a:avLst/>
            </a:prstGeom>
            <a:solidFill>
              <a:srgbClr val="F8C8EA"/>
            </a:solidFill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-60</a:t>
              </a:r>
              <a:endPara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4067175" y="476250"/>
            <a:ext cx="1008063" cy="985838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00"/>
                </a:solidFill>
              </a:rPr>
              <a:t>-0,3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5940425" y="1268413"/>
            <a:ext cx="1008063" cy="985837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00"/>
                </a:solidFill>
              </a:rPr>
              <a:t>-20</a:t>
            </a:r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6732588" y="3068638"/>
            <a:ext cx="1008062" cy="985837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00"/>
                </a:solidFill>
              </a:rPr>
              <a:t>15</a:t>
            </a: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5940425" y="5013325"/>
            <a:ext cx="1008063" cy="985838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4067175" y="5661025"/>
            <a:ext cx="1008063" cy="985838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00"/>
                </a:solidFill>
              </a:rPr>
              <a:t>-10</a:t>
            </a: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2124075" y="4941888"/>
            <a:ext cx="1008063" cy="985837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1403350" y="3141663"/>
            <a:ext cx="1008063" cy="985837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>
                  <a:alpha val="99001"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00"/>
                </a:solidFill>
              </a:rPr>
              <a:t>40</a:t>
            </a: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2268538" y="1196975"/>
            <a:ext cx="1008062" cy="985838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00"/>
                </a:solidFill>
              </a:rPr>
              <a:t>500</a:t>
            </a:r>
          </a:p>
        </p:txBody>
      </p:sp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1116013" y="1628775"/>
            <a:ext cx="6840537" cy="1295400"/>
          </a:xfrm>
          <a:prstGeom prst="wedgeRoundRectCallout">
            <a:avLst>
              <a:gd name="adj1" fmla="val -58727"/>
              <a:gd name="adj2" fmla="val 130148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8C8EA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i="1">
                <a:solidFill>
                  <a:srgbClr val="FF3300"/>
                </a:solidFill>
                <a:latin typeface="Georgia" pitchFamily="18" charset="0"/>
              </a:rPr>
              <a:t>Молодцы!</a:t>
            </a:r>
          </a:p>
        </p:txBody>
      </p:sp>
      <p:sp>
        <p:nvSpPr>
          <p:cNvPr id="16416" name="Freeform 32"/>
          <p:cNvSpPr>
            <a:spLocks/>
          </p:cNvSpPr>
          <p:nvPr/>
        </p:nvSpPr>
        <p:spPr bwMode="auto">
          <a:xfrm>
            <a:off x="6011863" y="333375"/>
            <a:ext cx="2663825" cy="2087563"/>
          </a:xfrm>
          <a:custGeom>
            <a:avLst/>
            <a:gdLst>
              <a:gd name="T0" fmla="*/ 0 w 1678"/>
              <a:gd name="T1" fmla="*/ 0 h 1315"/>
              <a:gd name="T2" fmla="*/ 638 w 1678"/>
              <a:gd name="T3" fmla="*/ 64 h 1315"/>
              <a:gd name="T4" fmla="*/ 1134 w 1678"/>
              <a:gd name="T5" fmla="*/ 272 h 1315"/>
              <a:gd name="T6" fmla="*/ 1542 w 1678"/>
              <a:gd name="T7" fmla="*/ 771 h 1315"/>
              <a:gd name="T8" fmla="*/ 1678 w 1678"/>
              <a:gd name="T9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8" h="1315">
                <a:moveTo>
                  <a:pt x="0" y="0"/>
                </a:moveTo>
                <a:cubicBezTo>
                  <a:pt x="106" y="11"/>
                  <a:pt x="449" y="19"/>
                  <a:pt x="638" y="64"/>
                </a:cubicBezTo>
                <a:cubicBezTo>
                  <a:pt x="827" y="109"/>
                  <a:pt x="983" y="154"/>
                  <a:pt x="1134" y="272"/>
                </a:cubicBezTo>
                <a:cubicBezTo>
                  <a:pt x="1285" y="390"/>
                  <a:pt x="1451" y="597"/>
                  <a:pt x="1542" y="771"/>
                </a:cubicBezTo>
                <a:cubicBezTo>
                  <a:pt x="1633" y="945"/>
                  <a:pt x="1655" y="1130"/>
                  <a:pt x="1678" y="1315"/>
                </a:cubicBezTo>
              </a:path>
            </a:pathLst>
          </a:custGeom>
          <a:noFill/>
          <a:ln w="85725">
            <a:solidFill>
              <a:srgbClr val="00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 rot="-1422816">
            <a:off x="0" y="692150"/>
            <a:ext cx="3817938" cy="1482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Солнышко.</a:t>
            </a:r>
          </a:p>
        </p:txBody>
      </p:sp>
    </p:spTree>
    <p:extLst>
      <p:ext uri="{BB962C8B-B14F-4D97-AF65-F5344CB8AC3E}">
        <p14:creationId xmlns:p14="http://schemas.microsoft.com/office/powerpoint/2010/main" val="40489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5" grpId="0" animBg="1"/>
      <p:bldP spid="16416" grpId="0" animBg="1"/>
      <p:bldP spid="164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35290" y="267028"/>
            <a:ext cx="7772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solidFill>
                  <a:srgbClr val="FF66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5400" b="1" dirty="0">
              <a:solidFill>
                <a:srgbClr val="FF66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4429125" y="2143125"/>
            <a:ext cx="184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2786063" y="2857500"/>
            <a:ext cx="184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0" descr="ludia-7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81" y="4581128"/>
            <a:ext cx="15001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данные 3"/>
          <p:cNvSpPr/>
          <p:nvPr/>
        </p:nvSpPr>
        <p:spPr>
          <a:xfrm>
            <a:off x="549540" y="565225"/>
            <a:ext cx="1358164" cy="79208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10∙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02362" y="1349844"/>
            <a:ext cx="610684" cy="343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213046" y="1193250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-0,2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27446" y="1629941"/>
            <a:ext cx="78586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омб 16"/>
          <p:cNvSpPr/>
          <p:nvPr/>
        </p:nvSpPr>
        <p:spPr>
          <a:xfrm>
            <a:off x="3965784" y="1172741"/>
            <a:ext cx="1296144" cy="914400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∙(-3)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91838" y="1652755"/>
            <a:ext cx="764799" cy="356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6080542" y="1193250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76104" y="138884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∙0,1</a:t>
            </a:r>
            <a:endParaRPr lang="ru-RU" sz="28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010463" y="1699592"/>
            <a:ext cx="576064" cy="309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ятно 1 26"/>
          <p:cNvSpPr/>
          <p:nvPr/>
        </p:nvSpPr>
        <p:spPr>
          <a:xfrm>
            <a:off x="7604070" y="565225"/>
            <a:ext cx="1289898" cy="141356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32265" y="961269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0,6</a:t>
            </a:r>
            <a:endParaRPr lang="ru-RU" sz="2800" b="1" dirty="0"/>
          </a:p>
        </p:txBody>
      </p:sp>
      <p:sp>
        <p:nvSpPr>
          <p:cNvPr id="29" name="Прямоугольный треугольник 28"/>
          <p:cNvSpPr/>
          <p:nvPr/>
        </p:nvSpPr>
        <p:spPr>
          <a:xfrm>
            <a:off x="645456" y="2348880"/>
            <a:ext cx="1128398" cy="75297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-0,2 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679104" y="310185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Трапеция 6144"/>
          <p:cNvSpPr/>
          <p:nvPr/>
        </p:nvSpPr>
        <p:spPr>
          <a:xfrm>
            <a:off x="2056394" y="2493775"/>
            <a:ext cx="914400" cy="1216152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∙0,3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147" name="Прямая со стрелкой 6146"/>
          <p:cNvCxnSpPr>
            <a:stCxn id="6154" idx="3"/>
          </p:cNvCxnSpPr>
          <p:nvPr/>
        </p:nvCxnSpPr>
        <p:spPr>
          <a:xfrm>
            <a:off x="2970794" y="3396109"/>
            <a:ext cx="737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Шестиугольник 6152"/>
          <p:cNvSpPr/>
          <p:nvPr/>
        </p:nvSpPr>
        <p:spPr>
          <a:xfrm>
            <a:off x="3638924" y="2871258"/>
            <a:ext cx="1242320" cy="91440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∙(-100)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157" name="Прямая со стрелкой 6156"/>
          <p:cNvCxnSpPr/>
          <p:nvPr/>
        </p:nvCxnSpPr>
        <p:spPr>
          <a:xfrm flipV="1">
            <a:off x="4881244" y="3370145"/>
            <a:ext cx="670189" cy="67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6-конечная звезда 6158"/>
          <p:cNvSpPr/>
          <p:nvPr/>
        </p:nvSpPr>
        <p:spPr>
          <a:xfrm>
            <a:off x="5407318" y="2702964"/>
            <a:ext cx="914400" cy="140201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 ∙1,5</a:t>
            </a:r>
            <a:endParaRPr lang="ru-RU" dirty="0"/>
          </a:p>
        </p:txBody>
      </p:sp>
      <p:cxnSp>
        <p:nvCxnSpPr>
          <p:cNvPr id="6161" name="Прямая со стрелкой 6160"/>
          <p:cNvCxnSpPr/>
          <p:nvPr/>
        </p:nvCxnSpPr>
        <p:spPr>
          <a:xfrm flipV="1">
            <a:off x="6300192" y="3264023"/>
            <a:ext cx="599187" cy="157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5" name="Пятно 1 6164"/>
          <p:cNvSpPr/>
          <p:nvPr/>
        </p:nvSpPr>
        <p:spPr>
          <a:xfrm>
            <a:off x="6599784" y="2644650"/>
            <a:ext cx="1807905" cy="1141007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 -4,5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66" name="Прямоугольник 6165"/>
              <p:cNvSpPr/>
              <p:nvPr/>
            </p:nvSpPr>
            <p:spPr>
              <a:xfrm>
                <a:off x="936558" y="4338401"/>
                <a:ext cx="1507849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den>
                    </m:f>
                    <m:r>
                      <a:rPr lang="ru-RU" sz="32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∙(−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6166" name="Прямоугольник 6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58" y="4338401"/>
                <a:ext cx="1507849" cy="803682"/>
              </a:xfrm>
              <a:prstGeom prst="rect">
                <a:avLst/>
              </a:prstGeom>
              <a:blipFill rotWithShape="1">
                <a:blip r:embed="rId3"/>
                <a:stretch>
                  <a:fillRect r="-9312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7" name="Прямоугольник 6166"/>
              <p:cNvSpPr/>
              <p:nvPr/>
            </p:nvSpPr>
            <p:spPr>
              <a:xfrm>
                <a:off x="2355897" y="4427400"/>
                <a:ext cx="87447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800" b="1" dirty="0"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ru-RU" sz="2800" b="1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f>
                      <m:fPr>
                        <m:ctrlPr>
                          <a:rPr lang="ru-RU" sz="2800" b="1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2800" b="1" i="1">
                            <a:effectLst/>
                            <a:latin typeface="Cambria Math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den>
                    </m:f>
                  </m:oMath>
                </a14:m>
                <a:endParaRPr lang="ru-RU" sz="28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167" name="Прямоугольник 6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97" y="4427400"/>
                <a:ext cx="874470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13889"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8" name="Прямоугольник 6167"/>
              <p:cNvSpPr/>
              <p:nvPr/>
            </p:nvSpPr>
            <p:spPr>
              <a:xfrm>
                <a:off x="3197836" y="4401619"/>
                <a:ext cx="90601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latin typeface="Times New Roman"/>
                    <a:ea typeface="Times New Roman"/>
                  </a:rPr>
                  <a:t> ∙1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>
                    <a:effectLst/>
                    <a:latin typeface="Times New Roman"/>
                    <a:ea typeface="Times New Roman"/>
                  </a:rPr>
                  <a:t>=</a:t>
                </a:r>
                <a:endParaRPr lang="ru-RU" sz="2800" dirty="0"/>
              </a:p>
            </p:txBody>
          </p:sp>
        </mc:Choice>
        <mc:Fallback xmlns="">
          <p:sp>
            <p:nvSpPr>
              <p:cNvPr id="6168" name="Прямоугольник 6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36" y="4401619"/>
                <a:ext cx="906017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4054" r="-12838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9" name="Прямоугольник 6168"/>
              <p:cNvSpPr/>
              <p:nvPr/>
            </p:nvSpPr>
            <p:spPr>
              <a:xfrm>
                <a:off x="4151870" y="4404838"/>
                <a:ext cx="46198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800" b="1" dirty="0">
                    <a:latin typeface="Times New Roman"/>
                    <a:ea typeface="Times New Roman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2800" b="1" i="1">
                            <a:effectLst/>
                            <a:latin typeface="Cambria Math"/>
                            <a:ea typeface="Times New Roman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effectLst/>
                            <a:latin typeface="Cambria Math"/>
                            <a:ea typeface="Times New Roman"/>
                          </a:rPr>
                          <m:t>𝟓</m:t>
                        </m:r>
                      </m:den>
                    </m:f>
                  </m:oMath>
                </a14:m>
                <a:endParaRPr lang="ru-RU" sz="28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169" name="Прямоугольник 6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70" y="4404838"/>
                <a:ext cx="461986" cy="714683"/>
              </a:xfrm>
              <a:prstGeom prst="rect">
                <a:avLst/>
              </a:prstGeom>
              <a:blipFill rotWithShape="1">
                <a:blip r:embed="rId6"/>
                <a:stretch>
                  <a:fillRect l="-26316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4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22" grpId="0" animBg="1"/>
      <p:bldP spid="23" grpId="0"/>
      <p:bldP spid="27" grpId="0" animBg="1"/>
      <p:bldP spid="29" grpId="0" animBg="1"/>
      <p:bldP spid="6145" grpId="0" animBg="1"/>
      <p:bldP spid="6153" grpId="0" animBg="1"/>
      <p:bldP spid="6159" grpId="0" animBg="1"/>
      <p:bldP spid="6165" grpId="0" animBg="1"/>
      <p:bldP spid="6167" grpId="0"/>
      <p:bldP spid="6168" grpId="0"/>
      <p:bldP spid="61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06993" y="3493109"/>
            <a:ext cx="2582863" cy="823912"/>
            <a:chOff x="204" y="663"/>
            <a:chExt cx="1627" cy="519"/>
          </a:xfrm>
        </p:grpSpPr>
        <p:sp>
          <p:nvSpPr>
            <p:cNvPr id="5" name="Oval 28"/>
            <p:cNvSpPr>
              <a:spLocks noChangeArrowheads="1"/>
            </p:cNvSpPr>
            <p:nvPr/>
          </p:nvSpPr>
          <p:spPr bwMode="auto">
            <a:xfrm>
              <a:off x="1021" y="663"/>
              <a:ext cx="499" cy="518"/>
            </a:xfrm>
            <a:prstGeom prst="ellipse">
              <a:avLst/>
            </a:prstGeom>
            <a:solidFill>
              <a:srgbClr val="E5F5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3200" b="1" dirty="0">
                  <a:solidFill>
                    <a:srgbClr val="C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" name="Oval 29"/>
            <p:cNvSpPr>
              <a:spLocks noChangeArrowheads="1"/>
            </p:cNvSpPr>
            <p:nvPr/>
          </p:nvSpPr>
          <p:spPr bwMode="auto">
            <a:xfrm>
              <a:off x="1429" y="664"/>
              <a:ext cx="402" cy="51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3200" b="1">
                  <a:solidFill>
                    <a:srgbClr val="C00000"/>
                  </a:solidFill>
                  <a:latin typeface="Arial" charset="0"/>
                </a:rPr>
                <a:t>=</a:t>
              </a:r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 rot="226337">
              <a:off x="794" y="844"/>
              <a:ext cx="182" cy="182"/>
              <a:chOff x="305" y="3033"/>
              <a:chExt cx="182" cy="182"/>
            </a:xfrm>
          </p:grpSpPr>
          <p:sp>
            <p:nvSpPr>
              <p:cNvPr id="9" name="Line 34"/>
              <p:cNvSpPr>
                <a:spLocks noChangeShapeType="1"/>
              </p:cNvSpPr>
              <p:nvPr/>
            </p:nvSpPr>
            <p:spPr bwMode="auto">
              <a:xfrm>
                <a:off x="305" y="3055"/>
                <a:ext cx="182" cy="1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35"/>
              <p:cNvSpPr>
                <a:spLocks noChangeShapeType="1"/>
              </p:cNvSpPr>
              <p:nvPr/>
            </p:nvSpPr>
            <p:spPr bwMode="auto">
              <a:xfrm rot="5400000">
                <a:off x="306" y="3055"/>
                <a:ext cx="182" cy="1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Oval 43"/>
            <p:cNvSpPr>
              <a:spLocks noChangeArrowheads="1"/>
            </p:cNvSpPr>
            <p:nvPr/>
          </p:nvSpPr>
          <p:spPr bwMode="auto">
            <a:xfrm>
              <a:off x="204" y="664"/>
              <a:ext cx="499" cy="518"/>
            </a:xfrm>
            <a:prstGeom prst="ellipse">
              <a:avLst/>
            </a:prstGeom>
            <a:solidFill>
              <a:srgbClr val="E5F5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3200" b="1">
                  <a:solidFill>
                    <a:srgbClr val="C00000"/>
                  </a:solidFill>
                  <a:latin typeface="Arial" charset="0"/>
                </a:rPr>
                <a:t>+</a:t>
              </a:r>
            </a:p>
          </p:txBody>
        </p:sp>
      </p:grpSp>
      <p:sp>
        <p:nvSpPr>
          <p:cNvPr id="11" name="Oval 40"/>
          <p:cNvSpPr>
            <a:spLocks noChangeArrowheads="1"/>
          </p:cNvSpPr>
          <p:nvPr/>
        </p:nvSpPr>
        <p:spPr bwMode="auto">
          <a:xfrm>
            <a:off x="3411239" y="3526886"/>
            <a:ext cx="792163" cy="822325"/>
          </a:xfrm>
          <a:prstGeom prst="ellipse">
            <a:avLst/>
          </a:prstGeom>
          <a:solidFill>
            <a:srgbClr val="E5F5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Arial" charset="0"/>
              </a:rPr>
              <a:t>+</a:t>
            </a:r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622793" y="710468"/>
            <a:ext cx="2582863" cy="823913"/>
            <a:chOff x="174" y="1706"/>
            <a:chExt cx="1627" cy="519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174" y="1707"/>
              <a:ext cx="499" cy="518"/>
            </a:xfrm>
            <a:prstGeom prst="ellipse">
              <a:avLst/>
            </a:prstGeom>
            <a:solidFill>
              <a:srgbClr val="E5F5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3200" b="1" dirty="0">
                  <a:solidFill>
                    <a:srgbClr val="C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1399" y="1707"/>
              <a:ext cx="402" cy="51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3200" b="1">
                  <a:solidFill>
                    <a:schemeClr val="tx1"/>
                  </a:solidFill>
                  <a:latin typeface="Arial" charset="0"/>
                </a:rPr>
                <a:t>=</a:t>
              </a: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 rot="226337">
              <a:off x="764" y="1862"/>
              <a:ext cx="182" cy="182"/>
              <a:chOff x="305" y="3033"/>
              <a:chExt cx="182" cy="182"/>
            </a:xfrm>
          </p:grpSpPr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305" y="3055"/>
                <a:ext cx="182" cy="1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rot="5400000">
                <a:off x="306" y="3055"/>
                <a:ext cx="182" cy="1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23"/>
            <p:cNvGrpSpPr>
              <a:grpSpLocks/>
            </p:cNvGrpSpPr>
            <p:nvPr/>
          </p:nvGrpSpPr>
          <p:grpSpPr bwMode="auto">
            <a:xfrm>
              <a:off x="991" y="1706"/>
              <a:ext cx="499" cy="518"/>
              <a:chOff x="1610" y="2545"/>
              <a:chExt cx="499" cy="518"/>
            </a:xfrm>
          </p:grpSpPr>
          <p:sp>
            <p:nvSpPr>
              <p:cNvPr id="17" name="Oval 24"/>
              <p:cNvSpPr>
                <a:spLocks noChangeArrowheads="1"/>
              </p:cNvSpPr>
              <p:nvPr/>
            </p:nvSpPr>
            <p:spPr bwMode="auto">
              <a:xfrm>
                <a:off x="1610" y="2545"/>
                <a:ext cx="499" cy="518"/>
              </a:xfrm>
              <a:prstGeom prst="ellipse">
                <a:avLst/>
              </a:prstGeom>
              <a:solidFill>
                <a:srgbClr val="E5F5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3200" b="1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1701" y="2795"/>
                <a:ext cx="272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3410446" y="690626"/>
            <a:ext cx="792163" cy="822325"/>
            <a:chOff x="2336" y="2545"/>
            <a:chExt cx="499" cy="518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2336" y="2545"/>
              <a:ext cx="499" cy="518"/>
            </a:xfrm>
            <a:prstGeom prst="ellipse">
              <a:avLst/>
            </a:prstGeom>
            <a:solidFill>
              <a:srgbClr val="E5F5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3200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450" y="2795"/>
              <a:ext cx="27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579367" y="1904398"/>
            <a:ext cx="2582863" cy="823913"/>
            <a:chOff x="144" y="2614"/>
            <a:chExt cx="1627" cy="519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961" y="2614"/>
              <a:ext cx="499" cy="518"/>
            </a:xfrm>
            <a:prstGeom prst="ellipse">
              <a:avLst/>
            </a:prstGeom>
            <a:solidFill>
              <a:srgbClr val="E5F5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3200" b="1">
                  <a:solidFill>
                    <a:srgbClr val="C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1369" y="2615"/>
              <a:ext cx="402" cy="51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3200" b="1">
                  <a:solidFill>
                    <a:schemeClr val="tx1"/>
                  </a:solidFill>
                  <a:latin typeface="Arial" charset="0"/>
                </a:rPr>
                <a:t>=</a:t>
              </a:r>
            </a:p>
          </p:txBody>
        </p:sp>
        <p:grpSp>
          <p:nvGrpSpPr>
            <p:cNvPr id="27" name="Group 11"/>
            <p:cNvGrpSpPr>
              <a:grpSpLocks/>
            </p:cNvGrpSpPr>
            <p:nvPr/>
          </p:nvGrpSpPr>
          <p:grpSpPr bwMode="auto">
            <a:xfrm rot="226337">
              <a:off x="734" y="2770"/>
              <a:ext cx="182" cy="182"/>
              <a:chOff x="305" y="3033"/>
              <a:chExt cx="182" cy="182"/>
            </a:xfrm>
          </p:grpSpPr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305" y="3055"/>
                <a:ext cx="182" cy="1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rot="5400000">
                <a:off x="306" y="3055"/>
                <a:ext cx="182" cy="1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20"/>
            <p:cNvGrpSpPr>
              <a:grpSpLocks/>
            </p:cNvGrpSpPr>
            <p:nvPr/>
          </p:nvGrpSpPr>
          <p:grpSpPr bwMode="auto">
            <a:xfrm>
              <a:off x="144" y="2615"/>
              <a:ext cx="499" cy="492"/>
              <a:chOff x="793" y="3159"/>
              <a:chExt cx="499" cy="492"/>
            </a:xfrm>
          </p:grpSpPr>
          <p:sp>
            <p:nvSpPr>
              <p:cNvPr id="29" name="Oval 21"/>
              <p:cNvSpPr>
                <a:spLocks noChangeArrowheads="1"/>
              </p:cNvSpPr>
              <p:nvPr/>
            </p:nvSpPr>
            <p:spPr bwMode="auto">
              <a:xfrm>
                <a:off x="793" y="3159"/>
                <a:ext cx="499" cy="492"/>
              </a:xfrm>
              <a:prstGeom prst="ellipse">
                <a:avLst/>
              </a:prstGeom>
              <a:solidFill>
                <a:srgbClr val="E5F5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32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906" y="3405"/>
                <a:ext cx="272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3231058" y="1924692"/>
            <a:ext cx="792163" cy="822325"/>
            <a:chOff x="2336" y="3158"/>
            <a:chExt cx="499" cy="518"/>
          </a:xfrm>
        </p:grpSpPr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2336" y="3158"/>
              <a:ext cx="499" cy="518"/>
            </a:xfrm>
            <a:prstGeom prst="ellipse">
              <a:avLst/>
            </a:prstGeom>
            <a:solidFill>
              <a:srgbClr val="E5F5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3200" b="1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2449" y="3404"/>
              <a:ext cx="27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61"/>
          <p:cNvGrpSpPr>
            <a:grpSpLocks/>
          </p:cNvGrpSpPr>
          <p:nvPr/>
        </p:nvGrpSpPr>
        <p:grpSpPr bwMode="auto">
          <a:xfrm>
            <a:off x="547660" y="4804051"/>
            <a:ext cx="2509838" cy="823912"/>
            <a:chOff x="204" y="3475"/>
            <a:chExt cx="1581" cy="519"/>
          </a:xfrm>
        </p:grpSpPr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1383" y="3476"/>
              <a:ext cx="402" cy="51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3200" b="1">
                  <a:solidFill>
                    <a:schemeClr val="tx1"/>
                  </a:solidFill>
                  <a:latin typeface="Arial" charset="0"/>
                </a:rPr>
                <a:t>=</a:t>
              </a:r>
            </a:p>
          </p:txBody>
        </p:sp>
        <p:grpSp>
          <p:nvGrpSpPr>
            <p:cNvPr id="38" name="Group 30"/>
            <p:cNvGrpSpPr>
              <a:grpSpLocks/>
            </p:cNvGrpSpPr>
            <p:nvPr/>
          </p:nvGrpSpPr>
          <p:grpSpPr bwMode="auto">
            <a:xfrm rot="226337">
              <a:off x="748" y="3631"/>
              <a:ext cx="182" cy="182"/>
              <a:chOff x="305" y="3033"/>
              <a:chExt cx="182" cy="182"/>
            </a:xfrm>
          </p:grpSpPr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05" y="3055"/>
                <a:ext cx="182" cy="1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 rot="5400000">
                <a:off x="306" y="3055"/>
                <a:ext cx="182" cy="13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204" y="3476"/>
              <a:ext cx="499" cy="518"/>
              <a:chOff x="2336" y="2545"/>
              <a:chExt cx="499" cy="518"/>
            </a:xfrm>
          </p:grpSpPr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2336" y="2545"/>
                <a:ext cx="499" cy="518"/>
              </a:xfrm>
              <a:prstGeom prst="ellipse">
                <a:avLst/>
              </a:prstGeom>
              <a:solidFill>
                <a:srgbClr val="E5F5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3200" b="1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>
                <a:off x="2450" y="2795"/>
                <a:ext cx="272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975" y="3475"/>
              <a:ext cx="499" cy="518"/>
              <a:chOff x="1610" y="2545"/>
              <a:chExt cx="499" cy="518"/>
            </a:xfrm>
          </p:grpSpPr>
          <p:sp>
            <p:nvSpPr>
              <p:cNvPr id="41" name="Oval 46"/>
              <p:cNvSpPr>
                <a:spLocks noChangeArrowheads="1"/>
              </p:cNvSpPr>
              <p:nvPr/>
            </p:nvSpPr>
            <p:spPr bwMode="auto">
              <a:xfrm>
                <a:off x="1610" y="2545"/>
                <a:ext cx="499" cy="518"/>
              </a:xfrm>
              <a:prstGeom prst="ellipse">
                <a:avLst/>
              </a:prstGeom>
              <a:solidFill>
                <a:srgbClr val="E5F5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3200" b="1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42" name="Line 47"/>
              <p:cNvSpPr>
                <a:spLocks noChangeShapeType="1"/>
              </p:cNvSpPr>
              <p:nvPr/>
            </p:nvSpPr>
            <p:spPr bwMode="auto">
              <a:xfrm>
                <a:off x="1701" y="2795"/>
                <a:ext cx="272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7" name="Oval 26"/>
          <p:cNvSpPr>
            <a:spLocks noChangeArrowheads="1"/>
          </p:cNvSpPr>
          <p:nvPr/>
        </p:nvSpPr>
        <p:spPr bwMode="auto">
          <a:xfrm>
            <a:off x="3162230" y="4902222"/>
            <a:ext cx="792163" cy="822325"/>
          </a:xfrm>
          <a:prstGeom prst="ellipse">
            <a:avLst/>
          </a:prstGeom>
          <a:solidFill>
            <a:srgbClr val="E5F5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Arial" charset="0"/>
              </a:rPr>
              <a:t>+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02156" y="5858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Чтобы перемножить два числа с разными знаками , надо перемножить модули этих чисел и поставить перед полученным числом знак «-»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427984" y="407552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Чтобы перемножить два отрицательных числа , надо перемножить их модули  </a:t>
            </a:r>
          </a:p>
        </p:txBody>
      </p:sp>
    </p:spTree>
    <p:extLst>
      <p:ext uri="{BB962C8B-B14F-4D97-AF65-F5344CB8AC3E}">
        <p14:creationId xmlns:p14="http://schemas.microsoft.com/office/powerpoint/2010/main" val="26751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 animBg="1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9792" y="1340768"/>
            <a:ext cx="3559175" cy="4598987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 smtClean="0"/>
              <a:t>-18∙4=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3568" y="3284984"/>
                <a:ext cx="8028632" cy="302374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Выберите вариант ответа</a:t>
                </a:r>
                <a:r>
                  <a:rPr lang="ru-RU" dirty="0" smtClean="0"/>
                  <a:t>:</a:t>
                </a:r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endParaRPr lang="ru-RU" dirty="0" smtClean="0"/>
              </a:p>
              <a:p>
                <a:pPr marL="0" indent="0" algn="ctr">
                  <a:buNone/>
                </a:pPr>
                <a:r>
                  <a:rPr lang="ru-RU" sz="4400" dirty="0" smtClean="0"/>
                  <a:t>72 </a:t>
                </a:r>
                <a:r>
                  <a:rPr lang="ru-RU" dirty="0" smtClean="0"/>
                  <a:t>    </a:t>
                </a:r>
                <a:r>
                  <a:rPr lang="ru-RU" sz="54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5400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5400" dirty="0" smtClean="0"/>
                  <a:t>   -72</a:t>
                </a:r>
                <a:endParaRPr lang="ru-RU" sz="54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3568" y="3284984"/>
                <a:ext cx="8028632" cy="3023741"/>
              </a:xfrm>
              <a:blipFill rotWithShape="1">
                <a:blip r:embed="rId2"/>
                <a:stretch>
                  <a:fillRect t="-2016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24862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339975" y="452438"/>
          <a:ext cx="4176713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Формула" r:id="rId4" imgW="761760" imgH="393480" progId="Equation.3">
                  <p:embed/>
                </p:oleObj>
              </mc:Choice>
              <mc:Fallback>
                <p:oleObj name="Формула" r:id="rId4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2438"/>
                        <a:ext cx="4176713" cy="215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395288" y="4365625"/>
          <a:ext cx="8905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Формула" r:id="rId7" imgW="126720" imgH="177480" progId="Equation.3">
                  <p:embed/>
                </p:oleObj>
              </mc:Choice>
              <mc:Fallback>
                <p:oleObj name="Формула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365625"/>
                        <a:ext cx="890587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>
            <a:hlinkClick r:id="rId9" action="ppaction://hlinksldjump"/>
          </p:cNvPr>
          <p:cNvGraphicFramePr>
            <a:graphicFrameLocks noChangeAspect="1"/>
          </p:cNvGraphicFramePr>
          <p:nvPr/>
        </p:nvGraphicFramePr>
        <p:xfrm>
          <a:off x="3725863" y="3573463"/>
          <a:ext cx="1042987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Формула" r:id="rId10" imgW="139680" imgH="393480" progId="Equation.3">
                  <p:embed/>
                </p:oleObj>
              </mc:Choice>
              <mc:Fallback>
                <p:oleObj name="Формула" r:id="rId10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573463"/>
                        <a:ext cx="1042987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>
            <a:hlinkClick r:id="rId9" action="ppaction://hlinksldjump"/>
          </p:cNvPr>
          <p:cNvGraphicFramePr>
            <a:graphicFrameLocks noChangeAspect="1"/>
          </p:cNvGraphicFramePr>
          <p:nvPr/>
        </p:nvGraphicFramePr>
        <p:xfrm>
          <a:off x="7164388" y="3644900"/>
          <a:ext cx="113665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Формула" r:id="rId12" imgW="152280" imgH="393480" progId="Equation.3">
                  <p:embed/>
                </p:oleObj>
              </mc:Choice>
              <mc:Fallback>
                <p:oleObj name="Формула" r:id="rId12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644900"/>
                        <a:ext cx="1136650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1476375" y="3141663"/>
            <a:ext cx="6215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3300"/>
                </a:solidFill>
              </a:rPr>
              <a:t>Выберите вариант ответа: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516688" y="908050"/>
            <a:ext cx="80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4319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339975" y="587375"/>
          <a:ext cx="4176713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Формула" r:id="rId3" imgW="736560" imgH="393480" progId="Equation.3">
                  <p:embed/>
                </p:oleObj>
              </mc:Choice>
              <mc:Fallback>
                <p:oleObj name="Формула" r:id="rId3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87375"/>
                        <a:ext cx="4176713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128588" y="3608388"/>
          <a:ext cx="1425575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Формула" r:id="rId6" imgW="203040" imgH="393480" progId="Equation.3">
                  <p:embed/>
                </p:oleObj>
              </mc:Choice>
              <mc:Fallback>
                <p:oleObj name="Формула" r:id="rId6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608388"/>
                        <a:ext cx="1425575" cy="276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3441700" y="3573463"/>
          <a:ext cx="1611313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Формула" r:id="rId9" imgW="215640" imgH="393480" progId="Equation.3">
                  <p:embed/>
                </p:oleObj>
              </mc:Choice>
              <mc:Fallback>
                <p:oleObj name="Формула" r:id="rId9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573463"/>
                        <a:ext cx="1611313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6786563" y="3644900"/>
          <a:ext cx="189547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Формула" r:id="rId11" imgW="253800" imgH="393480" progId="Equation.3">
                  <p:embed/>
                </p:oleObj>
              </mc:Choice>
              <mc:Fallback>
                <p:oleObj name="Формула" r:id="rId11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644900"/>
                        <a:ext cx="1895475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476375" y="3141663"/>
            <a:ext cx="6215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FF3300"/>
                </a:solidFill>
              </a:rPr>
              <a:t>Выберите вариант ответа: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516688" y="908050"/>
            <a:ext cx="80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748464" y="6165304"/>
            <a:ext cx="576263" cy="3889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26672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339975" y="1144588"/>
          <a:ext cx="41767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Формула" r:id="rId3" imgW="761760" imgH="203040" progId="Equation.3">
                  <p:embed/>
                </p:oleObj>
              </mc:Choice>
              <mc:Fallback>
                <p:oleObj name="Формула" r:id="rId3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144588"/>
                        <a:ext cx="4176713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350838" y="3608388"/>
          <a:ext cx="979487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Формула" r:id="rId5" imgW="139680" imgH="393480" progId="Equation.3">
                  <p:embed/>
                </p:oleObj>
              </mc:Choice>
              <mc:Fallback>
                <p:oleObj name="Формула" r:id="rId5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3608388"/>
                        <a:ext cx="979487" cy="276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3394075" y="4283075"/>
          <a:ext cx="1704975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Формула" r:id="rId7" imgW="228600" imgH="203040" progId="Equation.3">
                  <p:embed/>
                </p:oleObj>
              </mc:Choice>
              <mc:Fallback>
                <p:oleObj name="Формула" r:id="rId7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283075"/>
                        <a:ext cx="1704975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6691313" y="3644900"/>
          <a:ext cx="2084387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Формула" r:id="rId9" imgW="279360" imgH="393480" progId="Equation.3">
                  <p:embed/>
                </p:oleObj>
              </mc:Choice>
              <mc:Fallback>
                <p:oleObj name="Формула" r:id="rId9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3644900"/>
                        <a:ext cx="2084387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476375" y="3141663"/>
            <a:ext cx="6215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FF3300"/>
                </a:solidFill>
              </a:rPr>
              <a:t>Выберите вариант ответа: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516688" y="908050"/>
            <a:ext cx="80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45043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2474422"/>
              </p:ext>
            </p:extLst>
          </p:nvPr>
        </p:nvGraphicFramePr>
        <p:xfrm>
          <a:off x="2439988" y="1162050"/>
          <a:ext cx="39751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Формула" r:id="rId3" imgW="749160" imgH="203040" progId="Equation.3">
                  <p:embed/>
                </p:oleObj>
              </mc:Choice>
              <mc:Fallback>
                <p:oleObj name="Формула" r:id="rId3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162050"/>
                        <a:ext cx="3975100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343339"/>
              </p:ext>
            </p:extLst>
          </p:nvPr>
        </p:nvGraphicFramePr>
        <p:xfrm>
          <a:off x="412450" y="3637643"/>
          <a:ext cx="1068387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Формула" r:id="rId5" imgW="152280" imgH="393480" progId="Equation.3">
                  <p:embed/>
                </p:oleObj>
              </mc:Choice>
              <mc:Fallback>
                <p:oleObj name="Формула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50" y="3637643"/>
                        <a:ext cx="1068387" cy="276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915993"/>
              </p:ext>
            </p:extLst>
          </p:nvPr>
        </p:nvGraphicFramePr>
        <p:xfrm>
          <a:off x="3394075" y="4283075"/>
          <a:ext cx="1704975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Формула" r:id="rId7" imgW="228600" imgH="203040" progId="Equation.3">
                  <p:embed/>
                </p:oleObj>
              </mc:Choice>
              <mc:Fallback>
                <p:oleObj name="Формула" r:id="rId7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283075"/>
                        <a:ext cx="1704975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45066"/>
              </p:ext>
            </p:extLst>
          </p:nvPr>
        </p:nvGraphicFramePr>
        <p:xfrm>
          <a:off x="5652120" y="4221088"/>
          <a:ext cx="3125787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Формула" r:id="rId9" imgW="419040" imgH="203040" progId="Equation.3">
                  <p:embed/>
                </p:oleObj>
              </mc:Choice>
              <mc:Fallback>
                <p:oleObj name="Формула" r:id="rId9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221088"/>
                        <a:ext cx="3125787" cy="151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476375" y="3141663"/>
            <a:ext cx="6215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3300"/>
                </a:solidFill>
              </a:rPr>
              <a:t>Выберите вариант ответа: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516688" y="908050"/>
            <a:ext cx="80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08975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12296" grpId="0"/>
      <p:bldP spid="1229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386013" y="231775"/>
          <a:ext cx="408305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Формула" r:id="rId3" imgW="545760" imgH="393480" progId="Equation.3">
                  <p:embed/>
                </p:oleObj>
              </mc:Choice>
              <mc:Fallback>
                <p:oleObj name="Формула" r:id="rId3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231775"/>
                        <a:ext cx="4083050" cy="294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725488" y="3573463"/>
          <a:ext cx="1068387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Формула" r:id="rId6" imgW="152280" imgH="634680" progId="Equation.3">
                  <p:embed/>
                </p:oleObj>
              </mc:Choice>
              <mc:Fallback>
                <p:oleObj name="Формула" r:id="rId6" imgW="152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3573463"/>
                        <a:ext cx="1068387" cy="445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4060825" y="4433888"/>
          <a:ext cx="9477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Формула" r:id="rId8" imgW="126720" imgH="164880" progId="Equation.3">
                  <p:embed/>
                </p:oleObj>
              </mc:Choice>
              <mc:Fallback>
                <p:oleObj name="Формула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4433888"/>
                        <a:ext cx="947738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>
            <a:hlinkClick r:id="rId10" action="ppaction://hlinksldjump"/>
          </p:cNvPr>
          <p:cNvGraphicFramePr>
            <a:graphicFrameLocks noChangeAspect="1"/>
          </p:cNvGraphicFramePr>
          <p:nvPr/>
        </p:nvGraphicFramePr>
        <p:xfrm>
          <a:off x="6878638" y="4495800"/>
          <a:ext cx="17081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Формула" r:id="rId11" imgW="228600" imgH="164880" progId="Equation.3">
                  <p:embed/>
                </p:oleObj>
              </mc:Choice>
              <mc:Fallback>
                <p:oleObj name="Формула" r:id="rId11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4495800"/>
                        <a:ext cx="170815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476375" y="3141663"/>
            <a:ext cx="6215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FF3300"/>
                </a:solidFill>
              </a:rPr>
              <a:t>Выберите вариант ответа: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516688" y="908050"/>
            <a:ext cx="80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3095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3638" y="758825"/>
          <a:ext cx="3987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Формула" r:id="rId3" imgW="482400" imgH="228600" progId="Equation.3">
                  <p:embed/>
                </p:oleObj>
              </mc:Choice>
              <mc:Fallback>
                <p:oleObj name="Формула" r:id="rId3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758825"/>
                        <a:ext cx="3987800" cy="188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858838" y="4286250"/>
          <a:ext cx="801687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Формула" r:id="rId6" imgW="114120" imgH="431640" progId="Equation.3">
                  <p:embed/>
                </p:oleObj>
              </mc:Choice>
              <mc:Fallback>
                <p:oleObj name="Формула" r:id="rId6" imgW="114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4286250"/>
                        <a:ext cx="801687" cy="303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3776663" y="4387850"/>
          <a:ext cx="15160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Формула" r:id="rId8" imgW="203040" imgH="177480" progId="Equation.3">
                  <p:embed/>
                </p:oleObj>
              </mc:Choice>
              <mc:Fallback>
                <p:oleObj name="Формула" r:id="rId8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4387850"/>
                        <a:ext cx="1516062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6548438" y="4448175"/>
          <a:ext cx="23701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Формула" r:id="rId10" imgW="317160" imgH="177480" progId="Equation.3">
                  <p:embed/>
                </p:oleObj>
              </mc:Choice>
              <mc:Fallback>
                <p:oleObj name="Формула" r:id="rId10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4448175"/>
                        <a:ext cx="2370137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476375" y="3148240"/>
            <a:ext cx="6215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FF3300"/>
                </a:solidFill>
              </a:rPr>
              <a:t>Выберите вариант ответа: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516688" y="908050"/>
            <a:ext cx="80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80567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Шаблон оформления с слайдом-оглавлением ">
  <a:themeElements>
    <a:clrScheme name="Шаблон оформления с слайдом-оглавлением 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Шаблон оформления с слайдом-оглавлением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оглавлением 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îáGÑ¼áG¿¬á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633</Words>
  <Application>Microsoft Office PowerPoint</Application>
  <PresentationFormat>Экран (4:3)</PresentationFormat>
  <Paragraphs>181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3" baseType="lpstr">
      <vt:lpstr>1_Воздушный поток</vt:lpstr>
      <vt:lpstr>2_Воздушный поток</vt:lpstr>
      <vt:lpstr>3_Оформление по умолчанию</vt:lpstr>
      <vt:lpstr>1_Поток</vt:lpstr>
      <vt:lpstr>îáGÑ¼áG¿¬á2</vt:lpstr>
      <vt:lpstr>Оформление по умолчанию</vt:lpstr>
      <vt:lpstr>6_Тема Office</vt:lpstr>
      <vt:lpstr>7_Тема Office</vt:lpstr>
      <vt:lpstr>2_Оформление по умолчанию</vt:lpstr>
      <vt:lpstr>Шаблон оформления с слайдом-оглавлением </vt:lpstr>
      <vt:lpstr>Пиксел</vt:lpstr>
      <vt:lpstr>1_Пиксел</vt:lpstr>
      <vt:lpstr>2_Пиксел</vt:lpstr>
      <vt:lpstr>3_Пиксел</vt:lpstr>
      <vt:lpstr>4_Пиксел</vt:lpstr>
      <vt:lpstr>5_Пиксел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Вычисли в тетради  </vt:lpstr>
      <vt:lpstr>Вычисли в тетради  </vt:lpstr>
      <vt:lpstr>Презентация PowerPoint</vt:lpstr>
      <vt:lpstr>Домашнее задание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Зарипова</cp:lastModifiedBy>
  <cp:revision>32</cp:revision>
  <dcterms:created xsi:type="dcterms:W3CDTF">2014-02-17T10:28:06Z</dcterms:created>
  <dcterms:modified xsi:type="dcterms:W3CDTF">2014-02-18T10:21:22Z</dcterms:modified>
</cp:coreProperties>
</file>