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28"/>
  </p:notesMasterIdLst>
  <p:sldIdLst>
    <p:sldId id="256" r:id="rId2"/>
    <p:sldId id="334" r:id="rId3"/>
    <p:sldId id="266" r:id="rId4"/>
    <p:sldId id="275" r:id="rId5"/>
    <p:sldId id="265" r:id="rId6"/>
    <p:sldId id="274" r:id="rId7"/>
    <p:sldId id="290" r:id="rId8"/>
    <p:sldId id="281" r:id="rId9"/>
    <p:sldId id="336" r:id="rId10"/>
    <p:sldId id="276" r:id="rId11"/>
    <p:sldId id="282" r:id="rId12"/>
    <p:sldId id="287" r:id="rId13"/>
    <p:sldId id="337" r:id="rId14"/>
    <p:sldId id="318" r:id="rId15"/>
    <p:sldId id="292" r:id="rId16"/>
    <p:sldId id="294" r:id="rId17"/>
    <p:sldId id="301" r:id="rId18"/>
    <p:sldId id="332" r:id="rId19"/>
    <p:sldId id="333" r:id="rId20"/>
    <p:sldId id="309" r:id="rId21"/>
    <p:sldId id="295" r:id="rId22"/>
    <p:sldId id="313" r:id="rId23"/>
    <p:sldId id="329" r:id="rId24"/>
    <p:sldId id="314" r:id="rId25"/>
    <p:sldId id="315" r:id="rId26"/>
    <p:sldId id="33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4894AB-DE97-4DE1-A899-E05BE763950E}">
          <p14:sldIdLst>
            <p14:sldId id="256"/>
            <p14:sldId id="334"/>
            <p14:sldId id="266"/>
            <p14:sldId id="275"/>
            <p14:sldId id="265"/>
            <p14:sldId id="274"/>
            <p14:sldId id="290"/>
            <p14:sldId id="281"/>
            <p14:sldId id="336"/>
            <p14:sldId id="276"/>
            <p14:sldId id="282"/>
            <p14:sldId id="287"/>
            <p14:sldId id="337"/>
            <p14:sldId id="318"/>
            <p14:sldId id="292"/>
          </p14:sldIdLst>
        </p14:section>
        <p14:section name="Раздел без заголовка" id="{9BDFA709-4597-40C1-9ED5-9DDECCE93337}">
          <p14:sldIdLst>
            <p14:sldId id="294"/>
            <p14:sldId id="301"/>
            <p14:sldId id="332"/>
            <p14:sldId id="333"/>
            <p14:sldId id="309"/>
            <p14:sldId id="295"/>
            <p14:sldId id="313"/>
            <p14:sldId id="329"/>
            <p14:sldId id="314"/>
            <p14:sldId id="315"/>
            <p14:sldId id="33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F78"/>
    <a:srgbClr val="00CC5C"/>
    <a:srgbClr val="008A3E"/>
    <a:srgbClr val="E62C00"/>
    <a:srgbClr val="FF3300"/>
    <a:srgbClr val="41A7C3"/>
    <a:srgbClr val="FFCC66"/>
    <a:srgbClr val="6DA8DD"/>
    <a:srgbClr val="D71203"/>
    <a:srgbClr val="EE6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F0179-198C-46AB-ABE3-76AB41A4D948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4BE72-5424-4C69-89B6-013F7F80F3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33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BE72-5424-4C69-89B6-013F7F80F3A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20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BE72-5424-4C69-89B6-013F7F80F3A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26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F7C52-1CE0-4DF3-90AE-3E9903DD61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65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F7650-4080-4914-8E66-C8202EA8E9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6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B3202-1382-4661-BFD5-CA2CAD193C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44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FB94-9BE6-4294-82EF-257B5278BC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47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3532C-50DB-4E27-8268-E2A2858417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27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ED909-391F-4E94-BEB2-302CE2CACB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20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8F64C-860C-4666-B995-43CC001004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3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508AA-6C3A-45CE-A98A-D872242528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44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2AAB0-34CE-4E00-A0D6-5058F2F78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12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45BCF-E194-44B1-BE96-0360B1DBC5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16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16FBC-7EC7-4F21-A1DD-2AABB16A30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94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87E2D9-2378-408F-97B9-DE4744EB5BC5}" type="slidenum">
              <a:rPr kumimoji="1" lang="ru-RU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ru-RU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4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feisphoto.ru/photo.aspx?id=324329" TargetMode="External"/><Relationship Id="rId13" Type="http://schemas.openxmlformats.org/officeDocument/2006/relationships/hyperlink" Target="http://mygbelie.myftp.org/?p=7932" TargetMode="External"/><Relationship Id="rId18" Type="http://schemas.openxmlformats.org/officeDocument/2006/relationships/hyperlink" Target="http://magnitka74.ru/456-rossiyskih-turistov-nauchat-zaschischatsya-ot-ultrafioleta.html" TargetMode="External"/><Relationship Id="rId26" Type="http://schemas.openxmlformats.org/officeDocument/2006/relationships/hyperlink" Target="http://www.liveinternet.ru/users/pik_l/post266720491/" TargetMode="External"/><Relationship Id="rId3" Type="http://schemas.openxmlformats.org/officeDocument/2006/relationships/hyperlink" Target="http://e.lanbook.com/books/element.php?pl1_cid=25&amp;pl1_id=4048" TargetMode="External"/><Relationship Id="rId21" Type="http://schemas.openxmlformats.org/officeDocument/2006/relationships/hyperlink" Target="http://www.naturephoto.ru/Protaliny.htm" TargetMode="External"/><Relationship Id="rId7" Type="http://schemas.openxmlformats.org/officeDocument/2006/relationships/hyperlink" Target="http://www.photoshok.com.ua/oboi/download/324892-oboina" TargetMode="External"/><Relationship Id="rId12" Type="http://schemas.openxmlformats.org/officeDocument/2006/relationships/hyperlink" Target="http://lifesimple.ru/blog/parable/901.html" TargetMode="External"/><Relationship Id="rId17" Type="http://schemas.openxmlformats.org/officeDocument/2006/relationships/hyperlink" Target="http://www.e1.ru/news/spool/news_id-281318-section_id-9.html" TargetMode="External"/><Relationship Id="rId25" Type="http://schemas.openxmlformats.org/officeDocument/2006/relationships/hyperlink" Target="http://www.pridvinje.by/2012/07/pervyj-ukos-v-vitebskom-rajone-podxodit-k-koncu/" TargetMode="External"/><Relationship Id="rId33" Type="http://schemas.openxmlformats.org/officeDocument/2006/relationships/hyperlink" Target="http://compulenta.computerra.ru/chelovek/biologiya/10006060/" TargetMode="External"/><Relationship Id="rId2" Type="http://schemas.openxmlformats.org/officeDocument/2006/relationships/image" Target="../media/image1.jpg"/><Relationship Id="rId16" Type="http://schemas.openxmlformats.org/officeDocument/2006/relationships/hyperlink" Target="http://sportonline.biz/blog/ekstremalnie-vidi-sporta/94479.html" TargetMode="External"/><Relationship Id="rId20" Type="http://schemas.openxmlformats.org/officeDocument/2006/relationships/hyperlink" Target="http://klopik.com/nasekomye/1121-poprygunya-strekoza-34-foto.html" TargetMode="External"/><Relationship Id="rId29" Type="http://schemas.openxmlformats.org/officeDocument/2006/relationships/hyperlink" Target="http://www.photosight.ru/photos/1740004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ipart.net.ua/showimg.php?id=4945" TargetMode="External"/><Relationship Id="rId11" Type="http://schemas.openxmlformats.org/officeDocument/2006/relationships/hyperlink" Target="http://ruhunter.org/lajka.html" TargetMode="External"/><Relationship Id="rId24" Type="http://schemas.openxmlformats.org/officeDocument/2006/relationships/hyperlink" Target="http://www.photosight.ru/photos/3318962/" TargetMode="External"/><Relationship Id="rId32" Type="http://schemas.openxmlformats.org/officeDocument/2006/relationships/hyperlink" Target="http://basik.ru/photo_animals/animals_animals/" TargetMode="External"/><Relationship Id="rId5" Type="http://schemas.openxmlformats.org/officeDocument/2006/relationships/hyperlink" Target="http://www.cardiosila.ru/photo/1" TargetMode="External"/><Relationship Id="rId15" Type="http://schemas.openxmlformats.org/officeDocument/2006/relationships/hyperlink" Target="http://900igr.net/kartinki/biologija/Elektricheskij-skat/021-Elektricheskij-skat.html" TargetMode="External"/><Relationship Id="rId23" Type="http://schemas.openxmlformats.org/officeDocument/2006/relationships/hyperlink" Target="http://1000pix.ru/img-23640/" TargetMode="External"/><Relationship Id="rId28" Type="http://schemas.openxmlformats.org/officeDocument/2006/relationships/hyperlink" Target="http://easytousetech.com/88-pochemu-komary-kusayut-cheloveka.html" TargetMode="External"/><Relationship Id="rId10" Type="http://schemas.openxmlformats.org/officeDocument/2006/relationships/hyperlink" Target="http://liorasun55.livejournal.com/355925.html" TargetMode="External"/><Relationship Id="rId19" Type="http://schemas.openxmlformats.org/officeDocument/2006/relationships/hyperlink" Target="http://www.fotokonkurs.ru/photo/86309" TargetMode="External"/><Relationship Id="rId31" Type="http://schemas.openxmlformats.org/officeDocument/2006/relationships/hyperlink" Target="http://www.gismeteo.ru/news/sobytiya/zhuravli-uleteli-iz-podmoskovya-no-vskore-vernulis/" TargetMode="External"/><Relationship Id="rId4" Type="http://schemas.openxmlformats.org/officeDocument/2006/relationships/hyperlink" Target="http://socrecepty.ru/recepty/7274-.html" TargetMode="External"/><Relationship Id="rId9" Type="http://schemas.openxmlformats.org/officeDocument/2006/relationships/hyperlink" Target="http://www.zastavki.com/rus/Animals/Under_water/wallpaper-1849.htm" TargetMode="External"/><Relationship Id="rId14" Type="http://schemas.openxmlformats.org/officeDocument/2006/relationships/hyperlink" Target="http://www.creativenails.ru/%D0%B8%D1%81%D0%BF%D1%80%D0%B0%D0%B2%D0%BB%D1%8F%D0%B5%D0%BC-%D0%B1%D0%BB%D0%B8%D0%B7%D0%BE%D1%80%D1%83%D0%BA%D0%BE%D1%81%D1%82%D1%8C-%D0%BB%D0%B0%D0%B7%D0%B5%D1%80%D0%BD%D0%B0%D1%8F-%D0%BA%D0%BE/" TargetMode="External"/><Relationship Id="rId22" Type="http://schemas.openxmlformats.org/officeDocument/2006/relationships/hyperlink" Target="http://nnm.me/blogs/astra07/pelmeshnik-163/" TargetMode="External"/><Relationship Id="rId27" Type="http://schemas.openxmlformats.org/officeDocument/2006/relationships/hyperlink" Target="http://dengamnogo.ru/za-eto-lastochka-otkusila-ose-yazyik/" TargetMode="External"/><Relationship Id="rId30" Type="http://schemas.openxmlformats.org/officeDocument/2006/relationships/hyperlink" Target="http://www.photosight.ru/photos/364782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2060848"/>
            <a:ext cx="8712968" cy="2952328"/>
          </a:xfrm>
          <a:prstGeom prst="rect">
            <a:avLst/>
          </a:prstGeom>
          <a:noFill/>
        </p:spPr>
        <p:txBody>
          <a:bodyPr wrap="none" lIns="91440" tIns="45720" rIns="91440" bIns="4572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На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перекрестках 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физики и биологии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596" y="5877272"/>
            <a:ext cx="7597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Внеклассное мероприятие по физике и биологии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Авторы: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Попач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Нина Антоновна, Антипина Елена Вячеславовна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МКУ СОШ № 10 г. Нижнеудинск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60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107504" y="5013176"/>
            <a:ext cx="6951677" cy="1328023"/>
          </a:xfrm>
          <a:prstGeom prst="roundRect">
            <a:avLst/>
          </a:prstGeom>
          <a:solidFill>
            <a:srgbClr val="008A3E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 b="1" dirty="0" smtClean="0">
                <a:latin typeface="Arial" charset="0"/>
              </a:rPr>
              <a:t>8. </a:t>
            </a:r>
            <a:r>
              <a:rPr lang="ru-RU" sz="3600" b="1" dirty="0">
                <a:latin typeface="Arial" charset="0"/>
              </a:rPr>
              <a:t>Какой физический прибор </a:t>
            </a:r>
            <a:endParaRPr lang="ru-RU" sz="3600" b="1" dirty="0" smtClean="0">
              <a:latin typeface="Arial" charset="0"/>
            </a:endParaRPr>
          </a:p>
          <a:p>
            <a:pPr algn="ctr" eaLnBrk="1" hangingPunct="1"/>
            <a:r>
              <a:rPr lang="ru-RU" sz="3600" b="1" dirty="0" smtClean="0">
                <a:latin typeface="Arial" charset="0"/>
              </a:rPr>
              <a:t>находится в </a:t>
            </a:r>
            <a:r>
              <a:rPr lang="ru-RU" sz="3600" b="1" dirty="0">
                <a:latin typeface="Arial" charset="0"/>
              </a:rPr>
              <a:t>органе зрения?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7211954" y="5949601"/>
            <a:ext cx="1769911" cy="783193"/>
          </a:xfrm>
          <a:prstGeom prst="roundRect">
            <a:avLst/>
          </a:prstGeom>
          <a:solidFill>
            <a:srgbClr val="008A3E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000" b="1" dirty="0">
                <a:latin typeface="Arial" charset="0"/>
              </a:rPr>
              <a:t>Линза</a:t>
            </a:r>
          </a:p>
        </p:txBody>
      </p:sp>
    </p:spTree>
    <p:extLst>
      <p:ext uri="{BB962C8B-B14F-4D97-AF65-F5344CB8AC3E}">
        <p14:creationId xmlns:p14="http://schemas.microsoft.com/office/powerpoint/2010/main" val="3501381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nimBg="1"/>
      <p:bldP spid="1925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42963" y="969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 b="1" dirty="0">
              <a:latin typeface="Arial" charset="0"/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2411760" y="228084"/>
            <a:ext cx="6300191" cy="1940957"/>
          </a:xfrm>
          <a:prstGeom prst="roundRect">
            <a:avLst/>
          </a:prstGeom>
          <a:solidFill>
            <a:srgbClr val="FFCC66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b="1" dirty="0" smtClean="0">
                <a:latin typeface="Arial" charset="0"/>
              </a:rPr>
              <a:t>9. </a:t>
            </a:r>
            <a:r>
              <a:rPr lang="ru-RU" sz="3600" b="1" dirty="0">
                <a:latin typeface="Arial" charset="0"/>
              </a:rPr>
              <a:t>Почему в космическом </a:t>
            </a:r>
            <a:r>
              <a:rPr lang="ru-RU" sz="3600" b="1" dirty="0" smtClean="0">
                <a:latin typeface="Arial" charset="0"/>
              </a:rPr>
              <a:t>пространстве наступает </a:t>
            </a:r>
          </a:p>
          <a:p>
            <a:pPr eaLnBrk="1" hangingPunct="1"/>
            <a:r>
              <a:rPr lang="ru-RU" sz="3600" b="1" dirty="0" smtClean="0">
                <a:latin typeface="Arial" charset="0"/>
              </a:rPr>
              <a:t>состояние </a:t>
            </a:r>
            <a:r>
              <a:rPr lang="ru-RU" sz="3600" b="1" dirty="0">
                <a:latin typeface="Arial" charset="0"/>
              </a:rPr>
              <a:t>невесомости?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611560" y="5229200"/>
            <a:ext cx="7896366" cy="1464231"/>
          </a:xfrm>
          <a:prstGeom prst="roundRect">
            <a:avLst/>
          </a:prstGeom>
          <a:solidFill>
            <a:srgbClr val="FFCC66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000" b="1" dirty="0">
                <a:latin typeface="Arial" charset="0"/>
              </a:rPr>
              <a:t>В космическом пространстве </a:t>
            </a:r>
          </a:p>
          <a:p>
            <a:pPr eaLnBrk="1" hangingPunct="1"/>
            <a:r>
              <a:rPr lang="ru-RU" sz="4000" b="1" dirty="0">
                <a:latin typeface="Arial" charset="0"/>
              </a:rPr>
              <a:t>        </a:t>
            </a:r>
            <a:r>
              <a:rPr lang="ru-RU" sz="4000" b="1" dirty="0" smtClean="0">
                <a:latin typeface="Arial" charset="0"/>
              </a:rPr>
              <a:t>отсутствует </a:t>
            </a:r>
            <a:r>
              <a:rPr lang="ru-RU" sz="4000" b="1" dirty="0">
                <a:latin typeface="Arial" charset="0"/>
              </a:rPr>
              <a:t>вес тела</a:t>
            </a:r>
          </a:p>
        </p:txBody>
      </p:sp>
    </p:spTree>
    <p:extLst>
      <p:ext uri="{BB962C8B-B14F-4D97-AF65-F5344CB8AC3E}">
        <p14:creationId xmlns:p14="http://schemas.microsoft.com/office/powerpoint/2010/main" val="3934329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nimBg="1"/>
      <p:bldP spid="1966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239838" y="1287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2400" b="1" dirty="0">
              <a:latin typeface="Arial" charset="0"/>
            </a:endParaRP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252417" y="4293096"/>
            <a:ext cx="8568952" cy="1328023"/>
          </a:xfrm>
          <a:prstGeom prst="roundRect">
            <a:avLst/>
          </a:prstGeom>
          <a:solidFill>
            <a:schemeClr val="bg1">
              <a:lumMod val="75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 b="1" dirty="0" smtClean="0">
                <a:latin typeface="Arial" charset="0"/>
              </a:rPr>
              <a:t>10. </a:t>
            </a:r>
            <a:r>
              <a:rPr lang="ru-RU" sz="3600" b="1" dirty="0">
                <a:latin typeface="Arial" charset="0"/>
              </a:rPr>
              <a:t>Почему воробьи при сильных </a:t>
            </a:r>
            <a:endParaRPr lang="ru-RU" sz="3600" b="1" dirty="0" smtClean="0">
              <a:latin typeface="Arial" charset="0"/>
            </a:endParaRPr>
          </a:p>
          <a:p>
            <a:pPr algn="ctr" eaLnBrk="1" hangingPunct="1"/>
            <a:r>
              <a:rPr lang="ru-RU" sz="3600" b="1" dirty="0" smtClean="0">
                <a:latin typeface="Arial" charset="0"/>
              </a:rPr>
              <a:t>морозах взъерошены</a:t>
            </a:r>
            <a:r>
              <a:rPr lang="ru-RU" sz="3600" b="1" dirty="0">
                <a:latin typeface="Arial" charset="0"/>
              </a:rPr>
              <a:t>?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0" y="5621119"/>
            <a:ext cx="9144000" cy="1191816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Arial" charset="0"/>
              </a:rPr>
              <a:t>  </a:t>
            </a:r>
            <a:r>
              <a:rPr lang="ru-RU" sz="3200" b="1" dirty="0" smtClean="0">
                <a:latin typeface="Arial" charset="0"/>
              </a:rPr>
              <a:t>Между </a:t>
            </a:r>
            <a:r>
              <a:rPr lang="ru-RU" sz="3200" b="1" dirty="0">
                <a:latin typeface="Arial" charset="0"/>
              </a:rPr>
              <a:t>перьями </a:t>
            </a:r>
            <a:r>
              <a:rPr lang="ru-RU" sz="3200" b="1" dirty="0" smtClean="0">
                <a:latin typeface="Arial" charset="0"/>
              </a:rPr>
              <a:t>создаётся воздушная   </a:t>
            </a:r>
            <a:endParaRPr lang="ru-RU" sz="3200" b="1" dirty="0">
              <a:latin typeface="Arial" charset="0"/>
            </a:endParaRPr>
          </a:p>
          <a:p>
            <a:pPr eaLnBrk="1" hangingPunct="1"/>
            <a:r>
              <a:rPr lang="ru-RU" sz="3200" b="1" dirty="0">
                <a:latin typeface="Arial" charset="0"/>
              </a:rPr>
              <a:t>              </a:t>
            </a:r>
            <a:r>
              <a:rPr lang="ru-RU" sz="3200" b="1" dirty="0" smtClean="0">
                <a:latin typeface="Arial" charset="0"/>
              </a:rPr>
              <a:t>теплоизолирующая </a:t>
            </a:r>
            <a:r>
              <a:rPr lang="ru-RU" sz="3200" b="1" dirty="0">
                <a:latin typeface="Arial" charset="0"/>
              </a:rPr>
              <a:t>«подушка»</a:t>
            </a:r>
          </a:p>
        </p:txBody>
      </p:sp>
    </p:spTree>
    <p:extLst>
      <p:ext uri="{BB962C8B-B14F-4D97-AF65-F5344CB8AC3E}">
        <p14:creationId xmlns:p14="http://schemas.microsoft.com/office/powerpoint/2010/main" val="1988914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/>
      <p:bldP spid="2017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31396" y="0"/>
            <a:ext cx="8892827" cy="1940957"/>
          </a:xfrm>
          <a:prstGeom prst="roundRect">
            <a:avLst/>
          </a:prstGeom>
          <a:solidFill>
            <a:srgbClr val="008A3E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prstClr val="black"/>
                </a:solidFill>
                <a:latin typeface="Arial" charset="0"/>
              </a:rPr>
              <a:t>      </a:t>
            </a:r>
            <a:r>
              <a:rPr lang="ru-RU" sz="3600" b="1" dirty="0" smtClean="0">
                <a:solidFill>
                  <a:prstClr val="black"/>
                </a:solidFill>
                <a:latin typeface="Arial" charset="0"/>
              </a:rPr>
              <a:t>11. </a:t>
            </a:r>
            <a:r>
              <a:rPr lang="ru-RU" sz="3600" b="1" dirty="0">
                <a:solidFill>
                  <a:prstClr val="black"/>
                </a:solidFill>
                <a:latin typeface="Arial" charset="0"/>
              </a:rPr>
              <a:t>Какое физическое явление объясняет </a:t>
            </a:r>
            <a:r>
              <a:rPr lang="ru-RU" sz="3600" b="1" dirty="0" smtClean="0">
                <a:solidFill>
                  <a:prstClr val="black"/>
                </a:solidFill>
                <a:latin typeface="Arial" charset="0"/>
              </a:rPr>
              <a:t>переливающуюся </a:t>
            </a:r>
            <a:r>
              <a:rPr lang="ru-RU" sz="3600" b="1" dirty="0">
                <a:solidFill>
                  <a:prstClr val="black"/>
                </a:solidFill>
                <a:latin typeface="Arial" charset="0"/>
              </a:rPr>
              <a:t>окраску крыльев стрекоз?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5373215"/>
            <a:ext cx="9155621" cy="1464231"/>
          </a:xfrm>
          <a:prstGeom prst="roundRect">
            <a:avLst/>
          </a:prstGeom>
          <a:solidFill>
            <a:srgbClr val="008A3E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Интерференция </a:t>
            </a:r>
            <a:r>
              <a:rPr lang="ru-RU" sz="4000" b="1" dirty="0" smtClean="0">
                <a:solidFill>
                  <a:prstClr val="black"/>
                </a:solidFill>
                <a:latin typeface="Arial" charset="0"/>
              </a:rPr>
              <a:t>солнечного света </a:t>
            </a:r>
          </a:p>
          <a:p>
            <a:pPr eaLnBrk="1" hangingPunct="1"/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            </a:t>
            </a:r>
            <a:r>
              <a:rPr lang="ru-RU" sz="4000" b="1" dirty="0" smtClean="0">
                <a:solidFill>
                  <a:prstClr val="black"/>
                </a:solidFill>
                <a:latin typeface="Arial" charset="0"/>
              </a:rPr>
              <a:t>в </a:t>
            </a:r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прозрачной плёнке</a:t>
            </a:r>
          </a:p>
        </p:txBody>
      </p:sp>
    </p:spTree>
    <p:extLst>
      <p:ext uri="{BB962C8B-B14F-4D97-AF65-F5344CB8AC3E}">
        <p14:creationId xmlns:p14="http://schemas.microsoft.com/office/powerpoint/2010/main" val="3904031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492896"/>
            <a:ext cx="6012000" cy="2160000"/>
          </a:xfrm>
          <a:prstGeom prst="rect">
            <a:avLst/>
          </a:prstGeom>
          <a:noFill/>
        </p:spPr>
        <p:txBody>
          <a:bodyPr wrap="none" lIns="91440" tIns="45720" rIns="91440" bIns="4572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 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</a:p>
          <a:p>
            <a:pPr algn="ctr"/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553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483768" y="1878298"/>
            <a:ext cx="6342846" cy="39159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Arial" charset="0"/>
              </a:rPr>
              <a:t>Признаки наступившей весны –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проталины, которые чаще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всего образуются возле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деревьев и старых пней.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Подумайте и объясните,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почему воронки в снегу,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образуются вокруг стволов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деревьев?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27784" y="2060575"/>
            <a:ext cx="6199163" cy="34392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Arial" charset="0"/>
              </a:rPr>
              <a:t>Днём стволы деревьев нагреваются и некоторое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количество теплоты передаётся вниз.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В результате почва согревается, снег вокруг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стволов оттаивает.</a:t>
            </a:r>
          </a:p>
        </p:txBody>
      </p:sp>
    </p:spTree>
    <p:extLst>
      <p:ext uri="{BB962C8B-B14F-4D97-AF65-F5344CB8AC3E}">
        <p14:creationId xmlns:p14="http://schemas.microsoft.com/office/powerpoint/2010/main" val="1009117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8" grpId="1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23728" y="4766240"/>
            <a:ext cx="4897438" cy="20090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2800" b="1" dirty="0">
                <a:latin typeface="Arial" charset="0"/>
              </a:rPr>
              <a:t>Почему при холодной погоде многие животные спят, свернувшись в клубок?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1634" y="4372213"/>
            <a:ext cx="7921625" cy="24857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2800" b="1" dirty="0">
                <a:latin typeface="Arial" charset="0"/>
              </a:rPr>
              <a:t>У свернувшегося животного меньше поверхность тела, поэтому оно меньше охлаждается. </a:t>
            </a:r>
          </a:p>
          <a:p>
            <a:pPr algn="ctr"/>
            <a:r>
              <a:rPr lang="ru-RU" sz="2800" b="1" dirty="0">
                <a:latin typeface="Arial" charset="0"/>
              </a:rPr>
              <a:t>Из-за меньшего контакта с холодным воздухом и меньшей </a:t>
            </a:r>
            <a:r>
              <a:rPr lang="ru-RU" sz="2800" b="1" dirty="0" smtClean="0">
                <a:latin typeface="Arial" charset="0"/>
              </a:rPr>
              <a:t>конвекцией.</a:t>
            </a:r>
            <a:endParaRPr lang="ru-RU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97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5013176"/>
            <a:ext cx="7020272" cy="10795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/>
              <a:t>   </a:t>
            </a:r>
            <a:r>
              <a:rPr lang="ru-RU" sz="2800" b="1" dirty="0" smtClean="0">
                <a:latin typeface="Arial" charset="0"/>
              </a:rPr>
              <a:t>Почему, с физической точки зрения,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latin typeface="Arial" charset="0"/>
              </a:rPr>
              <a:t>          косить траву легче при росе?</a:t>
            </a:r>
          </a:p>
        </p:txBody>
      </p:sp>
    </p:spTree>
    <p:extLst>
      <p:ext uri="{BB962C8B-B14F-4D97-AF65-F5344CB8AC3E}">
        <p14:creationId xmlns:p14="http://schemas.microsoft.com/office/powerpoint/2010/main" val="1130723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844824"/>
            <a:ext cx="9144000" cy="2009061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Arial" charset="0"/>
              </a:rPr>
              <a:t>Ласточки летают над самой землёй – будет дождь.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      Всем известна эта народная примета.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А как её объяснить с точки зрения физики?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5536" y="1484313"/>
            <a:ext cx="8353177" cy="3439239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Arial" charset="0"/>
              </a:rPr>
              <a:t>Ласточки летают там, где находятся насекомые, которыми они питаются. Перед дождём воздух насыщен влагой, которая, оседая на крыльях насекомых, утяжеляет их, поэтому насекомым трудно подняться вверх и они летают над землёй,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там же вынуждены летать и ласточки.</a:t>
            </a:r>
          </a:p>
        </p:txBody>
      </p:sp>
    </p:spTree>
    <p:extLst>
      <p:ext uri="{BB962C8B-B14F-4D97-AF65-F5344CB8AC3E}">
        <p14:creationId xmlns:p14="http://schemas.microsoft.com/office/powerpoint/2010/main" val="3079790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512" y="1628800"/>
            <a:ext cx="8784976" cy="45970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Arial" charset="0"/>
              </a:rPr>
              <a:t>Существуют люди, предрасположенные к укусам</a:t>
            </a:r>
          </a:p>
          <a:p>
            <a:pPr algn="ctr" eaLnBrk="1" hangingPunct="1"/>
            <a:r>
              <a:rPr lang="ru-RU" sz="2400" b="1" dirty="0" smtClean="0">
                <a:latin typeface="Arial" charset="0"/>
              </a:rPr>
              <a:t>привлекающие к </a:t>
            </a:r>
            <a:r>
              <a:rPr lang="ru-RU" sz="2400" b="1" dirty="0">
                <a:latin typeface="Arial" charset="0"/>
              </a:rPr>
              <a:t>себе клещей, комаров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и других насекомых. Такой человек во время вечерней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прогулки будет привлекать большое множество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комаров. Насекомые начинают его кусать, а жертва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активно отмахивается, но тем самым привлекает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комаров ещё больше. Чем объяснить 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предрасположенность к укусам некоторых людей, 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и почему активно защищаясь, такой человек все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больше привлекает к себе насекомых?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105" y="4357229"/>
            <a:ext cx="9129895" cy="24857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Arial" charset="0"/>
              </a:rPr>
              <a:t>Как известно все тела излучают энергию.</a:t>
            </a:r>
          </a:p>
          <a:p>
            <a:pPr algn="ctr" eaLnBrk="1" hangingPunct="1"/>
            <a:r>
              <a:rPr lang="ru-RU" sz="2800" b="1" dirty="0" smtClean="0">
                <a:latin typeface="Arial" charset="0"/>
              </a:rPr>
              <a:t>Человек </a:t>
            </a:r>
            <a:r>
              <a:rPr lang="ru-RU" sz="2800" b="1" dirty="0">
                <a:latin typeface="Arial" charset="0"/>
              </a:rPr>
              <a:t>излучающий большое количество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тепла, привлекает к себе множество паразитов.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А при активной мышечной работе возрастает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теплообразование и теплоизлучение.</a:t>
            </a:r>
          </a:p>
        </p:txBody>
      </p:sp>
    </p:spTree>
    <p:extLst>
      <p:ext uri="{BB962C8B-B14F-4D97-AF65-F5344CB8AC3E}">
        <p14:creationId xmlns:p14="http://schemas.microsoft.com/office/powerpoint/2010/main" val="1472457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492896"/>
            <a:ext cx="6012000" cy="2160000"/>
          </a:xfrm>
          <a:prstGeom prst="rect">
            <a:avLst/>
          </a:prstGeom>
          <a:noFill/>
        </p:spPr>
        <p:txBody>
          <a:bodyPr wrap="none" lIns="91440" tIns="45720" rIns="91440" bIns="4572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Разминка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5974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716016" y="1409347"/>
            <a:ext cx="4148832" cy="4784288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Arial" charset="0"/>
              </a:rPr>
              <a:t>В грозу во время дождя и молнии нельзя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прятаться под деревьями.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Особенно опасен в этом отношении дуб.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Попробуйте объяснить почему?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83968" y="260648"/>
            <a:ext cx="4860032" cy="4392692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Arial" charset="0"/>
              </a:rPr>
              <a:t>Во время грозы деревья служат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естественными молниеотводами.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Корни дуба глубоко уходят в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землю до водоносных слоёв почвы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и служат заземлением.</a:t>
            </a:r>
          </a:p>
        </p:txBody>
      </p:sp>
    </p:spTree>
    <p:extLst>
      <p:ext uri="{BB962C8B-B14F-4D97-AF65-F5344CB8AC3E}">
        <p14:creationId xmlns:p14="http://schemas.microsoft.com/office/powerpoint/2010/main" val="678439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051" y="3486864"/>
            <a:ext cx="9036496" cy="3371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Arial" charset="0"/>
              </a:rPr>
              <a:t>Цветок сон-травы, как и цветки других ранневесенних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растений, например медуницы, имеет окраску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фиолетовых, лиловых тонов. Отцветут первоцветы,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пригреет майское солнышко, появятся  жёлтые лютики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и одуванчики, оранжевые купальницы. Цвет цветов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обеспечивает им жизнестойкость. 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Как жизнестойкость связана с цветом венчиков растений?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8838" y="1268413"/>
            <a:ext cx="8826012" cy="45970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Arial" charset="0"/>
              </a:rPr>
              <a:t>Сине-фиолетовая окраска ранневесенних цветов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позволяет им поглощать больше энергии солнечного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света. Лепестки сон-травы отражают те пучки света,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которые несут меньше всего энергии, остальные же 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лучи они поглощают, чтобы «согреться» в холодные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дни ранней весны.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Напротив, более поздноцветущие растения, 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отражают лучи, на которые в спектре солнца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приходится максимальная энергия – жёлтые лучи,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Если их не отразить, можно «живьём свариться».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Вот почему, например, лютик такого золотого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813823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311275" y="19351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2400" b="1" dirty="0"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3895487"/>
            <a:ext cx="9144000" cy="2962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Arial" charset="0"/>
              </a:rPr>
              <a:t>Мы с грустью провожаем косяки улетающих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на зимовку птиц, и радостно встречаем их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по весне.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Стаю журавлей можно узнать по характерному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клину. Почему журавли летят клином, следуя 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за вожаком?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4324588"/>
            <a:ext cx="9144000" cy="24857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Arial" charset="0"/>
              </a:rPr>
              <a:t>Воздух обтекает тело вожака, как нос корабля.</a:t>
            </a:r>
          </a:p>
          <a:p>
            <a:pPr algn="ctr" eaLnBrk="1" hangingPunct="1"/>
            <a:r>
              <a:rPr lang="ru-RU" sz="2800" b="1" dirty="0">
                <a:latin typeface="Arial" charset="0"/>
              </a:rPr>
              <a:t>В пределах угла косяка уменьшается сопротивление воздуха. Взмахи крыльями косяка, кроме того, создают  воздушную волну  и облегчают движение более слабых птиц.</a:t>
            </a:r>
          </a:p>
        </p:txBody>
      </p:sp>
    </p:spTree>
    <p:extLst>
      <p:ext uri="{BB962C8B-B14F-4D97-AF65-F5344CB8AC3E}">
        <p14:creationId xmlns:p14="http://schemas.microsoft.com/office/powerpoint/2010/main" val="3046778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492896"/>
            <a:ext cx="6012000" cy="2160000"/>
          </a:xfrm>
          <a:prstGeom prst="rect">
            <a:avLst/>
          </a:prstGeom>
          <a:noFill/>
        </p:spPr>
        <p:txBody>
          <a:bodyPr wrap="none" lIns="91440" tIns="45720" rIns="91440" bIns="4572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 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en-US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Догонялки</a:t>
            </a:r>
          </a:p>
          <a:p>
            <a:pPr algn="ctr"/>
            <a:endParaRPr lang="ru-RU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2595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123898" y="561152"/>
            <a:ext cx="3113897" cy="5904667"/>
          </a:xfrm>
          <a:prstGeom prst="roundRect">
            <a:avLst/>
          </a:prstGeom>
          <a:solidFill>
            <a:srgbClr val="09FF78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Arial" charset="0"/>
              </a:rPr>
              <a:t>Энергия не пропадает,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Кто учит физику, тот знает.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Ведь сохраняется всегда,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Не исчезает без следа, 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А коль в другой вид превратилась,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То всё равно ведь сохранилась.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4391473" y="5186849"/>
            <a:ext cx="4752527" cy="1532334"/>
          </a:xfrm>
          <a:prstGeom prst="roundRect">
            <a:avLst/>
          </a:prstGeom>
          <a:solidFill>
            <a:srgbClr val="00B050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 smtClean="0">
                <a:latin typeface="Arial" charset="0"/>
              </a:rPr>
              <a:t>Приведите примеры</a:t>
            </a:r>
            <a:endParaRPr lang="ru-RU" sz="2800" b="1" dirty="0">
              <a:latin typeface="Arial" charset="0"/>
            </a:endParaRPr>
          </a:p>
          <a:p>
            <a:pPr algn="ctr" eaLnBrk="1" hangingPunct="1"/>
            <a:r>
              <a:rPr lang="ru-RU" sz="2800" b="1" dirty="0" smtClean="0">
                <a:latin typeface="Arial" charset="0"/>
              </a:rPr>
              <a:t>превращения энергии</a:t>
            </a:r>
            <a:r>
              <a:rPr lang="ru-RU" sz="2800" b="1" dirty="0">
                <a:latin typeface="Arial" charset="0"/>
              </a:rPr>
              <a:t> </a:t>
            </a:r>
            <a:r>
              <a:rPr lang="ru-RU" sz="2800" b="1" dirty="0" smtClean="0">
                <a:latin typeface="Arial" charset="0"/>
              </a:rPr>
              <a:t>в</a:t>
            </a:r>
            <a:endParaRPr lang="ru-RU" sz="2800" b="1" dirty="0">
              <a:latin typeface="Arial" charset="0"/>
            </a:endParaRPr>
          </a:p>
          <a:p>
            <a:pPr algn="ctr" eaLnBrk="1" hangingPunct="1"/>
            <a:r>
              <a:rPr lang="ru-RU" sz="2800" b="1" dirty="0" smtClean="0">
                <a:latin typeface="Arial" charset="0"/>
              </a:rPr>
              <a:t>живых организмах</a:t>
            </a:r>
            <a:endParaRPr lang="ru-RU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71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251520" y="260648"/>
            <a:ext cx="5171285" cy="1736646"/>
          </a:xfrm>
          <a:prstGeom prst="roundRect">
            <a:avLst/>
          </a:prstGeom>
          <a:solidFill>
            <a:srgbClr val="09FF78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Arial" charset="0"/>
              </a:rPr>
              <a:t>Молекулы одного вещества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Легко проникают в другое,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Явление диффузии это друзья,</a:t>
            </a:r>
          </a:p>
          <a:p>
            <a:pPr algn="ctr" eaLnBrk="1" hangingPunct="1"/>
            <a:r>
              <a:rPr lang="ru-RU" sz="2400" b="1" dirty="0">
                <a:latin typeface="Arial" charset="0"/>
              </a:rPr>
              <a:t>На том существует </a:t>
            </a:r>
            <a:r>
              <a:rPr lang="ru-RU" sz="2400" b="1" dirty="0" smtClean="0">
                <a:latin typeface="Arial" charset="0"/>
              </a:rPr>
              <a:t>живое…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716016" y="4581128"/>
            <a:ext cx="4176464" cy="2009061"/>
          </a:xfrm>
          <a:prstGeom prst="roundRect">
            <a:avLst/>
          </a:prstGeom>
          <a:solidFill>
            <a:srgbClr val="00B050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 smtClean="0">
                <a:latin typeface="Arial" charset="0"/>
              </a:rPr>
              <a:t>Приведите примеры</a:t>
            </a:r>
            <a:endParaRPr lang="ru-RU" sz="2800" b="1" dirty="0">
              <a:latin typeface="Arial" charset="0"/>
            </a:endParaRPr>
          </a:p>
          <a:p>
            <a:pPr algn="ctr" eaLnBrk="1" hangingPunct="1"/>
            <a:r>
              <a:rPr lang="ru-RU" sz="2800" b="1" dirty="0">
                <a:latin typeface="Arial" charset="0"/>
              </a:rPr>
              <a:t>диффузии,</a:t>
            </a:r>
          </a:p>
          <a:p>
            <a:pPr algn="ctr" eaLnBrk="1" hangingPunct="1"/>
            <a:r>
              <a:rPr lang="ru-RU" sz="2800" b="1" smtClean="0">
                <a:latin typeface="Arial" charset="0"/>
              </a:rPr>
              <a:t>происходящей </a:t>
            </a:r>
            <a:r>
              <a:rPr lang="ru-RU" sz="2800" b="1" dirty="0" smtClean="0">
                <a:latin typeface="Arial" charset="0"/>
              </a:rPr>
              <a:t>в </a:t>
            </a:r>
            <a:endParaRPr lang="ru-RU" sz="2800" b="1" dirty="0">
              <a:latin typeface="Arial" charset="0"/>
            </a:endParaRPr>
          </a:p>
          <a:p>
            <a:pPr algn="ctr" eaLnBrk="1" hangingPunct="1"/>
            <a:r>
              <a:rPr lang="ru-RU" sz="2800" b="1" dirty="0">
                <a:latin typeface="Arial" charset="0"/>
              </a:rPr>
              <a:t>живых </a:t>
            </a:r>
            <a:r>
              <a:rPr lang="ru-RU" sz="2800" b="1" dirty="0" smtClean="0">
                <a:latin typeface="Arial" charset="0"/>
              </a:rPr>
              <a:t>организмах</a:t>
            </a:r>
            <a:endParaRPr lang="ru-RU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06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191" y="223276"/>
            <a:ext cx="86943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3"/>
              </a:rPr>
              <a:t>http://</a:t>
            </a:r>
            <a:r>
              <a:rPr lang="ru-RU" sz="1200" u="sng" dirty="0" smtClean="0">
                <a:hlinkClick r:id="rId3"/>
              </a:rPr>
              <a:t>e.lanbook.com/books/element.php?pl1_cid=25&amp;pl1_id=4048</a:t>
            </a:r>
            <a:r>
              <a:rPr lang="ru-RU" sz="1200" u="sng" dirty="0" smtClean="0"/>
              <a:t>биофизика</a:t>
            </a:r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bg1"/>
                </a:solidFill>
              </a:rPr>
              <a:t>рыбы</a:t>
            </a:r>
            <a:r>
              <a:rPr lang="ru-RU" sz="1200" dirty="0" smtClean="0"/>
              <a:t> </a:t>
            </a:r>
            <a:r>
              <a:rPr lang="ru-RU" sz="1200" u="sng" dirty="0">
                <a:hlinkClick r:id="rId4"/>
              </a:rPr>
              <a:t>http://socrecepty.ru/recepty/7274-.</a:t>
            </a:r>
            <a:r>
              <a:rPr lang="ru-RU" sz="1200" u="sng" dirty="0" smtClean="0">
                <a:hlinkClick r:id="rId4"/>
              </a:rPr>
              <a:t>html</a:t>
            </a:r>
            <a:endParaRPr lang="ru-RU" sz="1200" u="sng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сердце </a:t>
            </a:r>
            <a:r>
              <a:rPr lang="ru-RU" sz="1200" u="sng" dirty="0" smtClean="0">
                <a:hlinkClick r:id="rId5"/>
              </a:rPr>
              <a:t>http</a:t>
            </a:r>
            <a:r>
              <a:rPr lang="ru-RU" sz="1200" u="sng" dirty="0">
                <a:hlinkClick r:id="rId5"/>
              </a:rPr>
              <a:t>://</a:t>
            </a:r>
            <a:r>
              <a:rPr lang="ru-RU" sz="1200" u="sng" dirty="0" smtClean="0">
                <a:hlinkClick r:id="rId5"/>
              </a:rPr>
              <a:t>www.cardiosila.ru/photo/1</a:t>
            </a:r>
            <a:endParaRPr lang="ru-RU" sz="1200" u="sng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6"/>
              </a:rPr>
              <a:t>http://www.clipart.net.ua/showimg.php?id=4945</a:t>
            </a:r>
            <a:r>
              <a:rPr lang="ru-RU" sz="1200" dirty="0"/>
              <a:t>   птицы на </a:t>
            </a:r>
            <a:r>
              <a:rPr lang="ru-RU" sz="1200" dirty="0" smtClean="0"/>
              <a:t>проводе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7"/>
              </a:rPr>
              <a:t>http://www.photoshok.com.ua/oboi/download/324892-oboina</a:t>
            </a:r>
            <a:r>
              <a:rPr lang="ru-RU" sz="1200" dirty="0"/>
              <a:t> </a:t>
            </a:r>
            <a:r>
              <a:rPr lang="ru-RU" sz="1200" dirty="0" smtClean="0"/>
              <a:t>самолёт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8"/>
              </a:rPr>
              <a:t>http://</a:t>
            </a:r>
            <a:r>
              <a:rPr lang="ru-RU" sz="1200" u="sng" dirty="0" smtClean="0">
                <a:hlinkClick r:id="rId8"/>
              </a:rPr>
              <a:t>www.lifeisphoto.ru/photo.aspx?id=324329</a:t>
            </a:r>
            <a:r>
              <a:rPr lang="ru-RU" sz="1200" dirty="0"/>
              <a:t> </a:t>
            </a:r>
            <a:r>
              <a:rPr lang="ru-RU" sz="1200" dirty="0" smtClean="0"/>
              <a:t>водомерка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9"/>
              </a:rPr>
              <a:t>http://www.zastavki.com/rus/Animals/Under_water/wallpaper-1849.htm</a:t>
            </a:r>
            <a:r>
              <a:rPr lang="ru-RU" sz="1200" dirty="0"/>
              <a:t> </a:t>
            </a:r>
            <a:r>
              <a:rPr lang="ru-RU" sz="1200" dirty="0" smtClean="0"/>
              <a:t>дельфин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10"/>
              </a:rPr>
              <a:t>http://liorasun55.livejournal.com/355925.html</a:t>
            </a:r>
            <a:r>
              <a:rPr lang="ru-RU" sz="1200" dirty="0"/>
              <a:t>    лет </a:t>
            </a:r>
            <a:r>
              <a:rPr lang="ru-RU" sz="1200" dirty="0" smtClean="0"/>
              <a:t>мышь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Лайка </a:t>
            </a:r>
            <a:r>
              <a:rPr lang="ru-RU" sz="1200" u="sng" dirty="0">
                <a:hlinkClick r:id="rId11"/>
              </a:rPr>
              <a:t>http://</a:t>
            </a:r>
            <a:r>
              <a:rPr lang="ru-RU" sz="1200" u="sng" dirty="0" smtClean="0">
                <a:hlinkClick r:id="rId11"/>
              </a:rPr>
              <a:t>ruhunter.org/lajka.html</a:t>
            </a:r>
            <a:endParaRPr lang="ru-RU" sz="1200" u="sng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12"/>
              </a:rPr>
              <a:t>http://lifesimple.ru/blog/parable/901.html</a:t>
            </a:r>
            <a:r>
              <a:rPr lang="ru-RU" sz="1200" dirty="0"/>
              <a:t>  яблоко </a:t>
            </a:r>
            <a:r>
              <a:rPr lang="ru-RU" sz="1200" dirty="0" smtClean="0"/>
              <a:t>ньютону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13"/>
              </a:rPr>
              <a:t>http://mygbelie.myftp.org/?p=7932</a:t>
            </a:r>
            <a:r>
              <a:rPr lang="ru-RU" sz="1200" u="sng" dirty="0"/>
              <a:t>    </a:t>
            </a:r>
            <a:r>
              <a:rPr lang="ru-RU" sz="1200" u="sng" dirty="0" smtClean="0"/>
              <a:t>глаз</a:t>
            </a:r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Как исправить </a:t>
            </a:r>
            <a:r>
              <a:rPr lang="ru-RU" sz="1200" dirty="0" smtClean="0"/>
              <a:t>близорукость </a:t>
            </a:r>
            <a:r>
              <a:rPr lang="ru-RU" sz="1200" u="sng" dirty="0" smtClean="0">
                <a:hlinkClick r:id="rId14"/>
              </a:rPr>
              <a:t>http</a:t>
            </a:r>
            <a:r>
              <a:rPr lang="ru-RU" sz="1200" u="sng" dirty="0">
                <a:hlinkClick r:id="rId14"/>
              </a:rPr>
              <a:t>://www.creativenails.ru/%D0%B8%D1%81%D0%BF%D1%80%D0%B0%D0%B2%D0%BB%D1%8F%D0%B5%D0%BC-%D0%B1%D0%BB%D0%B8%D0%B7%D0%BE%D1%80%D1%83%D0%BA%D0%BE%D1%81%D1%82%D1%8</a:t>
            </a:r>
            <a:r>
              <a:rPr lang="en-US" sz="1200" u="sng" dirty="0">
                <a:hlinkClick r:id="rId14"/>
              </a:rPr>
              <a:t>C</a:t>
            </a:r>
            <a:r>
              <a:rPr lang="ru-RU" sz="1200" u="sng" dirty="0">
                <a:hlinkClick r:id="rId14"/>
              </a:rPr>
              <a:t>-%</a:t>
            </a:r>
            <a:r>
              <a:rPr lang="en-US" sz="1200" u="sng" dirty="0">
                <a:hlinkClick r:id="rId14"/>
              </a:rPr>
              <a:t>D</a:t>
            </a:r>
            <a:r>
              <a:rPr lang="ru-RU" sz="1200" u="sng" dirty="0">
                <a:hlinkClick r:id="rId14"/>
              </a:rPr>
              <a:t>0%</a:t>
            </a:r>
            <a:r>
              <a:rPr lang="en-US" sz="1200" u="sng" dirty="0">
                <a:hlinkClick r:id="rId14"/>
              </a:rPr>
              <a:t>BB</a:t>
            </a:r>
            <a:r>
              <a:rPr lang="ru-RU" sz="1200" u="sng" dirty="0">
                <a:hlinkClick r:id="rId14"/>
              </a:rPr>
              <a:t>%</a:t>
            </a:r>
            <a:r>
              <a:rPr lang="en-US" sz="1200" u="sng" dirty="0">
                <a:hlinkClick r:id="rId14"/>
              </a:rPr>
              <a:t>D</a:t>
            </a:r>
            <a:r>
              <a:rPr lang="ru-RU" sz="1200" u="sng" dirty="0">
                <a:hlinkClick r:id="rId14"/>
              </a:rPr>
              <a:t>0%</a:t>
            </a:r>
            <a:r>
              <a:rPr lang="en-US" sz="1200" u="sng" dirty="0">
                <a:hlinkClick r:id="rId14"/>
              </a:rPr>
              <a:t>B</a:t>
            </a:r>
            <a:r>
              <a:rPr lang="ru-RU" sz="1200" u="sng" dirty="0">
                <a:hlinkClick r:id="rId14"/>
              </a:rPr>
              <a:t>0%</a:t>
            </a:r>
            <a:r>
              <a:rPr lang="en-US" sz="1200" u="sng" dirty="0">
                <a:hlinkClick r:id="rId14"/>
              </a:rPr>
              <a:t>D</a:t>
            </a:r>
            <a:r>
              <a:rPr lang="ru-RU" sz="1200" u="sng" dirty="0">
                <a:hlinkClick r:id="rId14"/>
              </a:rPr>
              <a:t>0%</a:t>
            </a:r>
            <a:r>
              <a:rPr lang="en-US" sz="1200" u="sng" dirty="0">
                <a:hlinkClick r:id="rId14"/>
              </a:rPr>
              <a:t>B</a:t>
            </a:r>
            <a:r>
              <a:rPr lang="ru-RU" sz="1200" u="sng" dirty="0">
                <a:hlinkClick r:id="rId14"/>
              </a:rPr>
              <a:t>7%</a:t>
            </a:r>
            <a:r>
              <a:rPr lang="en-US" sz="1200" u="sng" dirty="0">
                <a:hlinkClick r:id="rId14"/>
              </a:rPr>
              <a:t>D</a:t>
            </a:r>
            <a:r>
              <a:rPr lang="ru-RU" sz="1200" u="sng" dirty="0">
                <a:hlinkClick r:id="rId14"/>
              </a:rPr>
              <a:t>0%</a:t>
            </a:r>
            <a:r>
              <a:rPr lang="en-US" sz="1200" u="sng" dirty="0">
                <a:hlinkClick r:id="rId14"/>
              </a:rPr>
              <a:t>B</a:t>
            </a:r>
            <a:r>
              <a:rPr lang="ru-RU" sz="1200" u="sng" dirty="0">
                <a:hlinkClick r:id="rId14"/>
              </a:rPr>
              <a:t>5%</a:t>
            </a:r>
            <a:r>
              <a:rPr lang="en-US" sz="1200" u="sng" dirty="0">
                <a:hlinkClick r:id="rId14"/>
              </a:rPr>
              <a:t>D</a:t>
            </a:r>
            <a:r>
              <a:rPr lang="ru-RU" sz="1200" u="sng" dirty="0">
                <a:hlinkClick r:id="rId14"/>
              </a:rPr>
              <a:t>1%80%</a:t>
            </a:r>
            <a:r>
              <a:rPr lang="en-US" sz="1200" u="sng" dirty="0">
                <a:hlinkClick r:id="rId14"/>
              </a:rPr>
              <a:t>D</a:t>
            </a:r>
            <a:r>
              <a:rPr lang="ru-RU" sz="1200" u="sng" dirty="0">
                <a:hlinkClick r:id="rId14"/>
              </a:rPr>
              <a:t>0%</a:t>
            </a:r>
            <a:r>
              <a:rPr lang="en-US" sz="1200" u="sng" dirty="0">
                <a:hlinkClick r:id="rId14"/>
              </a:rPr>
              <a:t>BD</a:t>
            </a:r>
            <a:r>
              <a:rPr lang="ru-RU" sz="1200" u="sng" dirty="0">
                <a:hlinkClick r:id="rId14"/>
              </a:rPr>
              <a:t>%</a:t>
            </a:r>
            <a:r>
              <a:rPr lang="en-US" sz="1200" u="sng" dirty="0">
                <a:hlinkClick r:id="rId14"/>
              </a:rPr>
              <a:t>D</a:t>
            </a:r>
            <a:r>
              <a:rPr lang="ru-RU" sz="1200" u="sng" dirty="0">
                <a:hlinkClick r:id="rId14"/>
              </a:rPr>
              <a:t>0%</a:t>
            </a:r>
            <a:r>
              <a:rPr lang="en-US" sz="1200" u="sng" dirty="0">
                <a:hlinkClick r:id="rId14"/>
              </a:rPr>
              <a:t>B</a:t>
            </a:r>
            <a:r>
              <a:rPr lang="ru-RU" sz="1200" u="sng" dirty="0">
                <a:hlinkClick r:id="rId14"/>
              </a:rPr>
              <a:t>0%</a:t>
            </a:r>
            <a:r>
              <a:rPr lang="en-US" sz="1200" u="sng" dirty="0">
                <a:hlinkClick r:id="rId14"/>
              </a:rPr>
              <a:t>D</a:t>
            </a:r>
            <a:r>
              <a:rPr lang="ru-RU" sz="1200" u="sng" dirty="0">
                <a:hlinkClick r:id="rId14"/>
              </a:rPr>
              <a:t>1%8</a:t>
            </a:r>
            <a:r>
              <a:rPr lang="en-US" sz="1200" u="sng" dirty="0">
                <a:hlinkClick r:id="rId14"/>
              </a:rPr>
              <a:t>F</a:t>
            </a:r>
            <a:r>
              <a:rPr lang="ru-RU" sz="1200" u="sng" dirty="0">
                <a:hlinkClick r:id="rId14"/>
              </a:rPr>
              <a:t>-%</a:t>
            </a:r>
            <a:r>
              <a:rPr lang="en-US" sz="1200" u="sng" dirty="0">
                <a:hlinkClick r:id="rId14"/>
              </a:rPr>
              <a:t>D</a:t>
            </a:r>
            <a:r>
              <a:rPr lang="ru-RU" sz="1200" u="sng" dirty="0">
                <a:hlinkClick r:id="rId14"/>
              </a:rPr>
              <a:t>0%</a:t>
            </a:r>
            <a:r>
              <a:rPr lang="en-US" sz="1200" u="sng" dirty="0">
                <a:hlinkClick r:id="rId14"/>
              </a:rPr>
              <a:t>BA</a:t>
            </a:r>
            <a:r>
              <a:rPr lang="ru-RU" sz="1200" u="sng" dirty="0">
                <a:hlinkClick r:id="rId14"/>
              </a:rPr>
              <a:t>%</a:t>
            </a:r>
            <a:r>
              <a:rPr lang="en-US" sz="1200" u="sng" dirty="0">
                <a:hlinkClick r:id="rId14"/>
              </a:rPr>
              <a:t>D</a:t>
            </a:r>
            <a:r>
              <a:rPr lang="ru-RU" sz="1200" u="sng" dirty="0">
                <a:hlinkClick r:id="rId14"/>
              </a:rPr>
              <a:t>0%</a:t>
            </a:r>
            <a:r>
              <a:rPr lang="en-US" sz="1200" u="sng" dirty="0">
                <a:hlinkClick r:id="rId14"/>
              </a:rPr>
              <a:t>BE</a:t>
            </a:r>
            <a:r>
              <a:rPr lang="ru-RU" sz="1200" u="sng" dirty="0" smtClean="0">
                <a:hlinkClick r:id="rId14"/>
              </a:rPr>
              <a:t>/</a:t>
            </a:r>
            <a:endParaRPr lang="ru-RU" sz="1200" u="sng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15"/>
              </a:rPr>
              <a:t>http://900igr.net/kartinki/biologija/Elektricheskij-skat/021-Elektricheskij-skat.html</a:t>
            </a:r>
            <a:r>
              <a:rPr lang="ru-RU" sz="1200" dirty="0"/>
              <a:t>  </a:t>
            </a:r>
            <a:r>
              <a:rPr lang="ru-RU" sz="1200" dirty="0" smtClean="0"/>
              <a:t>скат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16"/>
              </a:rPr>
              <a:t>http://sportonline.biz/blog/ekstremalnie-vidi-sporta/94479.html</a:t>
            </a:r>
            <a:r>
              <a:rPr lang="ru-RU" sz="1200" dirty="0"/>
              <a:t>   </a:t>
            </a:r>
            <a:r>
              <a:rPr lang="ru-RU" sz="1200" dirty="0" smtClean="0"/>
              <a:t>острога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космос </a:t>
            </a:r>
            <a:r>
              <a:rPr lang="ru-RU" sz="1200" u="sng" dirty="0">
                <a:hlinkClick r:id="rId17"/>
              </a:rPr>
              <a:t>http://</a:t>
            </a:r>
            <a:r>
              <a:rPr lang="ru-RU" sz="1200" u="sng" dirty="0" smtClean="0">
                <a:hlinkClick r:id="rId17"/>
              </a:rPr>
              <a:t>www.e1.ru/news/spool/news_id-281318-section_id-9.html</a:t>
            </a:r>
            <a:endParaRPr lang="ru-RU" sz="1200" u="sng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18"/>
              </a:rPr>
              <a:t>http://</a:t>
            </a:r>
            <a:r>
              <a:rPr lang="ru-RU" sz="1200" u="sng" dirty="0" smtClean="0">
                <a:hlinkClick r:id="rId18"/>
              </a:rPr>
              <a:t>magnitka74.ru/456-rossiyskih-turistov-nauchat-zaschischatsya-ot-ultrafioleta.html</a:t>
            </a:r>
            <a:r>
              <a:rPr lang="ru-RU" sz="1200" dirty="0"/>
              <a:t> </a:t>
            </a:r>
            <a:r>
              <a:rPr lang="ru-RU" sz="1200" dirty="0" smtClean="0"/>
              <a:t>ультрафиолетовые лучи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19"/>
              </a:rPr>
              <a:t>http://www.fotokonkurs.ru/photo/86309</a:t>
            </a:r>
            <a:r>
              <a:rPr lang="ru-RU" sz="1200" dirty="0"/>
              <a:t>    </a:t>
            </a:r>
            <a:r>
              <a:rPr lang="ru-RU" sz="1200" dirty="0" smtClean="0"/>
              <a:t>воробей</a:t>
            </a:r>
            <a:endParaRPr lang="ru-RU" sz="1200" dirty="0"/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20"/>
              </a:rPr>
              <a:t>http://</a:t>
            </a:r>
            <a:r>
              <a:rPr lang="ru-RU" sz="1200" u="sng" dirty="0" smtClean="0">
                <a:hlinkClick r:id="rId20"/>
              </a:rPr>
              <a:t>klopik.com/nasekomye/1121-poprygunya-strekoza-34-foto.html</a:t>
            </a:r>
            <a:r>
              <a:rPr lang="ru-RU" sz="1200" dirty="0"/>
              <a:t> </a:t>
            </a:r>
            <a:r>
              <a:rPr lang="ru-RU" sz="1200" dirty="0" smtClean="0"/>
              <a:t> стрекоза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 smtClean="0">
                <a:hlinkClick r:id="rId21"/>
              </a:rPr>
              <a:t>http</a:t>
            </a:r>
            <a:r>
              <a:rPr lang="ru-RU" sz="1200" u="sng" dirty="0">
                <a:hlinkClick r:id="rId21"/>
              </a:rPr>
              <a:t>://</a:t>
            </a:r>
            <a:r>
              <a:rPr lang="ru-RU" sz="1200" u="sng" dirty="0" smtClean="0">
                <a:hlinkClick r:id="rId21"/>
              </a:rPr>
              <a:t>www.naturephoto.ru/Protaliny.htm</a:t>
            </a:r>
            <a:r>
              <a:rPr lang="ru-RU" sz="1200" dirty="0"/>
              <a:t> </a:t>
            </a:r>
            <a:r>
              <a:rPr lang="ru-RU" sz="1200" dirty="0" smtClean="0"/>
              <a:t>весенние проталины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22"/>
              </a:rPr>
              <a:t>http://</a:t>
            </a:r>
            <a:r>
              <a:rPr lang="ru-RU" sz="1200" u="sng" dirty="0" smtClean="0">
                <a:hlinkClick r:id="rId22"/>
              </a:rPr>
              <a:t>nnm.me/blogs/astra07/pelmeshnik-163/</a:t>
            </a:r>
            <a:r>
              <a:rPr lang="ru-RU" sz="1200" dirty="0"/>
              <a:t> </a:t>
            </a:r>
            <a:r>
              <a:rPr lang="ru-RU" sz="1200" dirty="0" smtClean="0"/>
              <a:t>лук</a:t>
            </a:r>
            <a:endParaRPr lang="ru-RU" sz="1200" dirty="0"/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2 кошки </a:t>
            </a:r>
            <a:r>
              <a:rPr lang="ru-RU" sz="1200" u="sng" dirty="0">
                <a:hlinkClick r:id="rId23"/>
              </a:rPr>
              <a:t>http://1000pix.ru/img-23640</a:t>
            </a:r>
            <a:r>
              <a:rPr lang="ru-RU" sz="1200" u="sng" dirty="0" smtClean="0">
                <a:hlinkClick r:id="rId23"/>
              </a:rPr>
              <a:t>/</a:t>
            </a:r>
            <a:endParaRPr lang="ru-RU" sz="1200" u="sng" dirty="0"/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24"/>
              </a:rPr>
              <a:t>http://www.photosight.ru/photos/3318962/</a:t>
            </a:r>
            <a:r>
              <a:rPr lang="ru-RU" sz="1200" u="sng" dirty="0"/>
              <a:t> кошение </a:t>
            </a:r>
            <a:r>
              <a:rPr lang="ru-RU" sz="1200" u="sng" dirty="0" smtClean="0"/>
              <a:t>травы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25"/>
              </a:rPr>
              <a:t>http://</a:t>
            </a:r>
            <a:r>
              <a:rPr lang="ru-RU" sz="1200" u="sng" dirty="0" smtClean="0">
                <a:hlinkClick r:id="rId25"/>
              </a:rPr>
              <a:t>www.pridvinje.by/2012/07/pervyj-ukos-v-vitebskom-rajone-podxodit-k-koncu/</a:t>
            </a:r>
            <a:r>
              <a:rPr lang="ru-RU" sz="1200" dirty="0"/>
              <a:t> </a:t>
            </a:r>
            <a:r>
              <a:rPr lang="ru-RU" sz="1200" dirty="0" smtClean="0"/>
              <a:t>трава утром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26"/>
              </a:rPr>
              <a:t>http://www.liveinternet.ru/users/pik_l/post266720491/</a:t>
            </a:r>
            <a:r>
              <a:rPr lang="ru-RU" sz="1200" dirty="0"/>
              <a:t>   </a:t>
            </a:r>
            <a:r>
              <a:rPr lang="ru-RU" sz="1200" dirty="0" smtClean="0"/>
              <a:t>носки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27"/>
              </a:rPr>
              <a:t>http://</a:t>
            </a:r>
            <a:r>
              <a:rPr lang="ru-RU" sz="1200" u="sng" dirty="0" smtClean="0">
                <a:hlinkClick r:id="rId27"/>
              </a:rPr>
              <a:t>dengamnogo.ru/za-eto-lastochka-otkusila-ose-yazyik/</a:t>
            </a:r>
            <a:r>
              <a:rPr lang="ru-RU" sz="1200" dirty="0"/>
              <a:t> </a:t>
            </a:r>
            <a:r>
              <a:rPr lang="ru-RU" sz="1200" dirty="0" smtClean="0"/>
              <a:t>ласточки</a:t>
            </a:r>
            <a:endParaRPr lang="ru-RU" sz="1200" dirty="0"/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28"/>
              </a:rPr>
              <a:t>http://</a:t>
            </a:r>
            <a:r>
              <a:rPr lang="ru-RU" sz="1200" u="sng" dirty="0" smtClean="0">
                <a:hlinkClick r:id="rId28"/>
              </a:rPr>
              <a:t>easytousetech.com/88-pochemu-komary-kusayut-cheloveka.html</a:t>
            </a:r>
            <a:r>
              <a:rPr lang="ru-RU" sz="1200" dirty="0"/>
              <a:t> </a:t>
            </a:r>
            <a:r>
              <a:rPr lang="ru-RU" sz="1200" dirty="0" smtClean="0"/>
              <a:t>комар</a:t>
            </a:r>
            <a:endParaRPr lang="ru-RU" sz="1200" dirty="0"/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  </a:t>
            </a:r>
            <a:r>
              <a:rPr lang="ru-RU" sz="1200" dirty="0"/>
              <a:t>дуб  </a:t>
            </a:r>
            <a:r>
              <a:rPr lang="ru-RU" sz="1200" u="sng" dirty="0">
                <a:hlinkClick r:id="rId29"/>
              </a:rPr>
              <a:t>http://www.photosight.ru/photos/1740004/</a:t>
            </a:r>
            <a:endParaRPr lang="ru-RU" sz="1200" dirty="0"/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первоцветы</a:t>
            </a:r>
            <a:r>
              <a:rPr lang="ru-RU" sz="1200" dirty="0"/>
              <a:t>	</a:t>
            </a:r>
            <a:r>
              <a:rPr lang="ru-RU" sz="1200" u="sng" dirty="0">
                <a:hlinkClick r:id="rId30"/>
              </a:rPr>
              <a:t>http://www.photosight.ru/photos/3647828/</a:t>
            </a:r>
            <a:r>
              <a:rPr lang="ru-RU" sz="1200" u="sng" dirty="0"/>
              <a:t> </a:t>
            </a:r>
            <a:r>
              <a:rPr lang="ru-RU" sz="1200" u="sng" dirty="0" smtClean="0"/>
              <a:t>2</a:t>
            </a:r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31"/>
              </a:rPr>
              <a:t>http://</a:t>
            </a:r>
            <a:r>
              <a:rPr lang="ru-RU" sz="1200" u="sng" dirty="0" smtClean="0">
                <a:hlinkClick r:id="rId31"/>
              </a:rPr>
              <a:t>www.gismeteo.ru/news/sobytiya/zhuravli-uleteli-iz-podmoskovya-no-vskore-vernulis/</a:t>
            </a:r>
            <a:r>
              <a:rPr lang="ru-RU" sz="1200" dirty="0"/>
              <a:t> </a:t>
            </a:r>
            <a:r>
              <a:rPr lang="ru-RU" sz="1200" dirty="0" smtClean="0"/>
              <a:t>клин 2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u="sng" dirty="0">
                <a:hlinkClick r:id="rId32"/>
              </a:rPr>
              <a:t>http://</a:t>
            </a:r>
            <a:r>
              <a:rPr lang="ru-RU" sz="1200" u="sng" dirty="0" smtClean="0">
                <a:hlinkClick r:id="rId32"/>
              </a:rPr>
              <a:t>basik.ru/photo_animals/animals_animals/</a:t>
            </a:r>
            <a:r>
              <a:rPr lang="ru-RU" sz="1200" dirty="0"/>
              <a:t> </a:t>
            </a:r>
            <a:r>
              <a:rPr lang="ru-RU" sz="1200" dirty="0" smtClean="0"/>
              <a:t>энергия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клещи  </a:t>
            </a:r>
            <a:r>
              <a:rPr lang="ru-RU" sz="1200" u="sng" dirty="0">
                <a:hlinkClick r:id="rId33"/>
              </a:rPr>
              <a:t>http://compulenta.computerra.ru/chelovek/biologiya/10006060</a:t>
            </a:r>
            <a:r>
              <a:rPr lang="ru-RU" sz="1200" u="sng" dirty="0" smtClean="0">
                <a:hlinkClick r:id="rId33"/>
              </a:rPr>
              <a:t>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26983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71600" y="188640"/>
            <a:ext cx="7128792" cy="1328023"/>
          </a:xfrm>
          <a:prstGeom prst="roundRect">
            <a:avLst/>
          </a:prstGeom>
          <a:solidFill>
            <a:srgbClr val="3BBFD1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3233738" algn="l"/>
              </a:tabLst>
            </a:pPr>
            <a:r>
              <a:rPr lang="ru-RU" sz="3600" b="1" dirty="0" smtClean="0">
                <a:solidFill>
                  <a:prstClr val="black"/>
                </a:solidFill>
                <a:latin typeface="Arial" charset="0"/>
              </a:rPr>
              <a:t>Какой </a:t>
            </a:r>
            <a:r>
              <a:rPr lang="ru-RU" sz="3600" b="1" dirty="0">
                <a:solidFill>
                  <a:prstClr val="black"/>
                </a:solidFill>
                <a:latin typeface="Arial" charset="0"/>
              </a:rPr>
              <a:t>физический закон хорошо известен рыбам?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07505" y="5822803"/>
            <a:ext cx="9036496" cy="783193"/>
          </a:xfrm>
          <a:prstGeom prst="roundRect">
            <a:avLst/>
          </a:prstGeom>
          <a:solidFill>
            <a:srgbClr val="3BBFD1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Закон </a:t>
            </a:r>
            <a:r>
              <a:rPr lang="ru-RU" sz="4000" b="1" dirty="0" smtClean="0">
                <a:solidFill>
                  <a:prstClr val="black"/>
                </a:solidFill>
                <a:latin typeface="Arial" charset="0"/>
              </a:rPr>
              <a:t>Архимеда (плавания тел) </a:t>
            </a:r>
            <a:endParaRPr lang="ru-RU" sz="4000" b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08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H:\Биология презентации\переделать\на конкурс человек\Your Quality Anatomy File_files\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WordArt 7"/>
          <p:cNvSpPr>
            <a:spLocks noChangeArrowheads="1" noChangeShapeType="1" noTextEdit="1"/>
          </p:cNvSpPr>
          <p:nvPr/>
        </p:nvSpPr>
        <p:spPr bwMode="auto">
          <a:xfrm>
            <a:off x="900113" y="2276475"/>
            <a:ext cx="7561262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3600" kern="10" dirty="0">
              <a:ln w="12700">
                <a:solidFill>
                  <a:srgbClr val="3333CC"/>
                </a:solidFill>
                <a:miter lim="800000"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2132" y="548680"/>
            <a:ext cx="8280920" cy="1328023"/>
          </a:xfrm>
          <a:prstGeom prst="roundRect">
            <a:avLst/>
          </a:prstGeom>
          <a:solidFill>
            <a:srgbClr val="FFCC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 b="1" dirty="0">
                <a:latin typeface="Arial" charset="0"/>
              </a:rPr>
              <a:t>2. Назовите «вечный двигатель» организма?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31840" y="5661248"/>
            <a:ext cx="2126617" cy="783193"/>
          </a:xfrm>
          <a:prstGeom prst="roundRect">
            <a:avLst/>
          </a:prstGeom>
          <a:solidFill>
            <a:srgbClr val="FFCC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000" b="1" dirty="0">
                <a:latin typeface="Arial" charset="0"/>
              </a:rPr>
              <a:t>Сердце</a:t>
            </a:r>
          </a:p>
        </p:txBody>
      </p:sp>
      <p:pic>
        <p:nvPicPr>
          <p:cNvPr id="9" name="Рисунок 8" descr="FG14_07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8587">
            <a:off x="3010655" y="2317480"/>
            <a:ext cx="2807931" cy="282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840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57821" y="389722"/>
            <a:ext cx="6768752" cy="1940957"/>
          </a:xfrm>
          <a:prstGeom prst="roundRect">
            <a:avLst/>
          </a:prstGeom>
          <a:solidFill>
            <a:srgbClr val="EE6C3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 b="1" dirty="0" smtClean="0">
                <a:latin typeface="Arial" charset="0"/>
              </a:rPr>
              <a:t>3. Почему </a:t>
            </a:r>
            <a:r>
              <a:rPr lang="ru-RU" sz="3600" b="1" dirty="0">
                <a:latin typeface="Arial" charset="0"/>
              </a:rPr>
              <a:t>птицы сидят на проводах </a:t>
            </a:r>
            <a:endParaRPr lang="ru-RU" sz="3600" b="1" dirty="0" smtClean="0">
              <a:latin typeface="Arial" charset="0"/>
            </a:endParaRPr>
          </a:p>
          <a:p>
            <a:pPr algn="ctr" eaLnBrk="1" hangingPunct="1"/>
            <a:r>
              <a:rPr lang="ru-RU" sz="3600" b="1" dirty="0" smtClean="0">
                <a:latin typeface="Arial" charset="0"/>
              </a:rPr>
              <a:t>и </a:t>
            </a:r>
            <a:r>
              <a:rPr lang="ru-RU" sz="3600" b="1" dirty="0">
                <a:latin typeface="Arial" charset="0"/>
              </a:rPr>
              <a:t>их не   убивает током?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93634" y="2949621"/>
            <a:ext cx="8497126" cy="1328023"/>
          </a:xfrm>
          <a:prstGeom prst="roundRect">
            <a:avLst/>
          </a:prstGeom>
          <a:solidFill>
            <a:srgbClr val="EE6C32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 b="1" dirty="0">
                <a:latin typeface="Arial" pitchFamily="34" charset="0"/>
                <a:cs typeface="Arial" pitchFamily="34" charset="0"/>
              </a:rPr>
              <a:t>Они не заземляются и держатся только за один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провод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975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166813" y="1287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2400" b="1" dirty="0">
              <a:latin typeface="Arial" charset="0"/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2915816" y="272221"/>
            <a:ext cx="6000458" cy="13280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 b="1" dirty="0">
                <a:latin typeface="Arial" charset="0"/>
              </a:rPr>
              <a:t>4. Почему </a:t>
            </a:r>
            <a:r>
              <a:rPr lang="ru-RU" sz="3600" b="1" dirty="0" smtClean="0">
                <a:latin typeface="Arial" charset="0"/>
              </a:rPr>
              <a:t>в самолётах </a:t>
            </a:r>
            <a:r>
              <a:rPr lang="ru-RU" sz="3600" b="1" dirty="0">
                <a:latin typeface="Arial" charset="0"/>
              </a:rPr>
              <a:t>закладывает уши?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0" y="5331060"/>
            <a:ext cx="9108504" cy="13280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 b="1" dirty="0">
                <a:latin typeface="Arial" charset="0"/>
              </a:rPr>
              <a:t>Из-за разницы </a:t>
            </a:r>
            <a:r>
              <a:rPr lang="ru-RU" sz="3600" b="1" dirty="0" smtClean="0">
                <a:latin typeface="Arial" charset="0"/>
              </a:rPr>
              <a:t>давления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организме 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человека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и внешней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среды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58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5" grpId="0" animBg="1"/>
      <p:bldP spid="1996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1520" y="476712"/>
            <a:ext cx="8640763" cy="194095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 b="1" dirty="0" smtClean="0">
                <a:latin typeface="Arial" charset="0"/>
              </a:rPr>
              <a:t>5. </a:t>
            </a:r>
            <a:r>
              <a:rPr lang="ru-RU" sz="3600" b="1" dirty="0">
                <a:latin typeface="Arial" charset="0"/>
              </a:rPr>
              <a:t>Назовите физическое явление, помогающее </a:t>
            </a:r>
            <a:r>
              <a:rPr lang="ru-RU" sz="3600" b="1" dirty="0" smtClean="0">
                <a:latin typeface="Arial" charset="0"/>
              </a:rPr>
              <a:t>жуку </a:t>
            </a:r>
            <a:r>
              <a:rPr lang="ru-RU" sz="3600" b="1" dirty="0">
                <a:latin typeface="Arial" charset="0"/>
              </a:rPr>
              <a:t>водомерке легко скользить по воде?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18156" y="5697169"/>
            <a:ext cx="7307489" cy="851297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000" b="1" dirty="0">
                <a:latin typeface="Arial" charset="0"/>
              </a:rPr>
              <a:t>Поверхностное</a:t>
            </a:r>
            <a:r>
              <a:rPr lang="ru-RU" sz="4400" b="1" dirty="0">
                <a:latin typeface="Arial" charset="0"/>
              </a:rPr>
              <a:t> </a:t>
            </a:r>
            <a:r>
              <a:rPr lang="ru-RU" sz="4000" b="1" dirty="0">
                <a:latin typeface="Arial" charset="0"/>
              </a:rPr>
              <a:t>натяжение</a:t>
            </a:r>
          </a:p>
        </p:txBody>
      </p:sp>
    </p:spTree>
    <p:extLst>
      <p:ext uri="{BB962C8B-B14F-4D97-AF65-F5344CB8AC3E}">
        <p14:creationId xmlns:p14="http://schemas.microsoft.com/office/powerpoint/2010/main" val="25810317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5904656" cy="2348880"/>
          </a:xfrm>
          <a:prstGeom prst="roundRect">
            <a:avLst/>
          </a:prstGeom>
          <a:solidFill>
            <a:srgbClr val="D7120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  <a:effectLst/>
                <a:latin typeface="Arial" charset="0"/>
              </a:rPr>
              <a:t>6. Какой физический закон согласно легенде 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Arial" charset="0"/>
              </a:rPr>
              <a:t>помогло открыть яблоко?</a:t>
            </a:r>
            <a:r>
              <a:rPr lang="ru-RU" b="0" dirty="0" smtClean="0"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724230" y="6040983"/>
            <a:ext cx="7623875" cy="783193"/>
          </a:xfrm>
          <a:prstGeom prst="roundRect">
            <a:avLst/>
          </a:prstGeom>
          <a:solidFill>
            <a:srgbClr val="D7120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000" b="1" dirty="0">
                <a:latin typeface="Arial" charset="0"/>
              </a:rPr>
              <a:t>Закон Всемирного тяготения</a:t>
            </a:r>
          </a:p>
        </p:txBody>
      </p:sp>
    </p:spTree>
    <p:extLst>
      <p:ext uri="{BB962C8B-B14F-4D97-AF65-F5344CB8AC3E}">
        <p14:creationId xmlns:p14="http://schemas.microsoft.com/office/powerpoint/2010/main" val="4156405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nimBg="1"/>
      <p:bldP spid="2601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395536" y="1412776"/>
            <a:ext cx="8424862" cy="1328023"/>
          </a:xfrm>
          <a:prstGeom prst="roundRect">
            <a:avLst/>
          </a:prstGeom>
          <a:solidFill>
            <a:srgbClr val="FFFF00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prstClr val="black"/>
                </a:solidFill>
                <a:latin typeface="Arial" charset="0"/>
              </a:rPr>
              <a:t>7. </a:t>
            </a:r>
            <a:r>
              <a:rPr lang="ru-RU" sz="3600" b="1" dirty="0">
                <a:solidFill>
                  <a:prstClr val="black"/>
                </a:solidFill>
                <a:latin typeface="Arial" charset="0"/>
              </a:rPr>
              <a:t>Какие лучи вызывают загар и ожоги на теле человека?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1815632" y="5733256"/>
            <a:ext cx="5225120" cy="783193"/>
          </a:xfrm>
          <a:prstGeom prst="roundRect">
            <a:avLst/>
          </a:prstGeom>
          <a:solidFill>
            <a:srgbClr val="FFFF00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Ультрафиолетовые</a:t>
            </a:r>
          </a:p>
        </p:txBody>
      </p:sp>
    </p:spTree>
    <p:extLst>
      <p:ext uri="{BB962C8B-B14F-4D97-AF65-F5344CB8AC3E}">
        <p14:creationId xmlns:p14="http://schemas.microsoft.com/office/powerpoint/2010/main" val="1027660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animBg="1"/>
      <p:bldP spid="19866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960</Words>
  <Application>Microsoft Office PowerPoint</Application>
  <PresentationFormat>Экран (4:3)</PresentationFormat>
  <Paragraphs>162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Какой физический закон согласно легенде  помогло открыть яблоко?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Вячеславна</dc:creator>
  <cp:lastModifiedBy>Вячеславна</cp:lastModifiedBy>
  <cp:revision>70</cp:revision>
  <dcterms:created xsi:type="dcterms:W3CDTF">2013-08-23T23:34:37Z</dcterms:created>
  <dcterms:modified xsi:type="dcterms:W3CDTF">2014-02-23T04:42:03Z</dcterms:modified>
</cp:coreProperties>
</file>