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3" r:id="rId3"/>
  </p:sldMasterIdLst>
  <p:notesMasterIdLst>
    <p:notesMasterId r:id="rId24"/>
  </p:notesMasterIdLst>
  <p:handoutMasterIdLst>
    <p:handoutMasterId r:id="rId25"/>
  </p:handoutMasterIdLst>
  <p:sldIdLst>
    <p:sldId id="300" r:id="rId4"/>
    <p:sldId id="268" r:id="rId5"/>
    <p:sldId id="266" r:id="rId6"/>
    <p:sldId id="264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313" r:id="rId16"/>
    <p:sldId id="280" r:id="rId17"/>
    <p:sldId id="282" r:id="rId18"/>
    <p:sldId id="283" r:id="rId19"/>
    <p:sldId id="307" r:id="rId20"/>
    <p:sldId id="312" r:id="rId21"/>
    <p:sldId id="299" r:id="rId22"/>
    <p:sldId id="309" r:id="rId2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A26C25-14D3-4658-A145-0AB35FAD60D0}" type="datetimeFigureOut">
              <a:rPr lang="ru-RU"/>
              <a:pPr>
                <a:defRPr/>
              </a:pPr>
              <a:t>28.12.2013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E4841A-839F-4375-A128-89CE1DFD6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6CC74B-1F2E-4983-9D9C-7202B69BD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B5BF54-4EA6-42F5-A98A-E028205033A6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74A05B-655D-481F-A344-2A26B8927C14}" type="slidenum">
              <a:rPr lang="ru-RU" sz="1200">
                <a:latin typeface="Calibri" charset="-52"/>
              </a:rPr>
              <a:pPr algn="r"/>
              <a:t>4</a:t>
            </a:fld>
            <a:endParaRPr lang="ru-RU" sz="1200">
              <a:latin typeface="Calibri" charset="-5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0BB0B-55A0-4002-87E1-C1CAE0267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5632D-2339-4D17-8B86-0C60AB080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6663C-92BA-4582-80A6-9D6379A9E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22D65-05EA-4096-991F-C5E4D3E7D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FA5D5-12F0-4142-9AF6-B08E59131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E62CB-9C44-42AF-975E-085496C6C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9F4B-9102-45F0-AD61-749024F4F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FA222-639B-4E12-8723-8F4E85886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BCCBF-A7A2-4528-A53C-D07A2412B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3161E-42AE-4238-B8DB-7BFF48A32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D8BF8-0255-4EDF-9E14-21D1170F0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C1163-C34A-436B-BF01-C834609A0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EEA7D-F8A6-4079-8948-62BE5D75E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5CD3-18F1-4F95-89F6-08CEC3684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2FB1A-8FBF-4EFD-A26B-ACF86DC30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91FA2-E9DA-473A-B09F-2A3E665C0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B0D70-AA07-46BF-B986-8FDAD828D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230A3-B363-4F15-B93D-1DF175719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8395-A709-4B5D-A1B8-4B18DD5AB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02D2C-2DCE-41E6-90F4-2B5765D6D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853DF-E708-4B10-9C89-015246F25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3B601-7C42-447F-9AF8-DFADEF6D1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49950-7E1C-4E3B-8083-24852938B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0CC12-D71D-462D-8F39-D63EC0601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BE637-FCD1-4FB2-A88E-95535632F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7D587-1537-4A06-A1CA-A9B0A8862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A50EC-1D70-48A0-AE66-EBDAC9E66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F74A9-62D5-45EC-A20B-4ACE0AA3D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080BA-78D7-4EB5-8C78-22190A546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2E449-ED33-4BC6-A1BB-DF0A8826D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BCDC-A9D1-400A-9237-6B5EA8924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A68D8-06EB-494B-9025-68644B78D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B9CD3-7363-4D43-8104-6EF873F0E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0324-9817-4982-82AC-CF26A2E34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DC9C4-6D24-463B-B89C-FAD01EEA8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AB8C0-6E4D-4865-A488-2175EB674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0C4CF2C3-B438-4AF6-A1B9-5AF560EF4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C3226"/>
                </a:solidFill>
                <a:latin typeface="+mn-lt"/>
              </a:defRPr>
            </a:lvl1pPr>
          </a:lstStyle>
          <a:p>
            <a:pPr>
              <a:defRPr/>
            </a:pPr>
            <a:fld id="{9D6749F3-1712-43D3-ABDC-B6ED5B73B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>
          <a:solidFill>
            <a:srgbClr val="10403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rgbClr val="1040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rgbClr val="10403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10403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10403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10403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10403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10403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8DED80B-88FE-4C7C-A620-BD5688A44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F:\&#1075;&#1086;&#1090;&#1086;&#1074;&#1072;&#1103;\96799679ochen_-krasivaya-muzyka96799679-Vremena-goda(muzofon.com)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36.xml"/><Relationship Id="rId1" Type="http://schemas.openxmlformats.org/officeDocument/2006/relationships/audio" Target="file:///F:\&#1075;&#1086;&#1090;&#1086;&#1074;&#1072;&#1103;\S-Markov-Otkrovenie-kriki-chaek-shum-morya-i-muzyka(muzofon.com).mp3" TargetMode="Externa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ctrTitle"/>
          </p:nvPr>
        </p:nvSpPr>
        <p:spPr>
          <a:xfrm>
            <a:off x="1143000" y="2357438"/>
            <a:ext cx="6696075" cy="1325562"/>
          </a:xfrm>
          <a:noFill/>
        </p:spPr>
        <p:txBody>
          <a:bodyPr/>
          <a:lstStyle/>
          <a:p>
            <a:pPr eaLnBrk="1" hangingPunct="1"/>
            <a:r>
              <a:rPr lang="ru-RU" sz="4000" b="0" smtClean="0"/>
              <a:t>Урок естествознания</a:t>
            </a:r>
            <a:br>
              <a:rPr lang="ru-RU" sz="4000" b="0" smtClean="0"/>
            </a:br>
            <a:r>
              <a:rPr lang="ru-RU" sz="4000" b="0" smtClean="0"/>
              <a:t>3 класс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000250" y="4357688"/>
            <a:ext cx="5800725" cy="12001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Марина Юлия Ивановна</a:t>
            </a:r>
          </a:p>
          <a:p>
            <a:pPr algn="ctr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учитель химии и естествознания</a:t>
            </a:r>
          </a:p>
          <a:p>
            <a:pPr algn="ctr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МБОУ СОШ №12</a:t>
            </a:r>
          </a:p>
          <a:p>
            <a:pPr algn="ctr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г.Новомосковск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20E7F-B1E4-4949-B651-EAAD4426879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85984" y="285728"/>
            <a:ext cx="4929222" cy="9144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Свойства воды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57375" y="3071813"/>
            <a:ext cx="5643563" cy="1500187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Практическая часть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AD31-AFCD-44D4-A6D0-BBC7D25713D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85984" y="285728"/>
            <a:ext cx="4929222" cy="9144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Форма воды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928813"/>
            <a:ext cx="19446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928813"/>
            <a:ext cx="34766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1187450" y="5373688"/>
            <a:ext cx="7072313" cy="914400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latin typeface="Times New Roman" pitchFamily="18" charset="0"/>
              </a:rPr>
              <a:t>Вода не сохраняет форм</a:t>
            </a:r>
            <a:r>
              <a:rPr lang="ru-RU">
                <a:solidFill>
                  <a:schemeClr val="tx1"/>
                </a:solidFill>
                <a:latin typeface="Arial" charset="0"/>
              </a:rPr>
              <a:t>у</a:t>
            </a:r>
            <a:r>
              <a:rPr lang="ru-RU">
                <a:solidFill>
                  <a:schemeClr val="tx1"/>
                </a:solidFill>
                <a:latin typeface="Times New Roman" pitchFamily="18" charset="0"/>
              </a:rPr>
              <a:t>, но сохраняет объем</a:t>
            </a:r>
            <a:r>
              <a:rPr lang="ru-RU">
                <a:solidFill>
                  <a:schemeClr val="tx1"/>
                </a:solidFill>
                <a:latin typeface="Arial" charset="0"/>
              </a:rPr>
              <a:t>.</a:t>
            </a:r>
            <a:r>
              <a:rPr lang="ru-RU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AA6C0F-E630-43F9-9F07-2DC70BE0729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85984" y="285728"/>
            <a:ext cx="4929222" cy="9144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Текучесть воды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214438" y="5429250"/>
            <a:ext cx="7072312" cy="914400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133A"/>
                </a:solidFill>
                <a:latin typeface="Arial" pitchFamily="34" charset="0"/>
                <a:cs typeface="Arial" pitchFamily="34" charset="0"/>
              </a:rPr>
              <a:t>Вода течет.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133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6" name="Рисунок 9" descr="19abd682544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1773238"/>
            <a:ext cx="16795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44903-FA79-443B-BE2E-1EE97CD0806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5368" name="Picture 10" descr="G:\1331386996_rrrrryirr-rrrssrryorr-rrrryorr-rrssrrrrirs-rryosr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773238"/>
            <a:ext cx="40322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D366A-372A-45F7-A0D8-67340AF04A0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6387" name="Picture 2" descr="http://fisherbook.ru/sites/default/files/10.04/reservoir/foto/6234-4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www.poluostrov-kamchatka.ru/2010/100317/18_04.jpg"/>
          <p:cNvPicPr>
            <a:picLocks noChangeAspect="1" noChangeArrowheads="1"/>
          </p:cNvPicPr>
          <p:nvPr/>
        </p:nvPicPr>
        <p:blipFill>
          <a:blip r:embed="rId4" cstate="print"/>
          <a:srcRect r="13744"/>
          <a:stretch>
            <a:fillRect/>
          </a:stretch>
        </p:blipFill>
        <p:spPr bwMode="auto">
          <a:xfrm>
            <a:off x="4714875" y="0"/>
            <a:ext cx="442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1286669" y="3429794"/>
            <a:ext cx="6858000" cy="1588"/>
          </a:xfrm>
          <a:prstGeom prst="line">
            <a:avLst/>
          </a:prstGeom>
          <a:ln w="1905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96799679ochen_-krasivaya-muzyka96799679-Vremena-god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85984" y="285728"/>
            <a:ext cx="4929222" cy="9144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Цвет воды</a:t>
            </a:r>
          </a:p>
        </p:txBody>
      </p:sp>
      <p:pic>
        <p:nvPicPr>
          <p:cNvPr id="17413" name="Рисунок 5" descr="19abd682544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557338"/>
            <a:ext cx="42481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1214438" y="5429250"/>
            <a:ext cx="7072312" cy="914400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00133A"/>
                </a:solidFill>
                <a:latin typeface="Arial" charset="0"/>
                <a:cs typeface="Arial" charset="0"/>
              </a:rPr>
              <a:t>Вода </a:t>
            </a:r>
            <a:r>
              <a:rPr lang="ru-RU">
                <a:solidFill>
                  <a:schemeClr val="tx1"/>
                </a:solidFill>
                <a:latin typeface="Arial" charset="0"/>
              </a:rPr>
              <a:t>бесцветная</a:t>
            </a:r>
            <a:r>
              <a:rPr lang="ru-RU" i="1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>
                <a:solidFill>
                  <a:schemeClr val="tx1"/>
                </a:solidFill>
                <a:latin typeface="Arial" charset="0"/>
              </a:rPr>
              <a:t>прозрачная</a:t>
            </a:r>
            <a:r>
              <a:rPr lang="ru-RU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>
                <a:solidFill>
                  <a:srgbClr val="00133A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8F310-9401-41AF-98DE-890F7EF6D38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71625" y="2428875"/>
          <a:ext cx="6096000" cy="288925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244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Сахар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Песок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Блок-схема: магнитный диск 3"/>
          <p:cNvSpPr/>
          <p:nvPr/>
        </p:nvSpPr>
        <p:spPr>
          <a:xfrm>
            <a:off x="2143125" y="2643188"/>
            <a:ext cx="914400" cy="1714500"/>
          </a:xfrm>
          <a:prstGeom prst="flowChartMagneticDisk">
            <a:avLst/>
          </a:prstGeom>
          <a:noFill/>
          <a:ln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4143375" y="2643188"/>
            <a:ext cx="914400" cy="1714500"/>
          </a:xfrm>
          <a:prstGeom prst="flowChartMagneticDisk">
            <a:avLst/>
          </a:prstGeom>
          <a:noFill/>
          <a:ln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6215063" y="2643188"/>
            <a:ext cx="914400" cy="1714500"/>
          </a:xfrm>
          <a:prstGeom prst="flowChartMagneticDisk">
            <a:avLst/>
          </a:prstGeom>
          <a:noFill/>
          <a:ln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2143125" y="3286125"/>
            <a:ext cx="914400" cy="1081088"/>
          </a:xfrm>
          <a:prstGeom prst="flowChartMagneticDisk">
            <a:avLst/>
          </a:prstGeom>
          <a:solidFill>
            <a:srgbClr val="CCECFF"/>
          </a:solidFill>
          <a:ln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4143375" y="3286125"/>
            <a:ext cx="914400" cy="1081088"/>
          </a:xfrm>
          <a:prstGeom prst="flowChartMagneticDisk">
            <a:avLst/>
          </a:prstGeom>
          <a:solidFill>
            <a:srgbClr val="CCECFF"/>
          </a:solidFill>
          <a:ln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6215074" y="3286124"/>
            <a:ext cx="914400" cy="1081094"/>
          </a:xfrm>
          <a:prstGeom prst="flowChartMagneticDisk">
            <a:avLst/>
          </a:prstGeom>
          <a:gradFill>
            <a:gsLst>
              <a:gs pos="16000">
                <a:schemeClr val="tx1">
                  <a:lumMod val="50000"/>
                  <a:lumOff val="50000"/>
                  <a:alpha val="4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3600000" scaled="0"/>
          </a:gradFill>
          <a:ln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85984" y="285728"/>
            <a:ext cx="4929222" cy="9144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Растворимость в воде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214438" y="5429250"/>
            <a:ext cx="7072312" cy="914400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00133A"/>
                </a:solidFill>
                <a:latin typeface="Arial" charset="0"/>
                <a:cs typeface="Arial" charset="0"/>
              </a:rPr>
              <a:t>Вода – хороший растворитель.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A22CE-0871-4CC6-AA1C-FB7FA78278B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14678" y="428604"/>
            <a:ext cx="4000528" cy="9144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Сундучок знаний: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«Свойства воды»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Picture 30" descr="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2071688"/>
            <a:ext cx="4421188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8"/>
          <p:cNvSpPr>
            <a:spLocks noChangeArrowheads="1"/>
          </p:cNvSpPr>
          <p:nvPr/>
        </p:nvSpPr>
        <p:spPr bwMode="auto">
          <a:xfrm>
            <a:off x="5724525" y="1773238"/>
            <a:ext cx="2879725" cy="509587"/>
          </a:xfrm>
          <a:prstGeom prst="flowChartAlternateProcess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135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Не имеет формы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49"/>
          <p:cNvSpPr>
            <a:spLocks noChangeArrowheads="1"/>
          </p:cNvSpPr>
          <p:nvPr/>
        </p:nvSpPr>
        <p:spPr bwMode="auto">
          <a:xfrm>
            <a:off x="539750" y="1773238"/>
            <a:ext cx="2411413" cy="511175"/>
          </a:xfrm>
          <a:prstGeom prst="flowChartAlternateProcess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135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Текучая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 Box 51"/>
          <p:cNvSpPr>
            <a:spLocks noChangeArrowheads="1"/>
          </p:cNvSpPr>
          <p:nvPr/>
        </p:nvSpPr>
        <p:spPr bwMode="auto">
          <a:xfrm>
            <a:off x="323850" y="4076700"/>
            <a:ext cx="2411413" cy="511175"/>
          </a:xfrm>
          <a:prstGeom prst="flowChartAlternateProcess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135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Бесцветная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 Box 50"/>
          <p:cNvSpPr>
            <a:spLocks noChangeArrowheads="1"/>
          </p:cNvSpPr>
          <p:nvPr/>
        </p:nvSpPr>
        <p:spPr bwMode="auto">
          <a:xfrm>
            <a:off x="6732588" y="4581525"/>
            <a:ext cx="2411412" cy="511175"/>
          </a:xfrm>
          <a:prstGeom prst="flowChartAlternateProcess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135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Прозрачная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 Box 47"/>
          <p:cNvSpPr>
            <a:spLocks noChangeArrowheads="1"/>
          </p:cNvSpPr>
          <p:nvPr/>
        </p:nvSpPr>
        <p:spPr bwMode="auto">
          <a:xfrm>
            <a:off x="468313" y="5732463"/>
            <a:ext cx="2413000" cy="511175"/>
          </a:xfrm>
          <a:prstGeom prst="flowChartAlternateProcess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135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solidFill>
                  <a:srgbClr val="00133A"/>
                </a:solidFill>
                <a:latin typeface="Arial" charset="0"/>
                <a:cs typeface="Arial" charset="0"/>
              </a:rPr>
              <a:t>Растворитель</a:t>
            </a:r>
            <a:endParaRPr lang="en-US">
              <a:solidFill>
                <a:srgbClr val="00133A"/>
              </a:solidFill>
              <a:latin typeface="Arial" charset="0"/>
              <a:cs typeface="Arial" charset="0"/>
            </a:endParaRPr>
          </a:p>
        </p:txBody>
      </p:sp>
      <p:grpSp>
        <p:nvGrpSpPr>
          <p:cNvPr id="19467" name="Группа 10"/>
          <p:cNvGrpSpPr>
            <a:grpSpLocks/>
          </p:cNvGrpSpPr>
          <p:nvPr/>
        </p:nvGrpSpPr>
        <p:grpSpPr bwMode="auto">
          <a:xfrm>
            <a:off x="4067175" y="3429000"/>
            <a:ext cx="2089150" cy="715963"/>
            <a:chOff x="3126508" y="-461675"/>
            <a:chExt cx="1782403" cy="116223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126508" y="-461675"/>
              <a:ext cx="1782403" cy="11596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175267" y="-345709"/>
              <a:ext cx="1668633" cy="10462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Сундучок знаний</a:t>
              </a:r>
            </a:p>
          </p:txBody>
        </p:sp>
      </p:grpSp>
      <p:sp>
        <p:nvSpPr>
          <p:cNvPr id="19468" name="Text Box 47"/>
          <p:cNvSpPr>
            <a:spLocks noChangeArrowheads="1"/>
          </p:cNvSpPr>
          <p:nvPr/>
        </p:nvSpPr>
        <p:spPr bwMode="auto">
          <a:xfrm>
            <a:off x="1403350" y="2997200"/>
            <a:ext cx="2413000" cy="511175"/>
          </a:xfrm>
          <a:prstGeom prst="flowChartAlternateProcess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135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solidFill>
                  <a:srgbClr val="00133A"/>
                </a:solidFill>
                <a:latin typeface="Arial" charset="0"/>
                <a:cs typeface="Arial" charset="0"/>
              </a:rPr>
              <a:t>Круглая</a:t>
            </a:r>
            <a:endParaRPr lang="en-US">
              <a:solidFill>
                <a:srgbClr val="00133A"/>
              </a:solidFill>
              <a:latin typeface="Arial" charset="0"/>
              <a:cs typeface="Arial" charset="0"/>
            </a:endParaRPr>
          </a:p>
        </p:txBody>
      </p:sp>
      <p:sp>
        <p:nvSpPr>
          <p:cNvPr id="19469" name="Text Box 47"/>
          <p:cNvSpPr>
            <a:spLocks noChangeArrowheads="1"/>
          </p:cNvSpPr>
          <p:nvPr/>
        </p:nvSpPr>
        <p:spPr bwMode="auto">
          <a:xfrm>
            <a:off x="3851275" y="6092825"/>
            <a:ext cx="2413000" cy="511175"/>
          </a:xfrm>
          <a:prstGeom prst="flowChartAlternateProcess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135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solidFill>
                  <a:srgbClr val="00133A"/>
                </a:solidFill>
                <a:latin typeface="Arial" charset="0"/>
                <a:cs typeface="Arial" charset="0"/>
              </a:rPr>
              <a:t>Красная</a:t>
            </a:r>
            <a:endParaRPr lang="en-US">
              <a:solidFill>
                <a:srgbClr val="00133A"/>
              </a:solidFill>
              <a:latin typeface="Arial" charset="0"/>
              <a:cs typeface="Arial" charset="0"/>
            </a:endParaRPr>
          </a:p>
        </p:txBody>
      </p:sp>
      <p:sp>
        <p:nvSpPr>
          <p:cNvPr id="19470" name="Text Box 47"/>
          <p:cNvSpPr>
            <a:spLocks noChangeArrowheads="1"/>
          </p:cNvSpPr>
          <p:nvPr/>
        </p:nvSpPr>
        <p:spPr bwMode="auto">
          <a:xfrm>
            <a:off x="6516688" y="5516563"/>
            <a:ext cx="2413000" cy="511175"/>
          </a:xfrm>
          <a:prstGeom prst="flowChartAlternateProcess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135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solidFill>
                  <a:srgbClr val="00133A"/>
                </a:solidFill>
                <a:latin typeface="Arial" charset="0"/>
                <a:cs typeface="Arial" charset="0"/>
              </a:rPr>
              <a:t>Вязкая</a:t>
            </a:r>
            <a:endParaRPr lang="en-US">
              <a:solidFill>
                <a:srgbClr val="00133A"/>
              </a:solidFill>
              <a:latin typeface="Arial" charset="0"/>
              <a:cs typeface="Arial" charset="0"/>
            </a:endParaRPr>
          </a:p>
        </p:txBody>
      </p:sp>
      <p:sp>
        <p:nvSpPr>
          <p:cNvPr id="19471" name="Text Box 47"/>
          <p:cNvSpPr>
            <a:spLocks noChangeArrowheads="1"/>
          </p:cNvSpPr>
          <p:nvPr/>
        </p:nvSpPr>
        <p:spPr bwMode="auto">
          <a:xfrm>
            <a:off x="2843213" y="5013325"/>
            <a:ext cx="2413000" cy="511175"/>
          </a:xfrm>
          <a:prstGeom prst="flowChartAlternateProcess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135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>
                <a:solidFill>
                  <a:srgbClr val="00133A"/>
                </a:solidFill>
                <a:latin typeface="Arial" charset="0"/>
                <a:cs typeface="Arial" charset="0"/>
              </a:rPr>
              <a:t>Горит</a:t>
            </a:r>
            <a:endParaRPr lang="en-US">
              <a:solidFill>
                <a:srgbClr val="00133A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2CC9E-299F-44D7-9757-CA81BDB0DEE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39306E-6 L -0.16598 0.1678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025E-7 L 0.41944 0.1829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40034 -0.1629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09249E-7 L -0.28351 -0.2356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39236 -0.3713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A50021"/>
                </a:solidFill>
              </a:rPr>
              <a:t>Физкультминутка  </a:t>
            </a:r>
            <a:br>
              <a:rPr lang="ru-RU" sz="4000" b="1" smtClean="0">
                <a:solidFill>
                  <a:srgbClr val="A50021"/>
                </a:solidFill>
              </a:rPr>
            </a:br>
            <a:endParaRPr lang="ru-RU" sz="3200" b="1" smtClean="0">
              <a:solidFill>
                <a:srgbClr val="A50021"/>
              </a:solidFill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800" b="1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C65B0-9E86-46AB-A639-B5495386326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7" name="S-Markov-Otkrovenie-kriki-chaek-shum-morya-i-muzy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614680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2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mtClean="0"/>
              <a:t>Очистка воды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43863" cy="4525963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Очистка воды с помощью песка</a:t>
            </a:r>
          </a:p>
          <a:p>
            <a:r>
              <a:rPr lang="ru-RU" smtClean="0">
                <a:latin typeface="Arial" charset="0"/>
              </a:rPr>
              <a:t>Очистка воды с помощью гравия</a:t>
            </a:r>
          </a:p>
          <a:p>
            <a:r>
              <a:rPr lang="ru-RU" smtClean="0">
                <a:latin typeface="Arial" charset="0"/>
              </a:rPr>
              <a:t>Очистка воды с помощью перегноя</a:t>
            </a:r>
          </a:p>
          <a:p>
            <a:r>
              <a:rPr lang="ru-RU" smtClean="0">
                <a:latin typeface="Arial" charset="0"/>
              </a:rPr>
              <a:t>Очистка воды с помощью глины</a:t>
            </a:r>
          </a:p>
          <a:p>
            <a:pPr>
              <a:buFontTx/>
              <a:buNone/>
            </a:pPr>
            <a:endParaRPr lang="ru-RU" smtClean="0">
              <a:latin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C7EFD-6630-4891-8463-3BC1C5B70F1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08" y="285728"/>
            <a:ext cx="5072098" cy="9144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Домашнее задание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43000" y="3357563"/>
            <a:ext cx="6786563" cy="1500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«Беречь воду – значит беречь жизнь»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60F43-0AF0-451C-A099-5A980695113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85984" y="285728"/>
            <a:ext cx="4929222" cy="9144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 Земли из космоса</a:t>
            </a: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12038" y="-11849100"/>
            <a:ext cx="14471650" cy="895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A6F48-5ACA-43F2-BCA6-8D991187D20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127" name="Picture 15" descr="http://www.uzfilms.tv/EnglishMovie/planet-earth.jpg"/>
          <p:cNvPicPr>
            <a:picLocks noChangeAspect="1" noChangeArrowheads="1"/>
          </p:cNvPicPr>
          <p:nvPr/>
        </p:nvPicPr>
        <p:blipFill>
          <a:blip r:embed="rId3" cstate="print"/>
          <a:srcRect l="2528" t="10078" r="2528" b="23517"/>
          <a:stretch>
            <a:fillRect/>
          </a:stretch>
        </p:blipFill>
        <p:spPr bwMode="auto">
          <a:xfrm>
            <a:off x="2700338" y="2205038"/>
            <a:ext cx="381635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WordArt 2"/>
          <p:cNvSpPr>
            <a:spLocks noChangeArrowheads="1" noChangeShapeType="1" noTextEdit="1"/>
          </p:cNvSpPr>
          <p:nvPr/>
        </p:nvSpPr>
        <p:spPr bwMode="auto">
          <a:xfrm>
            <a:off x="755650" y="1557338"/>
            <a:ext cx="7696200" cy="24479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4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Спасибо за урок!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9FD61-4FBB-4C8D-BCFC-C0260A36C55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5013" y="3789363"/>
            <a:ext cx="3328987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285984" y="285728"/>
            <a:ext cx="4929222" cy="9144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Отгадай загадки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50" y="1484313"/>
            <a:ext cx="4718050" cy="2065337"/>
          </a:xfrm>
          <a:prstGeom prst="roundRect">
            <a:avLst>
              <a:gd name="adj" fmla="val 20483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В морях и реках обитает,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Но часто по небу летает.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А наскучит ей летать, 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На землю падает опять.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850" y="3714750"/>
            <a:ext cx="4676775" cy="22352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>
                <a:solidFill>
                  <a:schemeClr val="tx1"/>
                </a:solidFill>
                <a:latin typeface="Arial" charset="0"/>
                <a:cs typeface="Arial" charset="0"/>
              </a:rPr>
              <a:t>Что в гору не выкатить,</a:t>
            </a:r>
          </a:p>
          <a:p>
            <a:pPr>
              <a:defRPr/>
            </a:pPr>
            <a:r>
              <a:rPr lang="ru-RU" sz="2800">
                <a:solidFill>
                  <a:schemeClr val="tx1"/>
                </a:solidFill>
                <a:latin typeface="Arial" charset="0"/>
                <a:cs typeface="Arial" charset="0"/>
              </a:rPr>
              <a:t>В решете не унести,</a:t>
            </a:r>
          </a:p>
          <a:p>
            <a:pPr>
              <a:defRPr/>
            </a:pPr>
            <a:r>
              <a:rPr lang="ru-RU" sz="2800">
                <a:solidFill>
                  <a:schemeClr val="tx1"/>
                </a:solidFill>
                <a:latin typeface="Arial" charset="0"/>
                <a:cs typeface="Arial" charset="0"/>
              </a:rPr>
              <a:t>В руках не удержать?</a:t>
            </a:r>
          </a:p>
          <a:p>
            <a:pPr>
              <a:defRPr/>
            </a:pPr>
            <a:endParaRPr lang="ru-RU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2780B-D703-4802-BF70-0D73C05EDDB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34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492250"/>
            <a:ext cx="2665413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5707" y="588941"/>
            <a:ext cx="8715436" cy="1470025"/>
          </a:xfrm>
          <a:solidFill>
            <a:srgbClr val="00990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0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Вода</a:t>
            </a:r>
            <a:endParaRPr lang="ru-RU" sz="7200" kern="1200" dirty="0">
              <a:ln w="190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7FB0C-5E07-4748-81E0-1D93D5280BB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7172" name="Picture 7" descr="http://img0.liveinternet.ru/images/attach/b/3/19/40/19040068_1204117878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3896">
            <a:off x="1233488" y="5016500"/>
            <a:ext cx="2347912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http://www.daler.ru/pictures/1/1600x1200/Ravninnaja-reka-2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59936">
            <a:off x="168275" y="3338513"/>
            <a:ext cx="2230438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1" descr="http://dom.a42.ru/wp-content/uploads/2011/01/rmjo9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2349500"/>
            <a:ext cx="50038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Verdana" pitchFamily="34" charset="0"/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Verdana" pitchFamily="34" charset="0"/>
            </a:endParaRPr>
          </a:p>
        </p:txBody>
      </p:sp>
      <p:sp>
        <p:nvSpPr>
          <p:cNvPr id="69639" name="Freeform 7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sp>
        <p:nvSpPr>
          <p:cNvPr id="8197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41" name="Freeform 9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grpSp>
        <p:nvGrpSpPr>
          <p:cNvPr id="8199" name="Group 10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8207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latin typeface="+mn-lt"/>
                </a:endParaRPr>
              </a:p>
            </p:txBody>
          </p: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latin typeface="+mn-lt"/>
                </a:endParaRPr>
              </a:p>
            </p:txBody>
          </p:sp>
        </p:grpSp>
        <p:sp>
          <p:nvSpPr>
            <p:cNvPr id="6964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4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100000">
                  <a:schemeClr val="accent2">
                    <a:alpha val="48000"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>
                    <a:alpha val="38000"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8200" name="Text Box 18"/>
          <p:cNvSpPr txBox="1">
            <a:spLocks noChangeArrowheads="1"/>
          </p:cNvSpPr>
          <p:nvPr/>
        </p:nvSpPr>
        <p:spPr bwMode="auto">
          <a:xfrm>
            <a:off x="3517900" y="1828800"/>
            <a:ext cx="196532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3200">
                <a:solidFill>
                  <a:srgbClr val="000000"/>
                </a:solidFill>
                <a:latin typeface="Arial" charset="0"/>
                <a:cs typeface="Arial" charset="0"/>
              </a:rPr>
              <a:t>Растения</a:t>
            </a:r>
            <a:endParaRPr lang="en-US" sz="3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285984" y="285728"/>
            <a:ext cx="4929222" cy="9144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нужна вода</a:t>
            </a:r>
          </a:p>
        </p:txBody>
      </p:sp>
      <p:pic>
        <p:nvPicPr>
          <p:cNvPr id="23" name="Picture 2" descr="http://900igr.net/datai/russkij-jazyk/ZHi-shi/0005-017-Pchela-zhuzhzh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3357562"/>
            <a:ext cx="1594378" cy="2664000"/>
          </a:xfrm>
          <a:prstGeom prst="flowChartAlternateProcess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8205" name="Picture 16" descr="http://www.merrymurder.com/murderporn/pornclipart/dais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3357563"/>
            <a:ext cx="15525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65ECA-3540-4C8D-B0E5-458447E09D7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3571876"/>
            <a:ext cx="2058389" cy="21431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Verdana" pitchFamily="34" charset="0"/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Verdana" pitchFamily="34" charset="0"/>
            </a:endParaRPr>
          </a:p>
        </p:txBody>
      </p:sp>
      <p:sp>
        <p:nvSpPr>
          <p:cNvPr id="69639" name="Freeform 7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sp>
        <p:nvSpPr>
          <p:cNvPr id="9222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41" name="Freeform 9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grpSp>
        <p:nvGrpSpPr>
          <p:cNvPr id="9224" name="Group 10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9231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latin typeface="+mn-lt"/>
                </a:endParaRPr>
              </a:p>
            </p:txBody>
          </p: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latin typeface="+mn-lt"/>
                </a:endParaRPr>
              </a:p>
            </p:txBody>
          </p:sp>
        </p:grpSp>
        <p:sp>
          <p:nvSpPr>
            <p:cNvPr id="6964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964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100000">
                  <a:schemeClr val="accent2">
                    <a:alpha val="48000"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>
                    <a:alpha val="38000"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9225" name="Text Box 18"/>
          <p:cNvSpPr txBox="1">
            <a:spLocks noChangeArrowheads="1"/>
          </p:cNvSpPr>
          <p:nvPr/>
        </p:nvSpPr>
        <p:spPr bwMode="auto">
          <a:xfrm>
            <a:off x="3321050" y="1828800"/>
            <a:ext cx="235902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3200">
                <a:solidFill>
                  <a:srgbClr val="000000"/>
                </a:solidFill>
                <a:latin typeface="Arial" charset="0"/>
                <a:cs typeface="Arial" charset="0"/>
              </a:rPr>
              <a:t>Насекомые</a:t>
            </a:r>
            <a:endParaRPr lang="en-US" sz="3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285984" y="285728"/>
            <a:ext cx="4929222" cy="9144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нужна вода</a:t>
            </a:r>
          </a:p>
        </p:txBody>
      </p:sp>
      <p:pic>
        <p:nvPicPr>
          <p:cNvPr id="9229" name="Picture 8" descr="http://www.lenagold.ru/fon/clipart/s/stre/strek13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3929063"/>
            <a:ext cx="226853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DB64-FE24-41B8-BCDE-6ADD8394915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Verdana" pitchFamily="34" charset="0"/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Verdana" pitchFamily="34" charset="0"/>
            </a:endParaRPr>
          </a:p>
        </p:txBody>
      </p:sp>
      <p:sp>
        <p:nvSpPr>
          <p:cNvPr id="10244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41" name="Freeform 9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grpSp>
        <p:nvGrpSpPr>
          <p:cNvPr id="10246" name="Group 10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10255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latin typeface="+mn-lt"/>
                </a:endParaRPr>
              </a:p>
            </p:txBody>
          </p: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latin typeface="+mn-lt"/>
                </a:endParaRPr>
              </a:p>
            </p:txBody>
          </p:sp>
        </p:grpSp>
        <p:sp>
          <p:nvSpPr>
            <p:cNvPr id="6964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964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100000">
                  <a:schemeClr val="accent2">
                    <a:alpha val="48000"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>
                    <a:alpha val="38000"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10247" name="Text Box 18"/>
          <p:cNvSpPr txBox="1">
            <a:spLocks noChangeArrowheads="1"/>
          </p:cNvSpPr>
          <p:nvPr/>
        </p:nvSpPr>
        <p:spPr bwMode="auto">
          <a:xfrm>
            <a:off x="3500438" y="1714500"/>
            <a:ext cx="2143125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3200">
                <a:solidFill>
                  <a:srgbClr val="000000"/>
                </a:solidFill>
                <a:latin typeface="Arial" charset="0"/>
                <a:cs typeface="Arial" charset="0"/>
              </a:rPr>
              <a:t>Водные </a:t>
            </a:r>
          </a:p>
          <a:p>
            <a:pPr algn="ctr" eaLnBrk="0" hangingPunct="0"/>
            <a:r>
              <a:rPr lang="ru-RU" sz="3200">
                <a:solidFill>
                  <a:srgbClr val="000000"/>
                </a:solidFill>
                <a:latin typeface="Arial" charset="0"/>
                <a:cs typeface="Arial" charset="0"/>
              </a:rPr>
              <a:t>обитатели</a:t>
            </a:r>
            <a:endParaRPr lang="en-US" sz="3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285984" y="285728"/>
            <a:ext cx="4929222" cy="9144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нужна вода</a:t>
            </a:r>
          </a:p>
        </p:txBody>
      </p:sp>
      <p:pic>
        <p:nvPicPr>
          <p:cNvPr id="18" name="Picture 4" descr="http://www.clipartov.net/images/mini/40/00000391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3714752"/>
            <a:ext cx="1980000" cy="198000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69639" name="Freeform 7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pic>
        <p:nvPicPr>
          <p:cNvPr id="10253" name="Picture 10" descr="http://i010.radikal.ru/0801/d9/ef87b27dd5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3786188"/>
            <a:ext cx="2163762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DDE23-3BFD-4114-AF9D-62597AD5599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4071938" y="3352800"/>
            <a:ext cx="4643437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Verdana" pitchFamily="34" charset="0"/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Verdana" pitchFamily="34" charset="0"/>
            </a:endParaRPr>
          </a:p>
        </p:txBody>
      </p:sp>
      <p:sp>
        <p:nvSpPr>
          <p:cNvPr id="11268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1269" name="Group 10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11279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latin typeface="+mn-lt"/>
                </a:endParaRPr>
              </a:p>
            </p:txBody>
          </p: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latin typeface="+mn-lt"/>
                </a:endParaRPr>
              </a:p>
            </p:txBody>
          </p:sp>
        </p:grpSp>
        <p:sp>
          <p:nvSpPr>
            <p:cNvPr id="6964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964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100000">
                  <a:schemeClr val="accent2">
                    <a:alpha val="48000"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>
                    <a:alpha val="38000"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11270" name="Text Box 18"/>
          <p:cNvSpPr txBox="1">
            <a:spLocks noChangeArrowheads="1"/>
          </p:cNvSpPr>
          <p:nvPr/>
        </p:nvSpPr>
        <p:spPr bwMode="auto">
          <a:xfrm>
            <a:off x="3714750" y="1857375"/>
            <a:ext cx="17653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3200">
                <a:solidFill>
                  <a:srgbClr val="000000"/>
                </a:solidFill>
                <a:latin typeface="Arial" charset="0"/>
                <a:cs typeface="Arial" charset="0"/>
              </a:rPr>
              <a:t>Человек</a:t>
            </a:r>
            <a:endParaRPr lang="en-US" sz="3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285984" y="285728"/>
            <a:ext cx="4929222" cy="9144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нужна вода</a:t>
            </a:r>
          </a:p>
        </p:txBody>
      </p:sp>
      <p:sp>
        <p:nvSpPr>
          <p:cNvPr id="69639" name="Freeform 7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pic>
        <p:nvPicPr>
          <p:cNvPr id="19" name="Picture 14" descr="http://i041.radikal.ru/0801/3c/f63948fb2213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3643313"/>
            <a:ext cx="1416050" cy="200818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9641" name="Freeform 9"/>
          <p:cNvSpPr>
            <a:spLocks/>
          </p:cNvSpPr>
          <p:nvPr/>
        </p:nvSpPr>
        <p:spPr bwMode="gray">
          <a:xfrm rot="16200000">
            <a:off x="6215857" y="1999456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3571876"/>
            <a:ext cx="4323024" cy="23400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0E0BD-A2FB-4AA3-9B4B-DF49DCBCAB8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929063"/>
            <a:ext cx="19002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Verdana" pitchFamily="34" charset="0"/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Verdana" pitchFamily="34" charset="0"/>
            </a:endParaRPr>
          </a:p>
        </p:txBody>
      </p:sp>
      <p:sp>
        <p:nvSpPr>
          <p:cNvPr id="12293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2294" name="Group 10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12304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latin typeface="+mn-lt"/>
                </a:endParaRPr>
              </a:p>
            </p:txBody>
          </p: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latin typeface="+mn-lt"/>
                </a:endParaRPr>
              </a:p>
            </p:txBody>
          </p:sp>
        </p:grpSp>
        <p:sp>
          <p:nvSpPr>
            <p:cNvPr id="6964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964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100000">
                  <a:schemeClr val="accent2">
                    <a:alpha val="48000"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>
                    <a:alpha val="38000"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latin typeface="+mn-lt"/>
              </a:endParaRPr>
            </a:p>
          </p:txBody>
        </p:sp>
      </p:grpSp>
      <p:sp>
        <p:nvSpPr>
          <p:cNvPr id="12295" name="Text Box 18"/>
          <p:cNvSpPr txBox="1">
            <a:spLocks noChangeArrowheads="1"/>
          </p:cNvSpPr>
          <p:nvPr/>
        </p:nvSpPr>
        <p:spPr bwMode="auto">
          <a:xfrm>
            <a:off x="3500438" y="2071688"/>
            <a:ext cx="2160587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3200">
                <a:solidFill>
                  <a:srgbClr val="000000"/>
                </a:solidFill>
                <a:latin typeface="Arial" charset="0"/>
                <a:cs typeface="Arial" charset="0"/>
              </a:rPr>
              <a:t>Животные</a:t>
            </a:r>
            <a:endParaRPr lang="en-US" sz="3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285984" y="285728"/>
            <a:ext cx="4929222" cy="9144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нужна вода</a:t>
            </a:r>
          </a:p>
        </p:txBody>
      </p:sp>
      <p:sp>
        <p:nvSpPr>
          <p:cNvPr id="69639" name="Freeform 7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sp>
        <p:nvSpPr>
          <p:cNvPr id="12300" name="Text Box 18"/>
          <p:cNvSpPr txBox="1">
            <a:spLocks noChangeArrowheads="1"/>
          </p:cNvSpPr>
          <p:nvPr/>
        </p:nvSpPr>
        <p:spPr bwMode="auto">
          <a:xfrm>
            <a:off x="3929063" y="1571625"/>
            <a:ext cx="1427162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3200">
                <a:solidFill>
                  <a:srgbClr val="000000"/>
                </a:solidFill>
                <a:latin typeface="Arial" charset="0"/>
                <a:cs typeface="Arial" charset="0"/>
              </a:rPr>
              <a:t>Птицы</a:t>
            </a:r>
            <a:endParaRPr lang="en-US" sz="3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641" name="Freeform 9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latin typeface="+mn-lt"/>
            </a:endParaRPr>
          </a:p>
        </p:txBody>
      </p:sp>
      <p:pic>
        <p:nvPicPr>
          <p:cNvPr id="123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3786188"/>
            <a:ext cx="19510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6B1DC-2727-4E0D-96DD-CBA57AA1C6B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S010362649">
  <a:themeElements>
    <a:clrScheme name="1_TS010362649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1_TS010362649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10362649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S010362649">
  <a:themeElements>
    <a:clrScheme name="2_TS010362649 1">
      <a:dk1>
        <a:srgbClr val="000000"/>
      </a:dk1>
      <a:lt1>
        <a:srgbClr val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FFFFFF"/>
      </a:accent3>
      <a:accent4>
        <a:srgbClr val="000000"/>
      </a:accent4>
      <a:accent5>
        <a:srgbClr val="CDDEAE"/>
      </a:accent5>
      <a:accent6>
        <a:srgbClr val="DB9021"/>
      </a:accent6>
      <a:hlink>
        <a:srgbClr val="64C143"/>
      </a:hlink>
      <a:folHlink>
        <a:srgbClr val="9A9A9A"/>
      </a:folHlink>
    </a:clrScheme>
    <a:fontScheme name="2_TS010362649">
      <a:majorFont>
        <a:latin typeface="Verdana"/>
        <a:ea typeface=""/>
        <a:cs typeface="Tahoma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TS010362649 1">
        <a:dk1>
          <a:srgbClr val="000000"/>
        </a:dk1>
        <a:lt1>
          <a:srgbClr val="FFFFFF"/>
        </a:lt1>
        <a:dk2>
          <a:srgbClr val="006270"/>
        </a:dk2>
        <a:lt2>
          <a:srgbClr val="FBFEC6"/>
        </a:lt2>
        <a:accent1>
          <a:srgbClr val="A0C435"/>
        </a:accent1>
        <a:accent2>
          <a:srgbClr val="F29F26"/>
        </a:accent2>
        <a:accent3>
          <a:srgbClr val="FFFFFF"/>
        </a:accent3>
        <a:accent4>
          <a:srgbClr val="000000"/>
        </a:accent4>
        <a:accent5>
          <a:srgbClr val="CDDEAE"/>
        </a:accent5>
        <a:accent6>
          <a:srgbClr val="DB9021"/>
        </a:accent6>
        <a:hlink>
          <a:srgbClr val="64C143"/>
        </a:hlink>
        <a:folHlink>
          <a:srgbClr val="9A9A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198</Words>
  <Application>Microsoft Office PowerPoint</Application>
  <PresentationFormat>Экран (4:3)</PresentationFormat>
  <Paragraphs>84</Paragraphs>
  <Slides>20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Times New Roman</vt:lpstr>
      <vt:lpstr>Arial</vt:lpstr>
      <vt:lpstr>Verdana</vt:lpstr>
      <vt:lpstr>Tahoma</vt:lpstr>
      <vt:lpstr>Wingdings</vt:lpstr>
      <vt:lpstr>Calibri</vt:lpstr>
      <vt:lpstr>1_TS010362649</vt:lpstr>
      <vt:lpstr>2_TS010362649</vt:lpstr>
      <vt:lpstr>Текстура</vt:lpstr>
      <vt:lpstr>Урок естествознания 3 класс</vt:lpstr>
      <vt:lpstr>Слайд 2</vt:lpstr>
      <vt:lpstr>Слайд 3</vt:lpstr>
      <vt:lpstr>Вода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Физкультминутка   </vt:lpstr>
      <vt:lpstr>Очистка воды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Ученик</dc:creator>
  <cp:lastModifiedBy>Ученик</cp:lastModifiedBy>
  <cp:revision>92</cp:revision>
  <dcterms:created xsi:type="dcterms:W3CDTF">1601-01-01T00:00:00Z</dcterms:created>
  <dcterms:modified xsi:type="dcterms:W3CDTF">2013-12-28T11:49:22Z</dcterms:modified>
</cp:coreProperties>
</file>