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0" r:id="rId4"/>
    <p:sldId id="263" r:id="rId5"/>
    <p:sldId id="264" r:id="rId6"/>
    <p:sldId id="267" r:id="rId7"/>
    <p:sldId id="265" r:id="rId8"/>
    <p:sldId id="270" r:id="rId9"/>
    <p:sldId id="266" r:id="rId10"/>
    <p:sldId id="271" r:id="rId11"/>
    <p:sldId id="268" r:id="rId12"/>
    <p:sldId id="259" r:id="rId13"/>
    <p:sldId id="262" r:id="rId14"/>
  </p:sldIdLst>
  <p:sldSz cx="9144000" cy="6858000" type="screen4x3"/>
  <p:notesSz cx="6858000" cy="9144000"/>
  <p:custDataLst>
    <p:tags r:id="rId15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7D0C3-4AFE-476B-9F64-BFAF3B2505F8}" type="datetimeFigureOut">
              <a:rPr lang="ru-RU" smtClean="0"/>
              <a:pPr/>
              <a:t>03.12.2013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90DB3-4168-4AA0-9753-43DE7A1B2A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7D0C3-4AFE-476B-9F64-BFAF3B2505F8}" type="datetimeFigureOut">
              <a:rPr lang="ru-RU" smtClean="0"/>
              <a:pPr/>
              <a:t>03.12.2013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90DB3-4168-4AA0-9753-43DE7A1B2A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7D0C3-4AFE-476B-9F64-BFAF3B2505F8}" type="datetimeFigureOut">
              <a:rPr lang="ru-RU" smtClean="0"/>
              <a:pPr/>
              <a:t>03.12.2013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90DB3-4168-4AA0-9753-43DE7A1B2A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7D0C3-4AFE-476B-9F64-BFAF3B2505F8}" type="datetimeFigureOut">
              <a:rPr lang="ru-RU" smtClean="0"/>
              <a:pPr/>
              <a:t>03.12.2013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90DB3-4168-4AA0-9753-43DE7A1B2A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7D0C3-4AFE-476B-9F64-BFAF3B2505F8}" type="datetimeFigureOut">
              <a:rPr lang="ru-RU" smtClean="0"/>
              <a:pPr/>
              <a:t>03.12.2013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90DB3-4168-4AA0-9753-43DE7A1B2A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7D0C3-4AFE-476B-9F64-BFAF3B2505F8}" type="datetimeFigureOut">
              <a:rPr lang="ru-RU" smtClean="0"/>
              <a:pPr/>
              <a:t>03.12.2013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90DB3-4168-4AA0-9753-43DE7A1B2A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7D0C3-4AFE-476B-9F64-BFAF3B2505F8}" type="datetimeFigureOut">
              <a:rPr lang="ru-RU" smtClean="0"/>
              <a:pPr/>
              <a:t>03.12.2013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90DB3-4168-4AA0-9753-43DE7A1B2A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7D0C3-4AFE-476B-9F64-BFAF3B2505F8}" type="datetimeFigureOut">
              <a:rPr lang="ru-RU" smtClean="0"/>
              <a:pPr/>
              <a:t>03.12.2013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90DB3-4168-4AA0-9753-43DE7A1B2A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7D0C3-4AFE-476B-9F64-BFAF3B2505F8}" type="datetimeFigureOut">
              <a:rPr lang="ru-RU" smtClean="0"/>
              <a:pPr/>
              <a:t>03.12.2013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90DB3-4168-4AA0-9753-43DE7A1B2A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7D0C3-4AFE-476B-9F64-BFAF3B2505F8}" type="datetimeFigureOut">
              <a:rPr lang="ru-RU" smtClean="0"/>
              <a:pPr/>
              <a:t>03.12.2013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90DB3-4168-4AA0-9753-43DE7A1B2A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7D0C3-4AFE-476B-9F64-BFAF3B2505F8}" type="datetimeFigureOut">
              <a:rPr lang="ru-RU" smtClean="0"/>
              <a:pPr/>
              <a:t>03.12.2013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90DB3-4168-4AA0-9753-43DE7A1B2A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D7D0C3-4AFE-476B-9F64-BFAF3B2505F8}" type="datetimeFigureOut">
              <a:rPr lang="ru-RU" smtClean="0"/>
              <a:pPr/>
              <a:t>03.12.2013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390DB3-4168-4AA0-9753-43DE7A1B2A6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slide" Target="slide13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Relationship Id="rId4" Type="http://schemas.openxmlformats.org/officeDocument/2006/relationships/slide" Target="slide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2" Type="http://schemas.openxmlformats.org/officeDocument/2006/relationships/slide" Target="slide12.xml"/><Relationship Id="rId1" Type="http://schemas.openxmlformats.org/officeDocument/2006/relationships/slideLayout" Target="../slideLayouts/slideLayout7.xml"/><Relationship Id="rId4" Type="http://schemas.openxmlformats.org/officeDocument/2006/relationships/slide" Target="slide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2" Type="http://schemas.openxmlformats.org/officeDocument/2006/relationships/slide" Target="slide12.xml"/><Relationship Id="rId1" Type="http://schemas.openxmlformats.org/officeDocument/2006/relationships/slideLayout" Target="../slideLayouts/slideLayout7.xml"/><Relationship Id="rId4" Type="http://schemas.openxmlformats.org/officeDocument/2006/relationships/slide" Target="slide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slide" Target="slide1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2" Type="http://schemas.openxmlformats.org/officeDocument/2006/relationships/slide" Target="slide1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7" Type="http://schemas.openxmlformats.org/officeDocument/2006/relationships/slide" Target="slide8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slide" Target="slide13.xml"/><Relationship Id="rId4" Type="http://schemas.openxmlformats.org/officeDocument/2006/relationships/oleObject" Target="../embeddings/oleObject1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4.bin"/><Relationship Id="rId4" Type="http://schemas.openxmlformats.org/officeDocument/2006/relationships/oleObject" Target="../embeddings/oleObject3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2" Type="http://schemas.openxmlformats.org/officeDocument/2006/relationships/slide" Target="slide12.xml"/><Relationship Id="rId1" Type="http://schemas.openxmlformats.org/officeDocument/2006/relationships/slideLayout" Target="../slideLayouts/slideLayout7.xml"/><Relationship Id="rId4" Type="http://schemas.openxmlformats.org/officeDocument/2006/relationships/slide" Target="slide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ТЕСТ ПО ЕСТЕСТВОЗНАНИЮ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28662" y="3886200"/>
            <a:ext cx="7572428" cy="1900254"/>
          </a:xfrm>
        </p:spPr>
        <p:txBody>
          <a:bodyPr>
            <a:normAutofit/>
          </a:bodyPr>
          <a:lstStyle/>
          <a:p>
            <a:r>
              <a:rPr lang="ru-RU" dirty="0" smtClean="0"/>
              <a:t>РАЗДЕЛ «ФИЗИКА»</a:t>
            </a:r>
          </a:p>
          <a:p>
            <a:r>
              <a:rPr lang="ru-RU" dirty="0" smtClean="0"/>
              <a:t>Тема «Реактивное движение. Кинетическая и потенциальная энергия»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Прямоугольник 23"/>
          <p:cNvSpPr/>
          <p:nvPr/>
        </p:nvSpPr>
        <p:spPr>
          <a:xfrm>
            <a:off x="142844" y="642919"/>
            <a:ext cx="871543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 smtClean="0"/>
              <a:t>Какой вид энергии описывает рисунок:</a:t>
            </a:r>
          </a:p>
        </p:txBody>
      </p:sp>
      <p:sp>
        <p:nvSpPr>
          <p:cNvPr id="25" name="Скругленный прямоугольник 24">
            <a:hlinkClick r:id="rId2" action="ppaction://hlinksldjump"/>
          </p:cNvPr>
          <p:cNvSpPr/>
          <p:nvPr/>
        </p:nvSpPr>
        <p:spPr>
          <a:xfrm>
            <a:off x="500034" y="4286256"/>
            <a:ext cx="3571900" cy="1000132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/>
              <a:t>Кинетическая</a:t>
            </a:r>
            <a:endParaRPr lang="ru-RU" sz="4400" dirty="0"/>
          </a:p>
        </p:txBody>
      </p:sp>
      <p:sp>
        <p:nvSpPr>
          <p:cNvPr id="26" name="Скругленный прямоугольник 25">
            <a:hlinkClick r:id="rId3" action="ppaction://hlinksldjump"/>
          </p:cNvPr>
          <p:cNvSpPr/>
          <p:nvPr/>
        </p:nvSpPr>
        <p:spPr>
          <a:xfrm>
            <a:off x="4500562" y="4286256"/>
            <a:ext cx="4143404" cy="1000132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/>
              <a:t>Потенциальная</a:t>
            </a:r>
            <a:endParaRPr lang="ru-RU" sz="4400" dirty="0"/>
          </a:p>
        </p:txBody>
      </p:sp>
      <p:sp>
        <p:nvSpPr>
          <p:cNvPr id="27" name="Стрелка вправо 26">
            <a:hlinkClick r:id="" action="ppaction://hlinkshowjump?jump=nextslide"/>
          </p:cNvPr>
          <p:cNvSpPr/>
          <p:nvPr/>
        </p:nvSpPr>
        <p:spPr>
          <a:xfrm>
            <a:off x="6000760" y="5500702"/>
            <a:ext cx="2571768" cy="1071570"/>
          </a:xfrm>
          <a:prstGeom prst="rightArrow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8" name="Группа 27"/>
          <p:cNvGrpSpPr/>
          <p:nvPr/>
        </p:nvGrpSpPr>
        <p:grpSpPr>
          <a:xfrm>
            <a:off x="3143240" y="1428736"/>
            <a:ext cx="2660653" cy="2725529"/>
            <a:chOff x="4143372" y="3857628"/>
            <a:chExt cx="2160587" cy="2725529"/>
          </a:xfrm>
        </p:grpSpPr>
        <p:sp>
          <p:nvSpPr>
            <p:cNvPr id="29" name="Line 17"/>
            <p:cNvSpPr>
              <a:spLocks noChangeShapeType="1"/>
            </p:cNvSpPr>
            <p:nvPr/>
          </p:nvSpPr>
          <p:spPr bwMode="auto">
            <a:xfrm>
              <a:off x="4143372" y="5715016"/>
              <a:ext cx="2160587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grpSp>
          <p:nvGrpSpPr>
            <p:cNvPr id="30" name="Группа 20"/>
            <p:cNvGrpSpPr/>
            <p:nvPr/>
          </p:nvGrpSpPr>
          <p:grpSpPr>
            <a:xfrm>
              <a:off x="4143372" y="3857628"/>
              <a:ext cx="2160587" cy="2725529"/>
              <a:chOff x="884238" y="3714752"/>
              <a:chExt cx="2160587" cy="2725529"/>
            </a:xfrm>
          </p:grpSpPr>
          <p:sp>
            <p:nvSpPr>
              <p:cNvPr id="32" name="Line 15"/>
              <p:cNvSpPr>
                <a:spLocks noChangeShapeType="1"/>
              </p:cNvSpPr>
              <p:nvPr/>
            </p:nvSpPr>
            <p:spPr bwMode="auto">
              <a:xfrm flipH="1">
                <a:off x="2124074" y="3786190"/>
                <a:ext cx="19033" cy="1803398"/>
              </a:xfrm>
              <a:prstGeom prst="line">
                <a:avLst/>
              </a:prstGeom>
              <a:noFill/>
              <a:ln w="9525">
                <a:solidFill>
                  <a:srgbClr val="FF0066"/>
                </a:solidFill>
                <a:round/>
                <a:headEnd type="stealth" w="med" len="lg"/>
                <a:tailEnd type="stealth" w="med" len="lg"/>
              </a:ln>
              <a:effectLst/>
            </p:spPr>
            <p:txBody>
              <a:bodyPr>
                <a:scene3d>
                  <a:camera prst="isometricLeftDown"/>
                  <a:lightRig rig="threePt" dir="t"/>
                </a:scene3d>
              </a:bodyPr>
              <a:lstStyle/>
              <a:p>
                <a:endParaRPr lang="ru-RU">
                  <a:ln>
                    <a:solidFill>
                      <a:srgbClr val="00B0F0"/>
                    </a:solidFill>
                  </a:ln>
                </a:endParaRPr>
              </a:p>
            </p:txBody>
          </p:sp>
          <p:sp>
            <p:nvSpPr>
              <p:cNvPr id="33" name="Rectangle 16" descr="Широкий диагональный 1"/>
              <p:cNvSpPr>
                <a:spLocks noChangeArrowheads="1"/>
              </p:cNvSpPr>
              <p:nvPr/>
            </p:nvSpPr>
            <p:spPr bwMode="auto">
              <a:xfrm>
                <a:off x="884238" y="5589588"/>
                <a:ext cx="2160587" cy="360362"/>
              </a:xfrm>
              <a:prstGeom prst="rect">
                <a:avLst/>
              </a:prstGeom>
              <a:pattFill prst="wdDnDiag">
                <a:fgClr>
                  <a:schemeClr val="tx1"/>
                </a:fgClr>
                <a:bgClr>
                  <a:schemeClr val="bg1"/>
                </a:bgClr>
              </a:patt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4" name="Line 21"/>
              <p:cNvSpPr>
                <a:spLocks noChangeShapeType="1"/>
              </p:cNvSpPr>
              <p:nvPr/>
            </p:nvSpPr>
            <p:spPr bwMode="auto">
              <a:xfrm>
                <a:off x="1357290" y="3714752"/>
                <a:ext cx="1368425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5" name="Text Box 27"/>
              <p:cNvSpPr txBox="1">
                <a:spLocks noChangeArrowheads="1"/>
              </p:cNvSpPr>
              <p:nvPr/>
            </p:nvSpPr>
            <p:spPr bwMode="auto">
              <a:xfrm>
                <a:off x="2195513" y="3789363"/>
                <a:ext cx="576262" cy="57943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en-US" sz="3200" dirty="0">
                    <a:solidFill>
                      <a:schemeClr val="tx2">
                        <a:lumMod val="75000"/>
                      </a:schemeClr>
                    </a:solidFill>
                  </a:rPr>
                  <a:t>h</a:t>
                </a:r>
                <a:endParaRPr lang="ru-RU" sz="3200" dirty="0">
                  <a:solidFill>
                    <a:schemeClr val="tx2">
                      <a:lumMod val="75000"/>
                    </a:schemeClr>
                  </a:solidFill>
                </a:endParaRPr>
              </a:p>
            </p:txBody>
          </p:sp>
          <p:sp>
            <p:nvSpPr>
              <p:cNvPr id="36" name="Oval 29"/>
              <p:cNvSpPr>
                <a:spLocks noChangeArrowheads="1"/>
              </p:cNvSpPr>
              <p:nvPr/>
            </p:nvSpPr>
            <p:spPr bwMode="auto">
              <a:xfrm>
                <a:off x="1042988" y="5014913"/>
                <a:ext cx="576262" cy="574675"/>
              </a:xfrm>
              <a:prstGeom prst="ellipse">
                <a:avLst/>
              </a:prstGeom>
              <a:solidFill>
                <a:schemeClr val="accent2">
                  <a:lumMod val="75000"/>
                </a:scheme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7" name="Text Box 30"/>
              <p:cNvSpPr txBox="1">
                <a:spLocks noChangeArrowheads="1"/>
              </p:cNvSpPr>
              <p:nvPr/>
            </p:nvSpPr>
            <p:spPr bwMode="auto">
              <a:xfrm>
                <a:off x="2268538" y="5084763"/>
                <a:ext cx="576262" cy="57943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en-US" sz="3200" dirty="0">
                    <a:solidFill>
                      <a:schemeClr val="tx2"/>
                    </a:solidFill>
                  </a:rPr>
                  <a:t>h</a:t>
                </a:r>
                <a:r>
                  <a:rPr lang="ru-RU" dirty="0">
                    <a:solidFill>
                      <a:schemeClr val="tx2"/>
                    </a:solidFill>
                  </a:rPr>
                  <a:t>0</a:t>
                </a:r>
              </a:p>
            </p:txBody>
          </p:sp>
          <p:sp>
            <p:nvSpPr>
              <p:cNvPr id="38" name="AutoShape 32"/>
              <p:cNvSpPr>
                <a:spLocks noChangeArrowheads="1"/>
              </p:cNvSpPr>
              <p:nvPr/>
            </p:nvSpPr>
            <p:spPr bwMode="auto">
              <a:xfrm>
                <a:off x="1187450" y="4225704"/>
                <a:ext cx="288925" cy="1074959"/>
              </a:xfrm>
              <a:prstGeom prst="upArrow">
                <a:avLst>
                  <a:gd name="adj1" fmla="val 50000"/>
                  <a:gd name="adj2" fmla="val 68544"/>
                </a:avLst>
              </a:prstGeom>
              <a:solidFill>
                <a:srgbClr val="003300">
                  <a:alpha val="46001"/>
                </a:srgb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9" name="AutoShape 34"/>
              <p:cNvSpPr>
                <a:spLocks noChangeArrowheads="1"/>
              </p:cNvSpPr>
              <p:nvPr/>
            </p:nvSpPr>
            <p:spPr bwMode="auto">
              <a:xfrm flipV="1">
                <a:off x="1187450" y="5300662"/>
                <a:ext cx="288925" cy="1139619"/>
              </a:xfrm>
              <a:prstGeom prst="upArrow">
                <a:avLst>
                  <a:gd name="adj1" fmla="val 50000"/>
                  <a:gd name="adj2" fmla="val 68544"/>
                </a:avLst>
              </a:prstGeom>
              <a:solidFill>
                <a:srgbClr val="993366">
                  <a:alpha val="46001"/>
                </a:srgb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31" name="Text Box 36"/>
            <p:cNvSpPr txBox="1">
              <a:spLocks noChangeArrowheads="1"/>
            </p:cNvSpPr>
            <p:nvPr/>
          </p:nvSpPr>
          <p:spPr bwMode="auto">
            <a:xfrm>
              <a:off x="4714876" y="4572008"/>
              <a:ext cx="647700" cy="5191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sz="2800" dirty="0">
                  <a:solidFill>
                    <a:srgbClr val="003300"/>
                  </a:solidFill>
                </a:rPr>
                <a:t>F</a:t>
              </a:r>
              <a:endParaRPr lang="ru-RU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14610" y="1571612"/>
            <a:ext cx="6503575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Спасибо </a:t>
            </a:r>
          </a:p>
          <a:p>
            <a:pPr algn="ctr"/>
            <a:r>
              <a:rPr lang="ru-RU" sz="5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за вашу </a:t>
            </a:r>
          </a:p>
          <a:p>
            <a:pPr algn="ctr"/>
            <a:r>
              <a:rPr lang="ru-RU" sz="5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Работу на занятии</a:t>
            </a:r>
            <a:endParaRPr lang="ru-RU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28662" y="2714620"/>
            <a:ext cx="7286676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8800" b="1" dirty="0" smtClean="0">
                <a:ln/>
                <a:solidFill>
                  <a:srgbClr val="00B050"/>
                </a:solidFill>
              </a:rPr>
              <a:t>ПРАВИЛЬНО</a:t>
            </a:r>
            <a:r>
              <a:rPr lang="ru-RU" sz="5400" b="1" dirty="0" smtClean="0">
                <a:ln/>
                <a:solidFill>
                  <a:srgbClr val="00B050"/>
                </a:solidFill>
              </a:rPr>
              <a:t>!</a:t>
            </a:r>
            <a:endParaRPr lang="ru-RU" sz="5400" b="1" cap="none" spc="0" dirty="0">
              <a:ln/>
              <a:solidFill>
                <a:srgbClr val="00B050"/>
              </a:solidFill>
              <a:effectLst/>
            </a:endParaRPr>
          </a:p>
        </p:txBody>
      </p:sp>
      <p:sp>
        <p:nvSpPr>
          <p:cNvPr id="4" name="AutoShape 3">
            <a:hlinkClick r:id="" action="ppaction://hlinkshowjump?jump=lastslideviewed"/>
          </p:cNvPr>
          <p:cNvSpPr>
            <a:spLocks noChangeArrowheads="1"/>
          </p:cNvSpPr>
          <p:nvPr/>
        </p:nvSpPr>
        <p:spPr bwMode="auto">
          <a:xfrm>
            <a:off x="7715272" y="6143644"/>
            <a:ext cx="863600" cy="431800"/>
          </a:xfrm>
          <a:custGeom>
            <a:avLst/>
            <a:gdLst>
              <a:gd name="T0" fmla="*/ 647700 w 21600"/>
              <a:gd name="T1" fmla="*/ 0 h 21600"/>
              <a:gd name="T2" fmla="*/ 0 w 21600"/>
              <a:gd name="T3" fmla="*/ 215900 h 21600"/>
              <a:gd name="T4" fmla="*/ 647700 w 21600"/>
              <a:gd name="T5" fmla="*/ 431800 h 21600"/>
              <a:gd name="T6" fmla="*/ 863600 w 21600"/>
              <a:gd name="T7" fmla="*/ 2159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93A6A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42910" y="2500306"/>
            <a:ext cx="7572428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8800" b="1" dirty="0" smtClean="0">
                <a:ln/>
                <a:solidFill>
                  <a:srgbClr val="FF0000"/>
                </a:solidFill>
              </a:rPr>
              <a:t>НЕВЕРНО</a:t>
            </a:r>
            <a:endParaRPr lang="ru-RU" sz="5400" b="1" cap="none" spc="0" dirty="0">
              <a:ln/>
              <a:solidFill>
                <a:srgbClr val="FF0000"/>
              </a:solidFill>
              <a:effectLst/>
            </a:endParaRPr>
          </a:p>
        </p:txBody>
      </p:sp>
      <p:sp>
        <p:nvSpPr>
          <p:cNvPr id="4" name="AutoShape 3">
            <a:hlinkClick r:id="" action="ppaction://hlinkshowjump?jump=lastslideviewed"/>
          </p:cNvPr>
          <p:cNvSpPr>
            <a:spLocks noChangeArrowheads="1"/>
          </p:cNvSpPr>
          <p:nvPr/>
        </p:nvSpPr>
        <p:spPr bwMode="auto">
          <a:xfrm>
            <a:off x="7715272" y="6143644"/>
            <a:ext cx="863600" cy="431800"/>
          </a:xfrm>
          <a:custGeom>
            <a:avLst/>
            <a:gdLst>
              <a:gd name="T0" fmla="*/ 647700 w 21600"/>
              <a:gd name="T1" fmla="*/ 0 h 21600"/>
              <a:gd name="T2" fmla="*/ 0 w 21600"/>
              <a:gd name="T3" fmla="*/ 215900 h 21600"/>
              <a:gd name="T4" fmla="*/ 647700 w 21600"/>
              <a:gd name="T5" fmla="*/ 431800 h 21600"/>
              <a:gd name="T6" fmla="*/ 863600 w 21600"/>
              <a:gd name="T7" fmla="*/ 2159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93A6A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2844" y="642919"/>
            <a:ext cx="871543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 smtClean="0"/>
              <a:t>Верно ли утверждение, что реактивное движение – это проявление закона сохранения импульса?</a:t>
            </a:r>
          </a:p>
        </p:txBody>
      </p:sp>
      <p:sp>
        <p:nvSpPr>
          <p:cNvPr id="4" name="Стрелка вправо 3">
            <a:hlinkClick r:id="rId2" action="ppaction://hlinksldjump"/>
          </p:cNvPr>
          <p:cNvSpPr/>
          <p:nvPr/>
        </p:nvSpPr>
        <p:spPr>
          <a:xfrm>
            <a:off x="6000760" y="5143512"/>
            <a:ext cx="2571768" cy="1071570"/>
          </a:xfrm>
          <a:prstGeom prst="rightArrow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кругленный прямоугольник 5">
            <a:hlinkClick r:id="rId3" action="ppaction://hlinksldjump"/>
          </p:cNvPr>
          <p:cNvSpPr/>
          <p:nvPr/>
        </p:nvSpPr>
        <p:spPr>
          <a:xfrm>
            <a:off x="714348" y="3286124"/>
            <a:ext cx="2714644" cy="928694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/>
              <a:t>ДА</a:t>
            </a:r>
            <a:endParaRPr lang="ru-RU" sz="4400" dirty="0"/>
          </a:p>
        </p:txBody>
      </p:sp>
      <p:sp>
        <p:nvSpPr>
          <p:cNvPr id="7" name="Скругленный прямоугольник 6">
            <a:hlinkClick r:id="rId4" action="ppaction://hlinksldjump"/>
          </p:cNvPr>
          <p:cNvSpPr/>
          <p:nvPr/>
        </p:nvSpPr>
        <p:spPr>
          <a:xfrm>
            <a:off x="4786314" y="3286124"/>
            <a:ext cx="2714644" cy="928694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/>
              <a:t>НЕТ</a:t>
            </a: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2844" y="642919"/>
            <a:ext cx="871543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 smtClean="0"/>
              <a:t>Кто разработал первый проект пилотируемой ракеты?</a:t>
            </a:r>
          </a:p>
        </p:txBody>
      </p:sp>
      <p:sp>
        <p:nvSpPr>
          <p:cNvPr id="4" name="Скругленный прямоугольник 3">
            <a:hlinkClick r:id="rId2" action="ppaction://hlinksldjump"/>
          </p:cNvPr>
          <p:cNvSpPr/>
          <p:nvPr/>
        </p:nvSpPr>
        <p:spPr>
          <a:xfrm>
            <a:off x="4714876" y="3214686"/>
            <a:ext cx="3286148" cy="1000132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/>
              <a:t>Кибальчич</a:t>
            </a:r>
            <a:endParaRPr lang="ru-RU" sz="4400" dirty="0"/>
          </a:p>
        </p:txBody>
      </p:sp>
      <p:sp>
        <p:nvSpPr>
          <p:cNvPr id="5" name="Скругленный прямоугольник 4">
            <a:hlinkClick r:id="rId3" action="ppaction://hlinksldjump"/>
          </p:cNvPr>
          <p:cNvSpPr/>
          <p:nvPr/>
        </p:nvSpPr>
        <p:spPr>
          <a:xfrm>
            <a:off x="642910" y="3214686"/>
            <a:ext cx="3429024" cy="1000132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/>
              <a:t>Циолковский</a:t>
            </a:r>
            <a:endParaRPr lang="ru-RU" sz="4400" dirty="0"/>
          </a:p>
        </p:txBody>
      </p:sp>
      <p:sp>
        <p:nvSpPr>
          <p:cNvPr id="6" name="Стрелка вправо 5">
            <a:hlinkClick r:id="rId4" action="ppaction://hlinksldjump"/>
          </p:cNvPr>
          <p:cNvSpPr/>
          <p:nvPr/>
        </p:nvSpPr>
        <p:spPr>
          <a:xfrm>
            <a:off x="6000760" y="5143512"/>
            <a:ext cx="2571768" cy="1071570"/>
          </a:xfrm>
          <a:prstGeom prst="rightArrow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2844" y="642919"/>
            <a:ext cx="871543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 smtClean="0"/>
              <a:t>В каких единицах измеряется энергия?</a:t>
            </a:r>
          </a:p>
        </p:txBody>
      </p:sp>
      <p:sp>
        <p:nvSpPr>
          <p:cNvPr id="3" name="Скругленный прямоугольник 2">
            <a:hlinkClick r:id="rId2" action="ppaction://hlinksldjump"/>
          </p:cNvPr>
          <p:cNvSpPr/>
          <p:nvPr/>
        </p:nvSpPr>
        <p:spPr>
          <a:xfrm>
            <a:off x="714348" y="3286124"/>
            <a:ext cx="2714644" cy="928694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/>
              <a:t>Дж</a:t>
            </a:r>
            <a:endParaRPr lang="ru-RU" sz="4400" dirty="0"/>
          </a:p>
        </p:txBody>
      </p:sp>
      <p:sp>
        <p:nvSpPr>
          <p:cNvPr id="4" name="Скругленный прямоугольник 3">
            <a:hlinkClick r:id="rId3" action="ppaction://hlinksldjump"/>
          </p:cNvPr>
          <p:cNvSpPr/>
          <p:nvPr/>
        </p:nvSpPr>
        <p:spPr>
          <a:xfrm>
            <a:off x="4929190" y="3286124"/>
            <a:ext cx="2714644" cy="928694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/>
              <a:t>Н</a:t>
            </a:r>
          </a:p>
        </p:txBody>
      </p:sp>
      <p:sp>
        <p:nvSpPr>
          <p:cNvPr id="5" name="Стрелка вправо 4">
            <a:hlinkClick r:id="rId4" action="ppaction://hlinksldjump"/>
          </p:cNvPr>
          <p:cNvSpPr/>
          <p:nvPr/>
        </p:nvSpPr>
        <p:spPr>
          <a:xfrm>
            <a:off x="6000760" y="5143512"/>
            <a:ext cx="2571768" cy="1071570"/>
          </a:xfrm>
          <a:prstGeom prst="rightArrow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2844" y="642919"/>
            <a:ext cx="871543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 smtClean="0"/>
              <a:t>Кто ввел в науку термин «энергия»?</a:t>
            </a:r>
          </a:p>
        </p:txBody>
      </p:sp>
      <p:sp>
        <p:nvSpPr>
          <p:cNvPr id="4" name="Скругленный прямоугольник 3">
            <a:hlinkClick r:id="rId2" action="ppaction://hlinksldjump"/>
          </p:cNvPr>
          <p:cNvSpPr/>
          <p:nvPr/>
        </p:nvSpPr>
        <p:spPr>
          <a:xfrm>
            <a:off x="642910" y="3214686"/>
            <a:ext cx="3429024" cy="1000132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/>
              <a:t>Аристотель</a:t>
            </a:r>
            <a:endParaRPr lang="ru-RU" sz="4400" dirty="0"/>
          </a:p>
        </p:txBody>
      </p:sp>
      <p:sp>
        <p:nvSpPr>
          <p:cNvPr id="5" name="Скругленный прямоугольник 4">
            <a:hlinkClick r:id="rId3" action="ppaction://hlinksldjump"/>
          </p:cNvPr>
          <p:cNvSpPr/>
          <p:nvPr/>
        </p:nvSpPr>
        <p:spPr>
          <a:xfrm>
            <a:off x="4714876" y="3214686"/>
            <a:ext cx="3429024" cy="1000132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/>
              <a:t>Томас Юнг</a:t>
            </a:r>
            <a:endParaRPr lang="ru-RU" sz="4400" dirty="0"/>
          </a:p>
        </p:txBody>
      </p:sp>
      <p:sp>
        <p:nvSpPr>
          <p:cNvPr id="6" name="Стрелка вправо 5">
            <a:hlinkClick r:id="" action="ppaction://hlinkshowjump?jump=nextslide"/>
          </p:cNvPr>
          <p:cNvSpPr/>
          <p:nvPr/>
        </p:nvSpPr>
        <p:spPr>
          <a:xfrm>
            <a:off x="5929322" y="5072074"/>
            <a:ext cx="2571768" cy="1071570"/>
          </a:xfrm>
          <a:prstGeom prst="rightArrow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трелка вправо 1">
            <a:hlinkClick r:id="" action="ppaction://hlinkshowjump?jump=nextslide"/>
          </p:cNvPr>
          <p:cNvSpPr/>
          <p:nvPr/>
        </p:nvSpPr>
        <p:spPr>
          <a:xfrm>
            <a:off x="6000760" y="5143512"/>
            <a:ext cx="2571768" cy="1071570"/>
          </a:xfrm>
          <a:prstGeom prst="rightArrow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142844" y="642919"/>
            <a:ext cx="871543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 smtClean="0"/>
              <a:t>Продолжите, потенциальная энергия – это…</a:t>
            </a:r>
          </a:p>
        </p:txBody>
      </p:sp>
      <p:sp>
        <p:nvSpPr>
          <p:cNvPr id="4" name="Скругленный прямоугольник 3">
            <a:hlinkClick r:id="rId2" action="ppaction://hlinksldjump"/>
          </p:cNvPr>
          <p:cNvSpPr/>
          <p:nvPr/>
        </p:nvSpPr>
        <p:spPr>
          <a:xfrm>
            <a:off x="500034" y="3071810"/>
            <a:ext cx="3929090" cy="1500198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/>
              <a:t>Энергия взаимодействия</a:t>
            </a:r>
            <a:endParaRPr lang="ru-RU" sz="4000" dirty="0"/>
          </a:p>
        </p:txBody>
      </p:sp>
      <p:sp>
        <p:nvSpPr>
          <p:cNvPr id="5" name="Скругленный прямоугольник 4">
            <a:hlinkClick r:id="rId3" action="ppaction://hlinksldjump"/>
          </p:cNvPr>
          <p:cNvSpPr/>
          <p:nvPr/>
        </p:nvSpPr>
        <p:spPr>
          <a:xfrm>
            <a:off x="4857752" y="3071810"/>
            <a:ext cx="3571900" cy="1500198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/>
              <a:t>Энергия движения</a:t>
            </a: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2">
            <a:hlinkClick r:id="rId3" action="ppaction://hlinksldjump"/>
          </p:cNvPr>
          <p:cNvGraphicFramePr>
            <a:graphicFrameLocks noChangeAspect="1"/>
          </p:cNvGraphicFramePr>
          <p:nvPr/>
        </p:nvGraphicFramePr>
        <p:xfrm>
          <a:off x="1071563" y="3051175"/>
          <a:ext cx="3000375" cy="1857375"/>
        </p:xfrm>
        <a:graphic>
          <a:graphicData uri="http://schemas.openxmlformats.org/presentationml/2006/ole">
            <p:oleObj spid="_x0000_s1026" name="Equation" r:id="rId4" imgW="711000" imgH="419040" progId="Equation.3">
              <p:embed/>
            </p:oleObj>
          </a:graphicData>
        </a:graphic>
      </p:graphicFrame>
      <p:graphicFrame>
        <p:nvGraphicFramePr>
          <p:cNvPr id="1027" name="Object 3">
            <a:hlinkClick r:id="rId5" action="ppaction://hlinksldjump"/>
          </p:cNvPr>
          <p:cNvGraphicFramePr>
            <a:graphicFrameLocks noChangeAspect="1"/>
          </p:cNvGraphicFramePr>
          <p:nvPr/>
        </p:nvGraphicFramePr>
        <p:xfrm>
          <a:off x="4548188" y="3302000"/>
          <a:ext cx="4403725" cy="1397000"/>
        </p:xfrm>
        <a:graphic>
          <a:graphicData uri="http://schemas.openxmlformats.org/presentationml/2006/ole">
            <p:oleObj spid="_x0000_s1027" name="Equation" r:id="rId6" imgW="672840" imgH="203040" progId="Equation.3">
              <p:embed/>
            </p:oleObj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142844" y="642919"/>
            <a:ext cx="871543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 smtClean="0"/>
              <a:t>Выберите формулу для расчета кинетической энергии:</a:t>
            </a:r>
          </a:p>
        </p:txBody>
      </p:sp>
      <p:sp>
        <p:nvSpPr>
          <p:cNvPr id="5" name="Стрелка вправо 4">
            <a:hlinkClick r:id="rId7" action="ppaction://hlinksldjump"/>
          </p:cNvPr>
          <p:cNvSpPr/>
          <p:nvPr/>
        </p:nvSpPr>
        <p:spPr>
          <a:xfrm>
            <a:off x="6000760" y="5143512"/>
            <a:ext cx="2571768" cy="1071570"/>
          </a:xfrm>
          <a:prstGeom prst="rightArrow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2">
            <a:hlinkClick r:id="rId3" action="ppaction://hlinksldjump"/>
          </p:cNvPr>
          <p:cNvGraphicFramePr>
            <a:graphicFrameLocks noChangeAspect="1"/>
          </p:cNvGraphicFramePr>
          <p:nvPr/>
        </p:nvGraphicFramePr>
        <p:xfrm>
          <a:off x="1071563" y="3051175"/>
          <a:ext cx="3000375" cy="1857375"/>
        </p:xfrm>
        <a:graphic>
          <a:graphicData uri="http://schemas.openxmlformats.org/presentationml/2006/ole">
            <p:oleObj spid="_x0000_s2050" name="Equation" r:id="rId4" imgW="711000" imgH="419040" progId="Equation.3">
              <p:embed/>
            </p:oleObj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142844" y="642919"/>
            <a:ext cx="871543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 smtClean="0"/>
              <a:t>Выберите формулу для расчета потенциальной энергии:</a:t>
            </a:r>
          </a:p>
        </p:txBody>
      </p:sp>
      <p:sp>
        <p:nvSpPr>
          <p:cNvPr id="5" name="Стрелка вправо 4">
            <a:hlinkClick r:id="" action="ppaction://hlinkshowjump?jump=nextslide"/>
          </p:cNvPr>
          <p:cNvSpPr/>
          <p:nvPr/>
        </p:nvSpPr>
        <p:spPr>
          <a:xfrm>
            <a:off x="6000760" y="5143512"/>
            <a:ext cx="2571768" cy="1071570"/>
          </a:xfrm>
          <a:prstGeom prst="rightArrow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2052" name="Object 4">
            <a:hlinkClick r:id="rId3" action="ppaction://hlinksldjump"/>
          </p:cNvPr>
          <p:cNvGraphicFramePr>
            <a:graphicFrameLocks noChangeAspect="1"/>
          </p:cNvGraphicFramePr>
          <p:nvPr/>
        </p:nvGraphicFramePr>
        <p:xfrm>
          <a:off x="4548188" y="3302000"/>
          <a:ext cx="4403725" cy="1397000"/>
        </p:xfrm>
        <a:graphic>
          <a:graphicData uri="http://schemas.openxmlformats.org/presentationml/2006/ole">
            <p:oleObj spid="_x0000_s2052" name="Equation" r:id="rId5" imgW="672840" imgH="203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Группа 11"/>
          <p:cNvGrpSpPr/>
          <p:nvPr/>
        </p:nvGrpSpPr>
        <p:grpSpPr>
          <a:xfrm>
            <a:off x="2857488" y="1571612"/>
            <a:ext cx="3816350" cy="1887538"/>
            <a:chOff x="2843213" y="4797425"/>
            <a:chExt cx="3816350" cy="1887538"/>
          </a:xfrm>
        </p:grpSpPr>
        <p:sp>
          <p:nvSpPr>
            <p:cNvPr id="13" name="Text Box 10"/>
            <p:cNvSpPr txBox="1">
              <a:spLocks noChangeArrowheads="1"/>
            </p:cNvSpPr>
            <p:nvPr/>
          </p:nvSpPr>
          <p:spPr bwMode="auto">
            <a:xfrm>
              <a:off x="4213225" y="6165850"/>
              <a:ext cx="503238" cy="5191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sz="2800" dirty="0">
                  <a:solidFill>
                    <a:srgbClr val="800000"/>
                  </a:solidFill>
                  <a:latin typeface="Times New Roman" pitchFamily="18" charset="0"/>
                  <a:cs typeface="Times New Roman" pitchFamily="18" charset="0"/>
                </a:rPr>
                <a:t>S</a:t>
              </a:r>
              <a:endParaRPr lang="ru-RU" sz="2800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14" name="Группа 23"/>
            <p:cNvGrpSpPr/>
            <p:nvPr/>
          </p:nvGrpSpPr>
          <p:grpSpPr>
            <a:xfrm>
              <a:off x="2843213" y="4797425"/>
              <a:ext cx="3816350" cy="1800225"/>
              <a:chOff x="2843213" y="4797425"/>
              <a:chExt cx="3816350" cy="1800225"/>
            </a:xfrm>
          </p:grpSpPr>
          <p:sp>
            <p:nvSpPr>
              <p:cNvPr id="15" name="Line 4"/>
              <p:cNvSpPr>
                <a:spLocks noChangeShapeType="1"/>
              </p:cNvSpPr>
              <p:nvPr/>
            </p:nvSpPr>
            <p:spPr bwMode="auto">
              <a:xfrm>
                <a:off x="2844800" y="5949950"/>
                <a:ext cx="324008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" name="Text Box 5"/>
              <p:cNvSpPr txBox="1">
                <a:spLocks noChangeArrowheads="1"/>
              </p:cNvSpPr>
              <p:nvPr/>
            </p:nvSpPr>
            <p:spPr bwMode="auto">
              <a:xfrm>
                <a:off x="5364163" y="4797425"/>
                <a:ext cx="431800" cy="5794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el-GR" sz="3200" dirty="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υ</a:t>
                </a:r>
                <a:endParaRPr lang="ru-RU" sz="3200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7" name="Oval 6" descr="20%"/>
              <p:cNvSpPr>
                <a:spLocks noChangeArrowheads="1"/>
              </p:cNvSpPr>
              <p:nvPr/>
            </p:nvSpPr>
            <p:spPr bwMode="auto">
              <a:xfrm>
                <a:off x="2987675" y="5373688"/>
                <a:ext cx="576263" cy="574675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8" name="Text Box 7"/>
              <p:cNvSpPr txBox="1">
                <a:spLocks noChangeArrowheads="1"/>
              </p:cNvSpPr>
              <p:nvPr/>
            </p:nvSpPr>
            <p:spPr bwMode="auto">
              <a:xfrm>
                <a:off x="2843213" y="4797425"/>
                <a:ext cx="1008062" cy="5794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el-GR" sz="3200" dirty="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υ</a:t>
                </a:r>
                <a:r>
                  <a:rPr lang="ru-RU" sz="1600" dirty="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0</a:t>
                </a:r>
                <a:r>
                  <a:rPr lang="ru-RU" sz="2800" dirty="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=0</a:t>
                </a:r>
              </a:p>
            </p:txBody>
          </p:sp>
          <p:sp>
            <p:nvSpPr>
              <p:cNvPr id="19" name="Line 8"/>
              <p:cNvSpPr>
                <a:spLocks noChangeShapeType="1"/>
              </p:cNvSpPr>
              <p:nvPr/>
            </p:nvSpPr>
            <p:spPr bwMode="auto">
              <a:xfrm>
                <a:off x="3276600" y="5661025"/>
                <a:ext cx="0" cy="936625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prstDash val="lgDash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" name="Line 9"/>
              <p:cNvSpPr>
                <a:spLocks noChangeShapeType="1"/>
              </p:cNvSpPr>
              <p:nvPr/>
            </p:nvSpPr>
            <p:spPr bwMode="auto">
              <a:xfrm>
                <a:off x="3276600" y="6237288"/>
                <a:ext cx="2303463" cy="0"/>
              </a:xfrm>
              <a:prstGeom prst="line">
                <a:avLst/>
              </a:prstGeom>
              <a:noFill/>
              <a:ln w="28575">
                <a:solidFill>
                  <a:srgbClr val="800000"/>
                </a:solidFill>
                <a:round/>
                <a:headEnd type="stealth" w="med" len="med"/>
                <a:tailEnd type="stealth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" name="Oval 14"/>
              <p:cNvSpPr>
                <a:spLocks noChangeArrowheads="1"/>
              </p:cNvSpPr>
              <p:nvPr/>
            </p:nvSpPr>
            <p:spPr bwMode="auto">
              <a:xfrm>
                <a:off x="5292725" y="5373688"/>
                <a:ext cx="576263" cy="574675"/>
              </a:xfrm>
              <a:prstGeom prst="ellipse">
                <a:avLst/>
              </a:prstGeom>
              <a:solidFill>
                <a:schemeClr val="accent3">
                  <a:lumMod val="75000"/>
                </a:scheme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2" name="AutoShape 15"/>
              <p:cNvSpPr>
                <a:spLocks noChangeArrowheads="1"/>
              </p:cNvSpPr>
              <p:nvPr/>
            </p:nvSpPr>
            <p:spPr bwMode="auto">
              <a:xfrm>
                <a:off x="5580063" y="5445125"/>
                <a:ext cx="1079500" cy="431800"/>
              </a:xfrm>
              <a:prstGeom prst="rightArrow">
                <a:avLst>
                  <a:gd name="adj1" fmla="val 50000"/>
                  <a:gd name="adj2" fmla="val 62500"/>
                </a:avLst>
              </a:prstGeom>
              <a:solidFill>
                <a:schemeClr val="bg2">
                  <a:lumMod val="75000"/>
                  <a:alpha val="44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3" name="Line 18"/>
              <p:cNvSpPr>
                <a:spLocks noChangeShapeType="1"/>
              </p:cNvSpPr>
              <p:nvPr/>
            </p:nvSpPr>
            <p:spPr bwMode="auto">
              <a:xfrm>
                <a:off x="5580063" y="5661025"/>
                <a:ext cx="0" cy="936625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prstDash val="lgDash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24" name="Прямоугольник 23"/>
          <p:cNvSpPr/>
          <p:nvPr/>
        </p:nvSpPr>
        <p:spPr>
          <a:xfrm>
            <a:off x="142844" y="642919"/>
            <a:ext cx="871543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 smtClean="0"/>
              <a:t>Какой вид энергии описывает рисунок:</a:t>
            </a:r>
          </a:p>
        </p:txBody>
      </p:sp>
      <p:sp>
        <p:nvSpPr>
          <p:cNvPr id="25" name="Скругленный прямоугольник 24">
            <a:hlinkClick r:id="rId2" action="ppaction://hlinksldjump"/>
          </p:cNvPr>
          <p:cNvSpPr/>
          <p:nvPr/>
        </p:nvSpPr>
        <p:spPr>
          <a:xfrm>
            <a:off x="500034" y="4286256"/>
            <a:ext cx="3571900" cy="1000132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/>
              <a:t>Кинетическая</a:t>
            </a:r>
            <a:endParaRPr lang="ru-RU" sz="4400" dirty="0"/>
          </a:p>
        </p:txBody>
      </p:sp>
      <p:sp>
        <p:nvSpPr>
          <p:cNvPr id="26" name="Скругленный прямоугольник 25">
            <a:hlinkClick r:id="rId3" action="ppaction://hlinksldjump"/>
          </p:cNvPr>
          <p:cNvSpPr/>
          <p:nvPr/>
        </p:nvSpPr>
        <p:spPr>
          <a:xfrm>
            <a:off x="4500562" y="4286256"/>
            <a:ext cx="4143404" cy="1000132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/>
              <a:t>Потенциальная</a:t>
            </a:r>
            <a:endParaRPr lang="ru-RU" sz="4400" dirty="0"/>
          </a:p>
        </p:txBody>
      </p:sp>
      <p:sp>
        <p:nvSpPr>
          <p:cNvPr id="27" name="Стрелка вправо 26">
            <a:hlinkClick r:id="rId4" action="ppaction://hlinksldjump"/>
          </p:cNvPr>
          <p:cNvSpPr/>
          <p:nvPr/>
        </p:nvSpPr>
        <p:spPr>
          <a:xfrm>
            <a:off x="6000760" y="5500702"/>
            <a:ext cx="2571768" cy="1071570"/>
          </a:xfrm>
          <a:prstGeom prst="rightArrow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3b43edcf7c328b78426492798efdf9f78f0fb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</TotalTime>
  <Words>119</Words>
  <Application>Microsoft Office PowerPoint</Application>
  <PresentationFormat>Экран (4:3)</PresentationFormat>
  <Paragraphs>37</Paragraphs>
  <Slides>13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5" baseType="lpstr">
      <vt:lpstr>Тема Office</vt:lpstr>
      <vt:lpstr>Equation</vt:lpstr>
      <vt:lpstr>ТЕСТ ПО ЕСТЕСТВОЗНАНИЮ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Company>IMS HEALTH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ТЕСТ ПО ЕСТЕСТВОЗНАНИЮ</dc:title>
  <dc:creator>OSchagina</dc:creator>
  <cp:lastModifiedBy>OSchagina</cp:lastModifiedBy>
  <cp:revision>14</cp:revision>
  <dcterms:created xsi:type="dcterms:W3CDTF">2013-11-26T16:39:37Z</dcterms:created>
  <dcterms:modified xsi:type="dcterms:W3CDTF">2013-12-03T17:36:50Z</dcterms:modified>
</cp:coreProperties>
</file>