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7" r:id="rId2"/>
    <p:sldId id="258" r:id="rId3"/>
    <p:sldId id="259" r:id="rId4"/>
    <p:sldId id="261" r:id="rId5"/>
    <p:sldId id="262" r:id="rId6"/>
    <p:sldId id="263" r:id="rId7"/>
    <p:sldId id="271" r:id="rId8"/>
    <p:sldId id="272" r:id="rId9"/>
    <p:sldId id="273" r:id="rId10"/>
    <p:sldId id="274" r:id="rId11"/>
    <p:sldId id="275" r:id="rId12"/>
    <p:sldId id="276" r:id="rId13"/>
    <p:sldId id="277" r:id="rId14"/>
    <p:sldId id="279" r:id="rId15"/>
    <p:sldId id="300" r:id="rId16"/>
    <p:sldId id="302"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3" r:id="rId31"/>
    <p:sldId id="305" r:id="rId32"/>
    <p:sldId id="304" r:id="rId33"/>
    <p:sldId id="306" r:id="rId34"/>
    <p:sldId id="308" r:id="rId35"/>
    <p:sldId id="309" r:id="rId36"/>
    <p:sldId id="310" r:id="rId37"/>
    <p:sldId id="313" r:id="rId38"/>
    <p:sldId id="312" r:id="rId39"/>
    <p:sldId id="311" r:id="rId40"/>
    <p:sldId id="314" r:id="rId41"/>
    <p:sldId id="315"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313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35DB9B3-E556-4AC0-8B91-78C1B8920A6C}" type="datetimeFigureOut">
              <a:rPr lang="ru-RU" smtClean="0"/>
              <a:pPr/>
              <a:t>06.03.2014</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524723A-809B-40F2-A826-42BC435EAAB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35DB9B3-E556-4AC0-8B91-78C1B8920A6C}" type="datetimeFigureOut">
              <a:rPr lang="ru-RU" smtClean="0"/>
              <a:pPr/>
              <a:t>06.03.2014</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524723A-809B-40F2-A826-42BC435EAAB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35DB9B3-E556-4AC0-8B91-78C1B8920A6C}" type="datetimeFigureOut">
              <a:rPr lang="ru-RU" smtClean="0"/>
              <a:pPr/>
              <a:t>06.03.2014</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E524723A-809B-40F2-A826-42BC435EAABD}"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35DB9B3-E556-4AC0-8B91-78C1B8920A6C}" type="datetimeFigureOut">
              <a:rPr lang="ru-RU" smtClean="0"/>
              <a:pPr/>
              <a:t>06.03.2014</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524723A-809B-40F2-A826-42BC435EAAB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35DB9B3-E556-4AC0-8B91-78C1B8920A6C}" type="datetimeFigureOut">
              <a:rPr lang="ru-RU" smtClean="0"/>
              <a:pPr/>
              <a:t>06.03.2014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524723A-809B-40F2-A826-42BC435EAABD}"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35DB9B3-E556-4AC0-8B91-78C1B8920A6C}" type="datetimeFigureOut">
              <a:rPr lang="ru-RU" smtClean="0"/>
              <a:pPr/>
              <a:t>06.03.2014</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524723A-809B-40F2-A826-42BC435EAAB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lvl="5" algn="ctr">
              <a:buNone/>
            </a:pPr>
            <a:r>
              <a:rPr lang="kk-KZ" sz="6000" b="1" dirty="0" smtClean="0">
                <a:solidFill>
                  <a:schemeClr val="tx1"/>
                </a:solidFill>
              </a:rPr>
              <a:t>Атажұрт</a:t>
            </a:r>
          </a:p>
          <a:p>
            <a:pPr algn="ctr">
              <a:buNone/>
            </a:pPr>
            <a:r>
              <a:rPr lang="kk-KZ" sz="4800" i="1" dirty="0" smtClean="0"/>
              <a:t>интеллектуалдық ойыны</a:t>
            </a:r>
            <a:endParaRPr lang="ru-RU" sz="48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14348" y="500042"/>
            <a:ext cx="7239000" cy="5763040"/>
          </a:xfrm>
        </p:spPr>
        <p:txBody>
          <a:bodyPr/>
          <a:lstStyle/>
          <a:p>
            <a:r>
              <a:rPr lang="kk-KZ" sz="4000" dirty="0" smtClean="0">
                <a:latin typeface="Times New Roman" pitchFamily="18" charset="0"/>
                <a:cs typeface="Times New Roman" pitchFamily="18" charset="0"/>
              </a:rPr>
              <a:t>4-сұрақ.Ол қазақ жеріндегі көптеген географиялық атауларды дүние жүзінің картасына түсірді.Оның жасаған картасы ғалымдар « ХІ ғасырда Орталық және Орта Азияда жасалған түріктің географиялық ескерткіші» деп ата</a:t>
            </a:r>
            <a:r>
              <a:rPr lang="kk-KZ" sz="3200" dirty="0" smtClean="0">
                <a:latin typeface="Times New Roman" pitchFamily="18" charset="0"/>
                <a:cs typeface="Times New Roman" pitchFamily="18" charset="0"/>
              </a:rPr>
              <a:t>ды.</a:t>
            </a:r>
            <a:endParaRPr lang="ru-RU" sz="3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42910" y="285728"/>
            <a:ext cx="7239000" cy="6123080"/>
          </a:xfrm>
        </p:spPr>
        <p:txBody>
          <a:bodyPr/>
          <a:lstStyle/>
          <a:p>
            <a:r>
              <a:rPr lang="kk-KZ" sz="4400" dirty="0" smtClean="0">
                <a:latin typeface="Times New Roman" pitchFamily="18" charset="0"/>
                <a:cs typeface="Times New Roman" pitchFamily="18" charset="0"/>
              </a:rPr>
              <a:t>5-сұрақ. </a:t>
            </a:r>
          </a:p>
          <a:p>
            <a:r>
              <a:rPr lang="kk-KZ" sz="4400" dirty="0" smtClean="0">
                <a:latin typeface="Times New Roman" pitchFamily="18" charset="0"/>
                <a:cs typeface="Times New Roman" pitchFamily="18" charset="0"/>
              </a:rPr>
              <a:t>Ол аса көрнекі ғалым . Өмір жолын Атбасар түсті металлдар тресінде инженер-геолог болып  бастады.Қарсақбай Темір, Жезді кен орындарын зерттеді.</a:t>
            </a:r>
            <a:endParaRPr lang="ru-RU" sz="4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980728"/>
            <a:ext cx="7272808" cy="5632311"/>
          </a:xfrm>
          <a:prstGeom prst="rect">
            <a:avLst/>
          </a:prstGeom>
        </p:spPr>
        <p:txBody>
          <a:bodyPr wrap="square">
            <a:spAutoFit/>
          </a:bodyPr>
          <a:lstStyle/>
          <a:p>
            <a:r>
              <a:rPr lang="kk-KZ" sz="3600" dirty="0" smtClean="0">
                <a:latin typeface="Times New Roman" pitchFamily="18" charset="0"/>
                <a:cs typeface="Times New Roman" pitchFamily="18" charset="0"/>
              </a:rPr>
              <a:t>6-сұрақ.</a:t>
            </a:r>
          </a:p>
          <a:p>
            <a:r>
              <a:rPr lang="kk-KZ" sz="3600" dirty="0" smtClean="0">
                <a:latin typeface="Times New Roman" pitchFamily="18" charset="0"/>
                <a:cs typeface="Times New Roman" pitchFamily="18" charset="0"/>
              </a:rPr>
              <a:t>Ол жасынан медреседе сауатын ашып 1847 жылы Омбы қаласындағы кадет корпусында оқыды. 1955-59 жылдары Орта Азияны зерттеуге құрылған әскери экспедиясы құрамына алынып, қазақ жерін , Ыстық көлмаңын, Құлжа мен Қашқарияны зерттеуге қатысты. </a:t>
            </a:r>
            <a:endParaRPr lang="ru-RU" sz="36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k-KZ" sz="9600" dirty="0" smtClean="0">
                <a:latin typeface="Times New Roman" pitchFamily="18" charset="0"/>
                <a:cs typeface="Times New Roman" pitchFamily="18" charset="0"/>
              </a:rPr>
              <a:t>ІІ-кезең</a:t>
            </a:r>
          </a:p>
          <a:p>
            <a:pPr algn="ctr">
              <a:buNone/>
            </a:pPr>
            <a:r>
              <a:rPr lang="kk-KZ" sz="9600" dirty="0" smtClean="0">
                <a:latin typeface="Times New Roman" pitchFamily="18" charset="0"/>
                <a:cs typeface="Times New Roman" pitchFamily="18" charset="0"/>
              </a:rPr>
              <a:t>«</a:t>
            </a:r>
            <a:r>
              <a:rPr lang="kk-KZ" sz="9600" b="1" dirty="0" smtClean="0">
                <a:latin typeface="Times New Roman" pitchFamily="18" charset="0"/>
                <a:cs typeface="Times New Roman" pitchFamily="18" charset="0"/>
              </a:rPr>
              <a:t>Белес»</a:t>
            </a:r>
            <a:endParaRPr lang="ru-RU" sz="9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12000" b="1" dirty="0" smtClean="0">
                <a:latin typeface="Times New Roman" pitchFamily="18" charset="0"/>
                <a:cs typeface="Times New Roman" pitchFamily="18" charset="0"/>
              </a:rPr>
              <a:t>  3-кезең</a:t>
            </a:r>
          </a:p>
          <a:p>
            <a:pPr>
              <a:buNone/>
            </a:pPr>
            <a:r>
              <a:rPr lang="kk-KZ" sz="12000" b="1" dirty="0" smtClean="0">
                <a:latin typeface="Times New Roman" pitchFamily="18" charset="0"/>
                <a:cs typeface="Times New Roman" pitchFamily="18" charset="0"/>
              </a:rPr>
              <a:t>  «Бекет»</a:t>
            </a:r>
            <a:endParaRPr lang="ru-RU" sz="12000" dirty="0" smtClean="0">
              <a:latin typeface="Times New Roman" pitchFamily="18" charset="0"/>
              <a:cs typeface="Times New Roman" pitchFamily="18" charset="0"/>
            </a:endParaRPr>
          </a:p>
          <a:p>
            <a:endParaRPr lang="ru-RU" sz="1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02.jpg"/>
          <p:cNvPicPr>
            <a:picLocks noGrp="1" noChangeAspect="1"/>
          </p:cNvPicPr>
          <p:nvPr>
            <p:ph idx="1"/>
          </p:nvPr>
        </p:nvPicPr>
        <p:blipFill>
          <a:blip r:embed="rId2"/>
          <a:stretch>
            <a:fillRect/>
          </a:stretch>
        </p:blipFill>
        <p:spPr>
          <a:xfrm>
            <a:off x="0" y="0"/>
            <a:ext cx="8358214" cy="70009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4" name="Содержимое 13" descr="bed565eed665773af165ab37ea7c239c.jpg"/>
          <p:cNvPicPr>
            <a:picLocks noGrp="1" noChangeAspect="1"/>
          </p:cNvPicPr>
          <p:nvPr>
            <p:ph idx="1"/>
          </p:nvPr>
        </p:nvPicPr>
        <p:blipFill>
          <a:blip r:embed="rId2"/>
          <a:stretch>
            <a:fillRect/>
          </a:stretch>
        </p:blipFill>
        <p:spPr>
          <a:xfrm>
            <a:off x="-71470" y="0"/>
            <a:ext cx="8358246"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endParaRPr lang="ru-RU" dirty="0" smtClean="0"/>
          </a:p>
          <a:p>
            <a:pPr lvl="0"/>
            <a:endParaRPr lang="ru-RU" dirty="0" smtClean="0"/>
          </a:p>
          <a:p>
            <a:r>
              <a:rPr lang="kk-KZ" dirty="0" smtClean="0"/>
              <a:t> </a:t>
            </a:r>
            <a:endParaRPr lang="ru-RU" dirty="0" smtClean="0"/>
          </a:p>
          <a:p>
            <a:endParaRPr lang="ru-RU" dirty="0"/>
          </a:p>
        </p:txBody>
      </p:sp>
      <p:graphicFrame>
        <p:nvGraphicFramePr>
          <p:cNvPr id="4" name="Таблица 3"/>
          <p:cNvGraphicFramePr>
            <a:graphicFrameLocks noGrp="1"/>
          </p:cNvGraphicFramePr>
          <p:nvPr/>
        </p:nvGraphicFramePr>
        <p:xfrm>
          <a:off x="251520" y="1268760"/>
          <a:ext cx="7776864" cy="4896544"/>
        </p:xfrm>
        <a:graphic>
          <a:graphicData uri="http://schemas.openxmlformats.org/drawingml/2006/table">
            <a:tbl>
              <a:tblPr/>
              <a:tblGrid>
                <a:gridCol w="953766"/>
                <a:gridCol w="880400"/>
                <a:gridCol w="953766"/>
                <a:gridCol w="2127632"/>
                <a:gridCol w="880400"/>
                <a:gridCol w="1116804"/>
                <a:gridCol w="864096"/>
              </a:tblGrid>
              <a:tr h="2232248">
                <a:tc>
                  <a:txBody>
                    <a:bodyPr/>
                    <a:lstStyle/>
                    <a:p>
                      <a:pPr>
                        <a:lnSpc>
                          <a:spcPct val="115000"/>
                        </a:lnSpc>
                        <a:spcAft>
                          <a:spcPts val="0"/>
                        </a:spcAft>
                      </a:pPr>
                      <a:r>
                        <a:rPr lang="kk-KZ" sz="2400" b="1" dirty="0">
                          <a:latin typeface="Times New Roman"/>
                          <a:ea typeface="Calibri"/>
                          <a:cs typeface="Times New Roman"/>
                        </a:rPr>
                        <a:t>1. БС</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2.ҚС</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3.ЖБ</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endParaRPr lang="kk-KZ" sz="2400" b="1" dirty="0" smtClean="0">
                        <a:latin typeface="Times New Roman"/>
                        <a:ea typeface="Calibri"/>
                        <a:cs typeface="Times New Roman"/>
                      </a:endParaRPr>
                    </a:p>
                    <a:p>
                      <a:pPr>
                        <a:lnSpc>
                          <a:spcPct val="115000"/>
                        </a:lnSpc>
                        <a:spcAft>
                          <a:spcPts val="0"/>
                        </a:spcAft>
                      </a:pPr>
                      <a:endParaRPr lang="kk-KZ" sz="2400" b="1" dirty="0" smtClean="0">
                        <a:latin typeface="Times New Roman"/>
                        <a:ea typeface="Calibri"/>
                        <a:cs typeface="Times New Roman"/>
                      </a:endParaRPr>
                    </a:p>
                    <a:p>
                      <a:pPr>
                        <a:lnSpc>
                          <a:spcPct val="115000"/>
                        </a:lnSpc>
                        <a:spcAft>
                          <a:spcPts val="0"/>
                        </a:spcAft>
                      </a:pPr>
                      <a:endParaRPr lang="kk-KZ" sz="2400" b="1" dirty="0" smtClean="0">
                        <a:latin typeface="Times New Roman"/>
                        <a:ea typeface="Calibri"/>
                        <a:cs typeface="Times New Roman"/>
                      </a:endParaRPr>
                    </a:p>
                    <a:p>
                      <a:pPr>
                        <a:lnSpc>
                          <a:spcPct val="115000"/>
                        </a:lnSpc>
                        <a:spcAft>
                          <a:spcPts val="0"/>
                        </a:spcAft>
                      </a:pPr>
                      <a:endParaRPr lang="kk-KZ" sz="2400" b="1" dirty="0" smtClean="0">
                        <a:latin typeface="Times New Roman"/>
                        <a:ea typeface="Calibri"/>
                        <a:cs typeface="Times New Roman"/>
                      </a:endParaRPr>
                    </a:p>
                    <a:p>
                      <a:pPr algn="ctr">
                        <a:lnSpc>
                          <a:spcPct val="115000"/>
                        </a:lnSpc>
                        <a:spcAft>
                          <a:spcPts val="0"/>
                        </a:spcAft>
                      </a:pPr>
                      <a:r>
                        <a:rPr lang="kk-KZ" sz="3600" b="1" dirty="0" smtClean="0">
                          <a:latin typeface="Times New Roman"/>
                          <a:ea typeface="Calibri"/>
                          <a:cs typeface="Times New Roman"/>
                        </a:rPr>
                        <a:t>Атажұрт</a:t>
                      </a:r>
                      <a:endParaRPr lang="ru-RU" sz="3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1.БС</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2.ЭГЖ</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3.ҚХ</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64296">
                <a:tc>
                  <a:txBody>
                    <a:bodyPr/>
                    <a:lstStyle/>
                    <a:p>
                      <a:pPr>
                        <a:lnSpc>
                          <a:spcPct val="115000"/>
                        </a:lnSpc>
                        <a:spcAft>
                          <a:spcPts val="0"/>
                        </a:spcAft>
                      </a:pPr>
                      <a:r>
                        <a:rPr lang="kk-KZ" sz="2400" b="1">
                          <a:latin typeface="Times New Roman"/>
                          <a:ea typeface="Calibri"/>
                          <a:cs typeface="Times New Roman"/>
                        </a:rPr>
                        <a:t>4.ҚҚ</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5.ҚТ</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6.ТЗ</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nSpc>
                          <a:spcPct val="115000"/>
                        </a:lnSpc>
                        <a:spcAft>
                          <a:spcPts val="0"/>
                        </a:spcAft>
                      </a:pPr>
                      <a:r>
                        <a:rPr lang="kk-KZ" sz="2400" b="1" dirty="0">
                          <a:latin typeface="Times New Roman"/>
                          <a:ea typeface="Calibri"/>
                          <a:cs typeface="Times New Roman"/>
                        </a:rPr>
                        <a:t>4.ҚҚ</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a:latin typeface="Times New Roman"/>
                          <a:ea typeface="Calibri"/>
                          <a:cs typeface="Times New Roman"/>
                        </a:rPr>
                        <a:t>5.АӨК</a:t>
                      </a:r>
                      <a:endParaRPr lang="ru-RU" sz="2400" b="1">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kk-KZ" sz="2400" b="1" dirty="0">
                          <a:latin typeface="Times New Roman"/>
                          <a:ea typeface="Calibri"/>
                          <a:cs typeface="Times New Roman"/>
                        </a:rPr>
                        <a:t>6.ҚӨ</a:t>
                      </a:r>
                      <a:endParaRPr lang="ru-RU" sz="24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9697" name="Rectangle 1"/>
          <p:cNvSpPr>
            <a:spLocks noChangeArrowheads="1"/>
          </p:cNvSpPr>
          <p:nvPr/>
        </p:nvSpPr>
        <p:spPr bwMode="auto">
          <a:xfrm>
            <a:off x="142876" y="-601460"/>
            <a:ext cx="800102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kk-KZ" sz="2400" b="1"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кезең. Асу</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kk-KZ"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а сынып                                                             9 а сынып</a:t>
            </a:r>
            <a:endParaRPr kumimoji="0" lang="kk-KZ" sz="2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lvl="0" indent="0" algn="ctr" fontAlgn="base">
              <a:spcBef>
                <a:spcPct val="0"/>
              </a:spcBef>
              <a:spcAft>
                <a:spcPct val="0"/>
              </a:spcAft>
              <a:buClrTx/>
              <a:buSzTx/>
              <a:buNone/>
            </a:pPr>
            <a:r>
              <a:rPr lang="kk-KZ" sz="2800" dirty="0" smtClean="0">
                <a:latin typeface="Times New Roman" pitchFamily="18" charset="0"/>
                <a:ea typeface="Calibri" pitchFamily="34" charset="0"/>
                <a:cs typeface="Times New Roman" pitchFamily="18" charset="0"/>
              </a:rPr>
              <a:t>8а сынып:</a:t>
            </a:r>
            <a:endParaRPr lang="ru-RU" sz="1200" dirty="0" smtClean="0">
              <a:latin typeface="Arial" pitchFamily="34" charset="0"/>
              <a:cs typeface="Arial" pitchFamily="34" charset="0"/>
            </a:endParaRPr>
          </a:p>
          <a:p>
            <a:pPr marL="0" lvl="0" indent="0" eaLnBrk="0" fontAlgn="base" hangingPunct="0">
              <a:spcBef>
                <a:spcPct val="0"/>
              </a:spcBef>
              <a:spcAft>
                <a:spcPct val="0"/>
              </a:spcAft>
              <a:buClrTx/>
              <a:buSzTx/>
              <a:buFontTx/>
              <a:buChar char="•"/>
            </a:pPr>
            <a:r>
              <a:rPr lang="kk-KZ" sz="2800" dirty="0" smtClean="0">
                <a:latin typeface="Times New Roman" pitchFamily="18" charset="0"/>
                <a:ea typeface="Calibri" pitchFamily="34" charset="0"/>
                <a:cs typeface="Times New Roman" pitchFamily="18" charset="0"/>
              </a:rPr>
              <a:t>Бұл Жоңғар Алатауы жоталарынан басталатын Балқаш көлі алабындағы екінші ірі өзен. Оның салалары терең, аңғарлары тар, ағысы қатты. Қай өзен туралы айтылып отыр? </a:t>
            </a:r>
            <a:endParaRPr lang="ru-RU" dirty="0"/>
          </a:p>
        </p:txBody>
      </p:sp>
      <p:sp>
        <p:nvSpPr>
          <p:cNvPr id="37889" name="Rectangle 1"/>
          <p:cNvSpPr>
            <a:spLocks noChangeArrowheads="1"/>
          </p:cNvSpPr>
          <p:nvPr/>
        </p:nvSpPr>
        <p:spPr bwMode="auto">
          <a:xfrm>
            <a:off x="0" y="74711"/>
            <a:ext cx="234360"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kk-KZ" dirty="0" smtClean="0"/>
              <a:t>Қытайдағы Ебінұр көлінің ойысы мен Қазақстандағы Алакөлдің қазаншұнқырын қосып жатқан жерді қалай атайды? </a:t>
            </a:r>
            <a:r>
              <a:rPr lang="ru-RU" dirty="0" smtClean="0"/>
              <a:t>(</a:t>
            </a:r>
            <a:r>
              <a:rPr lang="kk-KZ" dirty="0" smtClean="0"/>
              <a:t>Жоңғар қақпасы</a:t>
            </a:r>
            <a:r>
              <a:rPr lang="ru-RU" dirty="0" smtClean="0"/>
              <a:t>)</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3600" b="1" dirty="0" smtClean="0">
                <a:solidFill>
                  <a:schemeClr val="accent2">
                    <a:lumMod val="75000"/>
                  </a:schemeClr>
                </a:solidFill>
              </a:rPr>
              <a:t>  </a:t>
            </a:r>
            <a:r>
              <a:rPr lang="kk-KZ" sz="3600" b="1" i="1" dirty="0" smtClean="0">
                <a:latin typeface="Times New Roman" pitchFamily="18" charset="0"/>
                <a:cs typeface="Times New Roman" pitchFamily="18" charset="0"/>
              </a:rPr>
              <a:t>Мақсаты: географиядан алған білімдерін қорытындылау. Матералды меңгеру дәрежесін, өз өлкесін қаншалықты білетіндігін тексеру, бауырмашыллыққа, өз елін тәрбиелеу.</a:t>
            </a:r>
            <a:endParaRPr lang="ru-RU" sz="36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kk-KZ" dirty="0" smtClean="0"/>
              <a:t>Бір қызығы, бұл желді жергілікті тұрғындар шайтан желі деп айтайды. Бұлай деп аталуы желдің күші салт атты адамды ат үстінен ұшырып түсетіндей өте қатты болуынан. Бұл қай жел туралы айтылып отыр? Ол қай жерлерде соғады? </a:t>
            </a:r>
            <a:r>
              <a:rPr lang="ru-RU" dirty="0" smtClean="0"/>
              <a:t>(</a:t>
            </a:r>
            <a:r>
              <a:rPr lang="kk-KZ" dirty="0" smtClean="0"/>
              <a:t>Сайқан</a:t>
            </a:r>
            <a:r>
              <a:rPr lang="ru-RU" dirty="0" smtClean="0"/>
              <a:t>)</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buNone/>
            </a:pPr>
            <a:r>
              <a:rPr lang="kk-KZ" sz="4400" dirty="0" smtClean="0">
                <a:latin typeface="Times New Roman" pitchFamily="18" charset="0"/>
                <a:cs typeface="Times New Roman" pitchFamily="18" charset="0"/>
              </a:rPr>
              <a:t>5.Қазақстанның қай топырағы  жалпы  көлемі республика аумағының  9,5 пайызын қамтиды. Бұл қандай топырақ? </a:t>
            </a:r>
            <a:endParaRPr lang="ru-RU" sz="4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857232"/>
            <a:ext cx="7239000" cy="4846320"/>
          </a:xfrm>
        </p:spPr>
        <p:txBody>
          <a:bodyPr/>
          <a:lstStyle/>
          <a:p>
            <a:pPr lvl="0">
              <a:buNone/>
            </a:pPr>
            <a:r>
              <a:rPr lang="kk-KZ" sz="6000" dirty="0" smtClean="0">
                <a:latin typeface="Times New Roman" pitchFamily="18" charset="0"/>
                <a:cs typeface="Times New Roman" pitchFamily="18" charset="0"/>
              </a:rPr>
              <a:t>6. Бұл табиғат зонасының жер бедері тегіс болып келеді, бұл қай зона?</a:t>
            </a:r>
            <a:endParaRPr lang="ru-RU" sz="6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9600" dirty="0" smtClean="0">
                <a:latin typeface="Times New Roman" pitchFamily="18" charset="0"/>
                <a:cs typeface="Times New Roman" pitchFamily="18" charset="0"/>
              </a:rPr>
              <a:t>9а сынып</a:t>
            </a:r>
            <a:endParaRPr lang="ru-RU" sz="9600" dirty="0" smtClean="0">
              <a:latin typeface="Times New Roman" pitchFamily="18" charset="0"/>
              <a:cs typeface="Times New Roman" pitchFamily="18" charset="0"/>
            </a:endParaRPr>
          </a:p>
          <a:p>
            <a:pPr lvl="0"/>
            <a:endParaRPr lang="ru-RU"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lgn="ctr">
              <a:buNone/>
            </a:pPr>
            <a:r>
              <a:rPr lang="kk-KZ" sz="6000" dirty="0" smtClean="0"/>
              <a:t>1.</a:t>
            </a:r>
            <a:r>
              <a:rPr lang="kk-KZ" sz="6000" dirty="0" smtClean="0">
                <a:latin typeface="Times New Roman" pitchFamily="18" charset="0"/>
                <a:cs typeface="Times New Roman" pitchFamily="18" charset="0"/>
              </a:rPr>
              <a:t>Қазақстанның көршілерін ата?</a:t>
            </a:r>
            <a:endParaRPr lang="ru-RU" sz="60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3" algn="ctr">
              <a:buNone/>
            </a:pPr>
            <a:r>
              <a:rPr lang="kk-KZ" sz="7200" dirty="0" smtClean="0">
                <a:latin typeface="Times New Roman" pitchFamily="18" charset="0"/>
                <a:cs typeface="Times New Roman" pitchFamily="18" charset="0"/>
              </a:rPr>
              <a:t>2.Қазақстанның тілдік әулетін ата?</a:t>
            </a:r>
            <a:endParaRPr lang="ru-RU" sz="72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lgn="ctr">
              <a:buNone/>
            </a:pPr>
            <a:r>
              <a:rPr lang="kk-KZ" sz="5400" dirty="0" smtClean="0">
                <a:latin typeface="Times New Roman" pitchFamily="18" charset="0"/>
                <a:cs typeface="Times New Roman" pitchFamily="18" charset="0"/>
              </a:rPr>
              <a:t>3.Біздің облысымыздың аумағынан қандай теміржолы өтеді?</a:t>
            </a:r>
            <a:endParaRPr lang="ru-RU" sz="5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lgn="ctr">
              <a:buNone/>
            </a:pPr>
            <a:r>
              <a:rPr lang="kk-KZ" sz="4400" dirty="0" smtClean="0">
                <a:latin typeface="Times New Roman" pitchFamily="18" charset="0"/>
                <a:cs typeface="Times New Roman" pitchFamily="18" charset="0"/>
              </a:rPr>
              <a:t>4.Қазақстанның жер аумағы қанша гектар, соның ішіндегі ең көп жері?</a:t>
            </a:r>
          </a:p>
          <a:p>
            <a:pPr lvl="0" algn="ctr">
              <a:buNone/>
            </a:pPr>
            <a:r>
              <a:rPr lang="kk-KZ" sz="4400" dirty="0" smtClean="0">
                <a:latin typeface="Times New Roman" pitchFamily="18" charset="0"/>
                <a:cs typeface="Times New Roman" pitchFamily="18" charset="0"/>
              </a:rPr>
              <a:t> (272 млн.га, жайылымдар)</a:t>
            </a:r>
            <a:endParaRPr lang="ru-RU" sz="44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500042"/>
            <a:ext cx="7272808" cy="5663089"/>
          </a:xfrm>
          <a:prstGeom prst="rect">
            <a:avLst/>
          </a:prstGeom>
        </p:spPr>
        <p:txBody>
          <a:bodyPr wrap="square">
            <a:spAutoFit/>
          </a:bodyPr>
          <a:lstStyle/>
          <a:p>
            <a:pPr lvl="0" algn="ctr"/>
            <a:r>
              <a:rPr lang="kk-KZ" sz="6600" dirty="0" smtClean="0">
                <a:latin typeface="Times New Roman" pitchFamily="18" charset="0"/>
                <a:cs typeface="Times New Roman" pitchFamily="18" charset="0"/>
              </a:rPr>
              <a:t>5.Қазақстанда ауыл шаруашылық машиналарын шығаратын ірі орталықтар?</a:t>
            </a:r>
            <a:r>
              <a:rPr lang="kk-KZ" sz="4400" dirty="0" smtClean="0"/>
              <a:t> </a:t>
            </a:r>
            <a:endParaRPr lang="ru-RU" sz="3200" dirty="0" smtClean="0"/>
          </a:p>
          <a:p>
            <a:r>
              <a:rPr lang="kk-KZ" sz="3200" dirty="0" smtClean="0"/>
              <a:t> </a:t>
            </a:r>
            <a:endParaRPr lang="ru-RU" sz="32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kk-KZ" sz="9600" b="1" dirty="0" smtClean="0">
                <a:latin typeface="Times New Roman" pitchFamily="18" charset="0"/>
                <a:cs typeface="Times New Roman" pitchFamily="18" charset="0"/>
              </a:rPr>
              <a:t>    6- кезең</a:t>
            </a:r>
          </a:p>
          <a:p>
            <a:pPr>
              <a:buNone/>
            </a:pPr>
            <a:r>
              <a:rPr lang="kk-KZ" sz="9600" b="1" dirty="0" smtClean="0">
                <a:latin typeface="Times New Roman" pitchFamily="18" charset="0"/>
                <a:cs typeface="Times New Roman" pitchFamily="18" charset="0"/>
              </a:rPr>
              <a:t>  Жерұйық</a:t>
            </a:r>
            <a:endParaRPr lang="ru-RU" sz="9600" dirty="0" smtClean="0">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k-KZ" sz="4800" b="1" i="1" dirty="0" smtClean="0"/>
              <a:t>Туған жерім – тұғырым,</a:t>
            </a:r>
          </a:p>
          <a:p>
            <a:pPr algn="ctr">
              <a:buNone/>
            </a:pPr>
            <a:r>
              <a:rPr lang="kk-KZ" sz="4800" b="1" i="1" dirty="0" smtClean="0"/>
              <a:t>Өскен елім - өзегім</a:t>
            </a:r>
            <a:endParaRPr lang="ru-RU" sz="4800"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NmVg5L0098mUL9SA1ulA3uK4812wdi.jpg"/>
          <p:cNvPicPr>
            <a:picLocks noChangeAspect="1"/>
          </p:cNvPicPr>
          <p:nvPr/>
        </p:nvPicPr>
        <p:blipFill>
          <a:blip r:embed="rId2"/>
          <a:stretch>
            <a:fillRect/>
          </a:stretch>
        </p:blipFill>
        <p:spPr>
          <a:xfrm>
            <a:off x="0" y="0"/>
            <a:ext cx="8286776"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жануар.jpg"/>
          <p:cNvPicPr>
            <a:picLocks noChangeAspect="1"/>
          </p:cNvPicPr>
          <p:nvPr/>
        </p:nvPicPr>
        <p:blipFill>
          <a:blip r:embed="rId2"/>
          <a:stretch>
            <a:fillRect/>
          </a:stretch>
        </p:blipFill>
        <p:spPr>
          <a:xfrm>
            <a:off x="0" y="0"/>
            <a:ext cx="8072462" cy="685799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булан.jpg"/>
          <p:cNvPicPr>
            <a:picLocks noChangeAspect="1"/>
          </p:cNvPicPr>
          <p:nvPr/>
        </p:nvPicPr>
        <p:blipFill>
          <a:blip r:embed="rId2"/>
          <a:stretch>
            <a:fillRect/>
          </a:stretch>
        </p:blipFill>
        <p:spPr>
          <a:xfrm>
            <a:off x="0" y="0"/>
            <a:ext cx="8215338" cy="68580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тюрт.jpg"/>
          <p:cNvPicPr>
            <a:picLocks noChangeAspect="1"/>
          </p:cNvPicPr>
          <p:nvPr/>
        </p:nvPicPr>
        <p:blipFill>
          <a:blip r:embed="rId2"/>
          <a:stretch>
            <a:fillRect/>
          </a:stretch>
        </p:blipFill>
        <p:spPr>
          <a:xfrm>
            <a:off x="0" y="0"/>
            <a:ext cx="8143900" cy="664371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су қоймасы.jpg"/>
          <p:cNvPicPr>
            <a:picLocks noChangeAspect="1"/>
          </p:cNvPicPr>
          <p:nvPr/>
        </p:nvPicPr>
        <p:blipFill>
          <a:blip r:embed="rId2"/>
          <a:stretch>
            <a:fillRect/>
          </a:stretch>
        </p:blipFill>
        <p:spPr>
          <a:xfrm>
            <a:off x="0" y="0"/>
            <a:ext cx="8143900" cy="68580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озеро кольсай.jpg"/>
          <p:cNvPicPr>
            <a:picLocks noChangeAspect="1"/>
          </p:cNvPicPr>
          <p:nvPr/>
        </p:nvPicPr>
        <p:blipFill>
          <a:blip r:embed="rId2"/>
          <a:stretch>
            <a:fillRect/>
          </a:stretch>
        </p:blipFill>
        <p:spPr>
          <a:xfrm>
            <a:off x="0" y="0"/>
            <a:ext cx="8072462" cy="68580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801RW11KlsBGOvG46IE7h7iMP2SUQ3.jpg"/>
          <p:cNvPicPr>
            <a:picLocks noChangeAspect="1"/>
          </p:cNvPicPr>
          <p:nvPr/>
        </p:nvPicPr>
        <p:blipFill>
          <a:blip r:embed="rId2"/>
          <a:stretch>
            <a:fillRect/>
          </a:stretch>
        </p:blipFill>
        <p:spPr>
          <a:xfrm>
            <a:off x="0" y="0"/>
            <a:ext cx="8215338" cy="68580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ages (16).jpg"/>
          <p:cNvPicPr>
            <a:picLocks noChangeAspect="1"/>
          </p:cNvPicPr>
          <p:nvPr/>
        </p:nvPicPr>
        <p:blipFill>
          <a:blip r:embed="rId2"/>
          <a:stretch>
            <a:fillRect/>
          </a:stretch>
        </p:blipFill>
        <p:spPr>
          <a:xfrm>
            <a:off x="0" y="0"/>
            <a:ext cx="8215338" cy="685799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45725909_bars_02.jpg"/>
          <p:cNvPicPr>
            <a:picLocks noChangeAspect="1"/>
          </p:cNvPicPr>
          <p:nvPr/>
        </p:nvPicPr>
        <p:blipFill>
          <a:blip r:embed="rId2"/>
          <a:stretch>
            <a:fillRect/>
          </a:stretch>
        </p:blipFill>
        <p:spPr>
          <a:xfrm>
            <a:off x="0" y="0"/>
            <a:ext cx="8143900" cy="68580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23568_MUFFLON.jpg"/>
          <p:cNvPicPr>
            <a:picLocks noChangeAspect="1"/>
          </p:cNvPicPr>
          <p:nvPr/>
        </p:nvPicPr>
        <p:blipFill>
          <a:blip r:embed="rId2"/>
          <a:stretch>
            <a:fillRect/>
          </a:stretch>
        </p:blipFill>
        <p:spPr>
          <a:xfrm>
            <a:off x="0" y="0"/>
            <a:ext cx="8286776"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buNone/>
            </a:pPr>
            <a:r>
              <a:rPr lang="kk-KZ" sz="3600" b="1" i="1" dirty="0" smtClean="0"/>
              <a:t>Ойынның бағдарламасы:</a:t>
            </a:r>
          </a:p>
          <a:p>
            <a:pPr>
              <a:buNone/>
            </a:pPr>
            <a:r>
              <a:rPr lang="kk-KZ" sz="3600" b="1" i="1" dirty="0" smtClean="0"/>
              <a:t>І кезең: Өткел</a:t>
            </a:r>
          </a:p>
          <a:p>
            <a:pPr>
              <a:buNone/>
            </a:pPr>
            <a:r>
              <a:rPr lang="kk-KZ" sz="3600" b="1" i="1" dirty="0" smtClean="0"/>
              <a:t>ІІ кезең: Белес</a:t>
            </a:r>
          </a:p>
          <a:p>
            <a:pPr>
              <a:buNone/>
            </a:pPr>
            <a:r>
              <a:rPr lang="kk-KZ" sz="3600" b="1" i="1" dirty="0" smtClean="0"/>
              <a:t>ІІІ кезең: Асу</a:t>
            </a:r>
          </a:p>
          <a:p>
            <a:pPr>
              <a:buNone/>
            </a:pPr>
            <a:r>
              <a:rPr lang="kk-KZ" sz="3600" b="1" i="1" dirty="0" smtClean="0"/>
              <a:t>ІҮ кезең: Жерұйық</a:t>
            </a:r>
            <a:endParaRPr lang="ru-RU" sz="3600"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929330"/>
            <a:ext cx="6929486" cy="702940"/>
          </a:xfrm>
        </p:spPr>
        <p:txBody>
          <a:bodyPr>
            <a:noAutofit/>
          </a:bodyPr>
          <a:lstStyle/>
          <a:p>
            <a:pPr lvl="8">
              <a:buNone/>
            </a:pPr>
            <a:r>
              <a:rPr lang="kk-KZ" sz="4400" b="1" dirty="0" smtClean="0">
                <a:solidFill>
                  <a:srgbClr val="FF0000"/>
                </a:solidFill>
              </a:rPr>
              <a:t>Қазақстан-2050</a:t>
            </a:r>
            <a:endParaRPr lang="ru-RU" sz="4400" b="1" dirty="0">
              <a:solidFill>
                <a:srgbClr val="FF0000"/>
              </a:solidFill>
            </a:endParaRPr>
          </a:p>
        </p:txBody>
      </p:sp>
      <p:pic>
        <p:nvPicPr>
          <p:cNvPr id="4" name="Рисунок 3" descr="kaz.gif"/>
          <p:cNvPicPr>
            <a:picLocks noChangeAspect="1"/>
          </p:cNvPicPr>
          <p:nvPr/>
        </p:nvPicPr>
        <p:blipFill>
          <a:blip r:embed="rId2"/>
          <a:stretch>
            <a:fillRect/>
          </a:stretch>
        </p:blipFill>
        <p:spPr>
          <a:xfrm>
            <a:off x="0" y="0"/>
            <a:ext cx="8215338" cy="600076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lide_28.jpg"/>
          <p:cNvPicPr>
            <a:picLocks noChangeAspect="1"/>
          </p:cNvPicPr>
          <p:nvPr/>
        </p:nvPicPr>
        <p:blipFill>
          <a:blip r:embed="rId2"/>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gn="ctr">
              <a:buNone/>
            </a:pPr>
            <a:r>
              <a:rPr lang="kk-KZ" sz="4000" b="1" i="1" dirty="0" smtClean="0"/>
              <a:t>І кезең – </a:t>
            </a:r>
            <a:r>
              <a:rPr lang="ru-RU" sz="4000" b="1" i="1" dirty="0" smtClean="0"/>
              <a:t>«</a:t>
            </a:r>
            <a:r>
              <a:rPr lang="kk-KZ" sz="4000" b="1" i="1" dirty="0" smtClean="0"/>
              <a:t>Өткел</a:t>
            </a:r>
            <a:r>
              <a:rPr lang="ru-RU" sz="4000" b="1" i="1" dirty="0" smtClean="0"/>
              <a:t>»</a:t>
            </a:r>
            <a:endParaRPr lang="kk-KZ" sz="4000" b="1" i="1" dirty="0" smtClean="0"/>
          </a:p>
          <a:p>
            <a:pPr algn="just">
              <a:buNone/>
            </a:pPr>
            <a:r>
              <a:rPr lang="kk-KZ" sz="4000" dirty="0" smtClean="0"/>
              <a:t> Қазақ жері туралы ерте кездегі географиялық мағлұматтарды берген оқымыстылардың атын атау. </a:t>
            </a:r>
            <a:r>
              <a:rPr lang="en-US" sz="4000" dirty="0" smtClean="0"/>
              <a:t>( 1 </a:t>
            </a:r>
            <a:r>
              <a:rPr lang="ru-RU" sz="4000" dirty="0" smtClean="0"/>
              <a:t>минут – 5 балл)</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92500"/>
          </a:bodyPr>
          <a:lstStyle/>
          <a:p>
            <a:pPr marL="514350" indent="-514350">
              <a:buAutoNum type="arabicPeriod"/>
            </a:pPr>
            <a:r>
              <a:rPr lang="kk-KZ" sz="3200" dirty="0" smtClean="0">
                <a:latin typeface="Times New Roman" pitchFamily="18" charset="0"/>
                <a:cs typeface="Times New Roman" pitchFamily="18" charset="0"/>
              </a:rPr>
              <a:t>Ол ежелгі дүние елдерін сызып, бейнелеп, ендіктер мен бойлықтар бойымен көрсетуде күннің ұзақтығын анықтауда көп жаңалықтар ашты. </a:t>
            </a:r>
          </a:p>
          <a:p>
            <a:pPr marL="514350" indent="-514350">
              <a:buAutoNum type="arabicPeriod"/>
            </a:pPr>
            <a:r>
              <a:rPr lang="kk-KZ" sz="3200" dirty="0" smtClean="0">
                <a:latin typeface="Times New Roman" pitchFamily="18" charset="0"/>
                <a:cs typeface="Times New Roman" pitchFamily="18" charset="0"/>
              </a:rPr>
              <a:t>Ол Каспий теңізінің алып жатқан орнын, оның басқа сулармен жалғаспайтын тұйық алап екенін, солтүстіктен оңтүстікке созыла біткен жалпы пішінін көрсеткен. Бұл кім туралы айтылған?</a:t>
            </a:r>
            <a:endParaRPr lang="ru-RU"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kk-KZ" dirty="0" smtClean="0"/>
              <a:t/>
            </a:r>
            <a:br>
              <a:rPr lang="kk-KZ" dirty="0" smtClean="0"/>
            </a:br>
            <a:r>
              <a:rPr lang="kk-KZ" dirty="0" smtClean="0"/>
              <a:t/>
            </a:r>
            <a:br>
              <a:rPr lang="kk-KZ" dirty="0" smtClean="0"/>
            </a:br>
            <a:endParaRPr lang="ru-RU" dirty="0"/>
          </a:p>
        </p:txBody>
      </p:sp>
      <p:sp>
        <p:nvSpPr>
          <p:cNvPr id="3" name="Содержимое 2"/>
          <p:cNvSpPr>
            <a:spLocks noGrp="1"/>
          </p:cNvSpPr>
          <p:nvPr>
            <p:ph idx="1"/>
          </p:nvPr>
        </p:nvSpPr>
        <p:spPr/>
        <p:txBody>
          <a:bodyPr>
            <a:normAutofit/>
          </a:bodyPr>
          <a:lstStyle/>
          <a:p>
            <a:pPr>
              <a:buNone/>
            </a:pPr>
            <a:r>
              <a:rPr lang="kk-KZ" sz="15000" dirty="0" smtClean="0">
                <a:latin typeface="Times New Roman" pitchFamily="18" charset="0"/>
                <a:cs typeface="Times New Roman" pitchFamily="18" charset="0"/>
              </a:rPr>
              <a:t>І -кезең</a:t>
            </a:r>
            <a:endParaRPr lang="ru-RU" sz="1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643834" y="6410016"/>
            <a:ext cx="52366" cy="45719"/>
          </a:xfrm>
        </p:spPr>
        <p:txBody>
          <a:bodyPr>
            <a:normAutofit fontScale="25000" lnSpcReduction="20000"/>
          </a:bodyPr>
          <a:lstStyle/>
          <a:p>
            <a:endParaRPr lang="ru-RU" dirty="0"/>
          </a:p>
        </p:txBody>
      </p:sp>
      <p:sp>
        <p:nvSpPr>
          <p:cNvPr id="4" name="Прямоугольник 3"/>
          <p:cNvSpPr/>
          <p:nvPr/>
        </p:nvSpPr>
        <p:spPr>
          <a:xfrm>
            <a:off x="214282" y="1071546"/>
            <a:ext cx="7701436" cy="3170099"/>
          </a:xfrm>
          <a:prstGeom prst="rect">
            <a:avLst/>
          </a:prstGeom>
        </p:spPr>
        <p:txBody>
          <a:bodyPr wrap="square">
            <a:spAutoFit/>
          </a:bodyPr>
          <a:lstStyle/>
          <a:p>
            <a:r>
              <a:rPr lang="kk-KZ" sz="4000" dirty="0" smtClean="0">
                <a:latin typeface="Times New Roman" pitchFamily="18" charset="0"/>
                <a:cs typeface="Times New Roman" pitchFamily="18" charset="0"/>
              </a:rPr>
              <a:t>2-сұрақ.</a:t>
            </a:r>
          </a:p>
          <a:p>
            <a:r>
              <a:rPr lang="kk-KZ" sz="4000" dirty="0" smtClean="0">
                <a:latin typeface="Times New Roman" pitchFamily="18" charset="0"/>
                <a:cs typeface="Times New Roman" pitchFamily="18" charset="0"/>
              </a:rPr>
              <a:t> Ол Каспий теңізінің алып жатқан орнын, солтүстіктен оңтүстікке созыла біткен жалпы пішінін көрсеткен </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1484784"/>
            <a:ext cx="7344816" cy="4462760"/>
          </a:xfrm>
          <a:prstGeom prst="rect">
            <a:avLst/>
          </a:prstGeom>
        </p:spPr>
        <p:txBody>
          <a:bodyPr wrap="square">
            <a:spAutoFit/>
          </a:bodyPr>
          <a:lstStyle/>
          <a:p>
            <a:r>
              <a:rPr lang="kk-KZ" sz="4400" b="1" dirty="0" smtClean="0">
                <a:latin typeface="Times New Roman" pitchFamily="18" charset="0"/>
                <a:cs typeface="Times New Roman" pitchFamily="18" charset="0"/>
              </a:rPr>
              <a:t>3-сұрақ</a:t>
            </a:r>
            <a:r>
              <a:rPr lang="kk-KZ" sz="4400" dirty="0" smtClean="0">
                <a:latin typeface="Times New Roman" pitchFamily="18" charset="0"/>
                <a:cs typeface="Times New Roman" pitchFamily="18" charset="0"/>
              </a:rPr>
              <a:t>. </a:t>
            </a:r>
          </a:p>
          <a:p>
            <a:r>
              <a:rPr lang="kk-KZ" sz="4800" dirty="0" smtClean="0">
                <a:latin typeface="Times New Roman" pitchFamily="18" charset="0"/>
                <a:cs typeface="Times New Roman" pitchFamily="18" charset="0"/>
              </a:rPr>
              <a:t>Ол өз заманында ғылым мен барлық саласында зор ғылыми мирас қалдырған, дүние жүзіне белгілі ғүлама</a:t>
            </a:r>
            <a:r>
              <a:rPr lang="kk-KZ" sz="4000" dirty="0" smtClean="0">
                <a:latin typeface="Times New Roman" pitchFamily="18" charset="0"/>
                <a:cs typeface="Times New Roman" pitchFamily="18" charset="0"/>
              </a:rPr>
              <a:t>.</a:t>
            </a:r>
            <a:endParaRPr lang="ru-RU" sz="4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152</TotalTime>
  <Words>466</Words>
  <Application>Microsoft Office PowerPoint</Application>
  <PresentationFormat>Экран (4:3)</PresentationFormat>
  <Paragraphs>71</Paragraphs>
  <Slides>41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Изящная</vt:lpstr>
      <vt:lpstr>Слайд 1</vt:lpstr>
      <vt:lpstr>Слайд 2</vt:lpstr>
      <vt:lpstr>Слайд 3</vt:lpstr>
      <vt:lpstr>Слайд 4</vt:lpstr>
      <vt:lpstr>Слайд 5</vt:lpstr>
      <vt:lpstr>Слайд 6</vt:lpstr>
      <vt:lpstr>  </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XTreme</dc:creator>
  <cp:lastModifiedBy>XTreme</cp:lastModifiedBy>
  <cp:revision>18</cp:revision>
  <dcterms:created xsi:type="dcterms:W3CDTF">2014-03-04T11:56:55Z</dcterms:created>
  <dcterms:modified xsi:type="dcterms:W3CDTF">2014-03-06T07:03:34Z</dcterms:modified>
</cp:coreProperties>
</file>