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1"/>
  </p:notesMasterIdLst>
  <p:sldIdLst>
    <p:sldId id="256" r:id="rId4"/>
    <p:sldId id="257" r:id="rId5"/>
    <p:sldId id="270" r:id="rId6"/>
    <p:sldId id="267" r:id="rId7"/>
    <p:sldId id="258" r:id="rId8"/>
    <p:sldId id="259" r:id="rId9"/>
    <p:sldId id="268" r:id="rId10"/>
    <p:sldId id="260" r:id="rId11"/>
    <p:sldId id="261" r:id="rId12"/>
    <p:sldId id="269" r:id="rId13"/>
    <p:sldId id="262" r:id="rId14"/>
    <p:sldId id="263" r:id="rId15"/>
    <p:sldId id="272" r:id="rId16"/>
    <p:sldId id="264" r:id="rId17"/>
    <p:sldId id="265" r:id="rId18"/>
    <p:sldId id="266"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166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B8489-CBB7-4A7C-9859-9C1ECCEBA4B2}" type="datetimeFigureOut">
              <a:rPr lang="ru-RU" smtClean="0"/>
              <a:pPr/>
              <a:t>11.10.2014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43F33-6D5B-47C3-BF70-321AD1A5358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A43F33-6D5B-47C3-BF70-321AD1A53587}"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11.10.2014</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11.10.2014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11.10.2014</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11.10.2014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11.10.2014</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11.10.2014</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11.10.2014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11.10.2014</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11.10.2014</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11.10.2014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11.10.2014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357166"/>
            <a:ext cx="8458200" cy="3228995"/>
          </a:xfrm>
        </p:spPr>
        <p:txBody>
          <a:bodyPr>
            <a:normAutofit/>
          </a:bodyPr>
          <a:lstStyle/>
          <a:p>
            <a:r>
              <a:rPr lang="ru-RU" sz="4800" dirty="0" smtClean="0"/>
              <a:t>Презентация </a:t>
            </a:r>
            <a:br>
              <a:rPr lang="ru-RU" sz="4800" dirty="0" smtClean="0"/>
            </a:br>
            <a:r>
              <a:rPr lang="ru-RU" sz="4800" dirty="0" smtClean="0"/>
              <a:t>на тему:</a:t>
            </a:r>
            <a:br>
              <a:rPr lang="ru-RU" sz="4800" dirty="0" smtClean="0"/>
            </a:br>
            <a:r>
              <a:rPr lang="ru-RU" sz="4800" dirty="0" smtClean="0"/>
              <a:t>«теннис»</a:t>
            </a:r>
            <a:endParaRPr lang="ru-RU" sz="4800" dirty="0"/>
          </a:p>
        </p:txBody>
      </p:sp>
      <p:sp>
        <p:nvSpPr>
          <p:cNvPr id="3" name="Подзаголовок 2"/>
          <p:cNvSpPr>
            <a:spLocks noGrp="1"/>
          </p:cNvSpPr>
          <p:nvPr>
            <p:ph type="subTitle" idx="1"/>
          </p:nvPr>
        </p:nvSpPr>
        <p:spPr>
          <a:xfrm>
            <a:off x="4000496" y="4857760"/>
            <a:ext cx="4953000" cy="1752600"/>
          </a:xfrm>
        </p:spPr>
        <p:txBody>
          <a:bodyPr/>
          <a:lstStyle/>
          <a:p>
            <a:pPr algn="r"/>
            <a:r>
              <a:rPr lang="ru-RU" dirty="0" smtClean="0"/>
              <a:t>Выполнила: ученица 9Б класса</a:t>
            </a:r>
          </a:p>
          <a:p>
            <a:pPr algn="r"/>
            <a:r>
              <a:rPr lang="ru-RU" dirty="0" err="1" smtClean="0"/>
              <a:t>Искандерова</a:t>
            </a:r>
            <a:r>
              <a:rPr lang="ru-RU" dirty="0" smtClean="0"/>
              <a:t> </a:t>
            </a:r>
            <a:r>
              <a:rPr lang="ru-RU" dirty="0" err="1" smtClean="0"/>
              <a:t>Лениза</a:t>
            </a:r>
            <a:endParaRPr lang="ru-RU" dirty="0" smtClean="0"/>
          </a:p>
          <a:p>
            <a:pPr algn="r"/>
            <a:r>
              <a:rPr lang="ru-RU" dirty="0" smtClean="0"/>
              <a:t>Проверила: </a:t>
            </a:r>
            <a:r>
              <a:rPr lang="ru-RU" dirty="0" err="1" smtClean="0"/>
              <a:t>Маньякова</a:t>
            </a:r>
            <a:r>
              <a:rPr lang="ru-RU" dirty="0" smtClean="0"/>
              <a:t> </a:t>
            </a:r>
            <a:r>
              <a:rPr lang="ru-RU" smtClean="0"/>
              <a:t>С.С. </a:t>
            </a:r>
            <a:endParaRPr lang="ru-RU" dirty="0"/>
          </a:p>
        </p:txBody>
      </p:sp>
      <p:pic>
        <p:nvPicPr>
          <p:cNvPr id="1027" name="Picture 3" descr="D:\Учеба\Stamp_of_Armenia_m188.jpg"/>
          <p:cNvPicPr>
            <a:picLocks noChangeAspect="1" noChangeArrowheads="1"/>
          </p:cNvPicPr>
          <p:nvPr/>
        </p:nvPicPr>
        <p:blipFill>
          <a:blip r:embed="rId2"/>
          <a:srcRect/>
          <a:stretch>
            <a:fillRect/>
          </a:stretch>
        </p:blipFill>
        <p:spPr bwMode="auto">
          <a:xfrm>
            <a:off x="5143504" y="1142984"/>
            <a:ext cx="3489348" cy="3714776"/>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Учеба\tennis_lessons_24_clip_image001.jpg"/>
          <p:cNvPicPr>
            <a:picLocks noGrp="1" noChangeAspect="1" noChangeArrowheads="1"/>
          </p:cNvPicPr>
          <p:nvPr>
            <p:ph sz="quarter" idx="2"/>
          </p:nvPr>
        </p:nvPicPr>
        <p:blipFill>
          <a:blip r:embed="rId2"/>
          <a:stretch>
            <a:fillRect/>
          </a:stretch>
        </p:blipFill>
        <p:spPr bwMode="auto">
          <a:xfrm>
            <a:off x="642910" y="1643050"/>
            <a:ext cx="3357586" cy="4376750"/>
          </a:xfrm>
          <a:prstGeom prst="rect">
            <a:avLst/>
          </a:prstGeom>
          <a:noFill/>
        </p:spPr>
      </p:pic>
      <p:sp>
        <p:nvSpPr>
          <p:cNvPr id="9" name="Текст 8"/>
          <p:cNvSpPr>
            <a:spLocks noGrp="1"/>
          </p:cNvSpPr>
          <p:nvPr>
            <p:ph type="body" sz="quarter" idx="1"/>
          </p:nvPr>
        </p:nvSpPr>
        <p:spPr>
          <a:xfrm>
            <a:off x="642910" y="428604"/>
            <a:ext cx="3886200" cy="640080"/>
          </a:xfrm>
        </p:spPr>
        <p:txBody>
          <a:bodyPr>
            <a:noAutofit/>
          </a:bodyPr>
          <a:lstStyle/>
          <a:p>
            <a:pPr algn="ctr"/>
            <a:r>
              <a:rPr lang="ru-RU" sz="4000" dirty="0" smtClean="0">
                <a:solidFill>
                  <a:schemeClr val="bg1"/>
                </a:solidFill>
              </a:rPr>
              <a:t>Ракетка</a:t>
            </a:r>
          </a:p>
        </p:txBody>
      </p:sp>
      <p:sp>
        <p:nvSpPr>
          <p:cNvPr id="10" name="Текст 9"/>
          <p:cNvSpPr>
            <a:spLocks noGrp="1"/>
          </p:cNvSpPr>
          <p:nvPr>
            <p:ph type="body" sz="quarter" idx="3"/>
          </p:nvPr>
        </p:nvSpPr>
        <p:spPr>
          <a:xfrm>
            <a:off x="4786314" y="428604"/>
            <a:ext cx="3886200" cy="640080"/>
          </a:xfrm>
        </p:spPr>
        <p:txBody>
          <a:bodyPr>
            <a:normAutofit/>
          </a:bodyPr>
          <a:lstStyle/>
          <a:p>
            <a:pPr algn="ctr"/>
            <a:r>
              <a:rPr lang="ru-RU" sz="3600" dirty="0" smtClean="0"/>
              <a:t>Мяч</a:t>
            </a:r>
            <a:endParaRPr lang="ru-RU" sz="3600" dirty="0"/>
          </a:p>
        </p:txBody>
      </p:sp>
      <p:pic>
        <p:nvPicPr>
          <p:cNvPr id="3075" name="Picture 3" descr="D:\Учеба\antisterss_asb001r28_tennis.jpg"/>
          <p:cNvPicPr>
            <a:picLocks noGrp="1" noChangeAspect="1" noChangeArrowheads="1"/>
          </p:cNvPicPr>
          <p:nvPr>
            <p:ph sz="quarter" idx="4"/>
          </p:nvPr>
        </p:nvPicPr>
        <p:blipFill>
          <a:blip r:embed="rId3"/>
          <a:srcRect/>
          <a:stretch>
            <a:fillRect/>
          </a:stretch>
        </p:blipFill>
        <p:spPr bwMode="auto">
          <a:xfrm>
            <a:off x="4714876" y="2000240"/>
            <a:ext cx="3871942" cy="3815344"/>
          </a:xfrm>
          <a:prstGeom prst="rect">
            <a:avLst/>
          </a:prstGeom>
          <a:noFill/>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игры</a:t>
            </a:r>
            <a:endParaRPr lang="ru-RU" dirty="0"/>
          </a:p>
        </p:txBody>
      </p:sp>
      <p:sp>
        <p:nvSpPr>
          <p:cNvPr id="3" name="Содержимое 2"/>
          <p:cNvSpPr>
            <a:spLocks noGrp="1"/>
          </p:cNvSpPr>
          <p:nvPr>
            <p:ph sz="quarter" idx="1"/>
          </p:nvPr>
        </p:nvSpPr>
        <p:spPr/>
        <p:txBody>
          <a:bodyPr>
            <a:normAutofit fontScale="70000" lnSpcReduction="20000"/>
          </a:bodyPr>
          <a:lstStyle/>
          <a:p>
            <a:pPr>
              <a:buNone/>
            </a:pPr>
            <a:r>
              <a:rPr lang="ru-RU" dirty="0" smtClean="0"/>
              <a:t>      Игроки (команды) находятся по разным сторонам сетки. Один из них является подающим и вводит мяч в игру, производит подачу. Второй игрок — принимающий подачу. Задача игроков — направлять мяч ударами ракетки на сторону соперника, попадая при этом мячом в границы корта. Игрок должен успеть в свою очередь ударить по мячу, пока тот не коснулся корта более одного раза. Возможно также ударить по мячу, не дожидаясь его падения на корт — сыграть с лёта. Игрок, допустивший ошибку, проигрывает розыгрыш, а его соперник набирает очко.</a:t>
            </a:r>
          </a:p>
          <a:p>
            <a:pPr>
              <a:buNone/>
            </a:pPr>
            <a:r>
              <a:rPr lang="ru-RU" dirty="0" smtClean="0"/>
              <a:t>     Игрокам необходимо набирать очки для выигрышей геймов. Игрок, первым выигравший 6 геймов, считается выигравшим «сет». После счёта в сете 5:5 для выигрыша сета необходимо выиграть два гейма подряд. Если сет играется с «</a:t>
            </a:r>
            <a:r>
              <a:rPr lang="ru-RU" dirty="0" err="1" smtClean="0"/>
              <a:t>тай-брейком</a:t>
            </a:r>
            <a:r>
              <a:rPr lang="ru-RU" dirty="0" smtClean="0"/>
              <a:t>», он назначается при счёте в сете 6:6. Для выигрыша матча необходимо выиграть 2 из 3 либо 3 из 5 сетов. Как только один из игроков набирает необходимое количество выигранных сетов, матч завершается.</a:t>
            </a:r>
          </a:p>
        </p:txBody>
      </p:sp>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idx="1"/>
          </p:nvPr>
        </p:nvSpPr>
        <p:spPr>
          <a:xfrm>
            <a:off x="706902" y="1351672"/>
            <a:ext cx="8008502" cy="5220600"/>
          </a:xfrm>
        </p:spPr>
        <p:txBody>
          <a:bodyPr>
            <a:normAutofit/>
          </a:bodyPr>
          <a:lstStyle/>
          <a:p>
            <a:r>
              <a:rPr lang="ru-RU" sz="2400" dirty="0" smtClean="0"/>
              <a:t>В официальных матчах всегда присутствует судья, который для лучшего обзора корта сидит на возвышении — вышке, поэтому его называют судьёй на вышке. Судья имеет абсолютное право выносить решения, и оспаривать их в теннисе считается плохим тоном. Судье на вышке могут помогать судьи на линии, которые определяют, приземлился ли мяч в пределах корта.</a:t>
            </a:r>
          </a:p>
          <a:p>
            <a:r>
              <a:rPr lang="ru-RU" sz="2400" dirty="0" smtClean="0"/>
              <a:t>С сезона 2006 года на турнирах WTA и ATP стали официально применяться системы электронного судейства. Такие системы позволяют с высокой точностью определить точку падения мяча и тем самым снизить количество судейских ошибок и спорных ситуаций.</a:t>
            </a:r>
          </a:p>
          <a:p>
            <a:endParaRPr lang="ru-RU" dirty="0"/>
          </a:p>
        </p:txBody>
      </p:sp>
      <p:sp>
        <p:nvSpPr>
          <p:cNvPr id="4" name="Заголовок 3"/>
          <p:cNvSpPr>
            <a:spLocks noGrp="1"/>
          </p:cNvSpPr>
          <p:nvPr>
            <p:ph type="title"/>
          </p:nvPr>
        </p:nvSpPr>
        <p:spPr/>
        <p:txBody>
          <a:bodyPr/>
          <a:lstStyle/>
          <a:p>
            <a:pPr algn="ctr"/>
            <a:r>
              <a:rPr lang="ru-RU" sz="4000" dirty="0" smtClean="0"/>
              <a:t>Судейство </a:t>
            </a:r>
            <a:endParaRPr lang="ru-RU" dirty="0"/>
          </a:p>
        </p:txBody>
      </p:sp>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Учеба\img-f2740.jpg"/>
          <p:cNvPicPr>
            <a:picLocks noChangeAspect="1" noChangeArrowheads="1"/>
          </p:cNvPicPr>
          <p:nvPr/>
        </p:nvPicPr>
        <p:blipFill>
          <a:blip r:embed="rId2"/>
          <a:srcRect/>
          <a:stretch>
            <a:fillRect/>
          </a:stretch>
        </p:blipFill>
        <p:spPr bwMode="auto">
          <a:xfrm>
            <a:off x="1762072" y="285728"/>
            <a:ext cx="7239051" cy="5429288"/>
          </a:xfrm>
          <a:prstGeom prst="rect">
            <a:avLst/>
          </a:prstGeom>
          <a:noFill/>
        </p:spPr>
      </p:pic>
      <p:pic>
        <p:nvPicPr>
          <p:cNvPr id="5" name="Picture 3" descr="D:\Учеба\1245585550_wimbledon_roger_federer2.jpg"/>
          <p:cNvPicPr>
            <a:picLocks noChangeAspect="1" noChangeArrowheads="1"/>
          </p:cNvPicPr>
          <p:nvPr/>
        </p:nvPicPr>
        <p:blipFill>
          <a:blip r:embed="rId3"/>
          <a:srcRect/>
          <a:stretch>
            <a:fillRect/>
          </a:stretch>
        </p:blipFill>
        <p:spPr bwMode="auto">
          <a:xfrm>
            <a:off x="285720" y="2857496"/>
            <a:ext cx="5395319" cy="3786190"/>
          </a:xfrm>
          <a:prstGeom prst="rect">
            <a:avLst/>
          </a:prstGeom>
          <a:noFill/>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6600" dirty="0" smtClean="0">
                <a:effectLst>
                  <a:glow rad="63500">
                    <a:schemeClr val="accent1">
                      <a:satMod val="175000"/>
                      <a:alpha val="40000"/>
                    </a:schemeClr>
                  </a:glow>
                </a:effectLst>
              </a:rPr>
              <a:t>Турниры</a:t>
            </a:r>
            <a:endParaRPr lang="ru-RU" sz="6600" dirty="0">
              <a:effectLst>
                <a:glow rad="63500">
                  <a:schemeClr val="accent1">
                    <a:satMod val="175000"/>
                    <a:alpha val="40000"/>
                  </a:schemeClr>
                </a:glow>
              </a:effectLst>
            </a:endParaRPr>
          </a:p>
        </p:txBody>
      </p:sp>
      <p:sp>
        <p:nvSpPr>
          <p:cNvPr id="3" name="Содержимое 2"/>
          <p:cNvSpPr>
            <a:spLocks noGrp="1"/>
          </p:cNvSpPr>
          <p:nvPr>
            <p:ph sz="quarter" idx="1"/>
          </p:nvPr>
        </p:nvSpPr>
        <p:spPr/>
        <p:txBody>
          <a:bodyPr>
            <a:normAutofit fontScale="77500" lnSpcReduction="20000"/>
          </a:bodyPr>
          <a:lstStyle/>
          <a:p>
            <a:r>
              <a:rPr lang="ru-RU" dirty="0" smtClean="0"/>
              <a:t>Теннисные турниры обычно разделяются на мужские и женские. В каждом турнире может участвовать заранее определённое количество игроков. Наиболее распространены соревнования одиночные мужские и женские, парные мужские и женские (участвуют команды из двух игроков одного пола), смешанные парные (команды из игроков обоих полов). Нередко проводятся турниры для определённой возрастной группы: детские, юношеские, турниры ветеранов. Существуют также турниры для инвалидов.</a:t>
            </a:r>
          </a:p>
          <a:p>
            <a:r>
              <a:rPr lang="ru-RU" dirty="0" smtClean="0"/>
              <a:t>Наиболее крупные и представительные турниры проводятся в рамках ATP-тура для мужчин и WTA-тура для женщин. Победители и участники турниров получают призовые деньги, а также очки, на основе которых строятся мировые рейтинги среди мужчин (рейтинг ATP) и женщин (рейтинг WTA).</a:t>
            </a:r>
          </a:p>
          <a:p>
            <a:endParaRPr lang="ru-RU" dirty="0" smtClean="0"/>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428604"/>
            <a:ext cx="7772400" cy="5926956"/>
          </a:xfrm>
        </p:spPr>
        <p:txBody>
          <a:bodyPr>
            <a:normAutofit fontScale="92500" lnSpcReduction="10000"/>
          </a:bodyPr>
          <a:lstStyle/>
          <a:p>
            <a:r>
              <a:rPr lang="ru-RU" dirty="0" smtClean="0"/>
              <a:t>Самыми престижными считаются турниры Большого шлема, в число которых входят Открытый чемпионат Австралии, Открытый чемпионат Франции, Уимблдонский турнир и Открытый чемпионат США.</a:t>
            </a:r>
          </a:p>
          <a:p>
            <a:r>
              <a:rPr lang="ru-RU" dirty="0" smtClean="0"/>
              <a:t>Проводятся также турниры среди национальных сборных среди мужчин — Кубок Дэвиса, среди женщин — Кубок Федерации и среди смешанных команд — кубок </a:t>
            </a:r>
            <a:r>
              <a:rPr lang="ru-RU" dirty="0" err="1" smtClean="0"/>
              <a:t>Хопмана</a:t>
            </a:r>
            <a:r>
              <a:rPr lang="ru-RU" dirty="0" smtClean="0"/>
              <a:t>. Эти соревнования проводятся под эгидой Международной федерации тенниса (ITF).</a:t>
            </a:r>
          </a:p>
          <a:p>
            <a:r>
              <a:rPr lang="ru-RU" dirty="0" smtClean="0"/>
              <a:t>Крупнейший турнир, устраиваемый в России — Кубок Кремля.</a:t>
            </a:r>
            <a:endParaRPr lang="ru-RU" dirty="0"/>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solidFill>
                  <a:schemeClr val="tx2">
                    <a:lumMod val="75000"/>
                  </a:schemeClr>
                </a:solidFill>
                <a:effectLst>
                  <a:reflection blurRad="6350" stA="60000" endA="900" endPos="58000" dir="5400000" sy="-100000" algn="bl" rotWithShape="0"/>
                </a:effectLst>
              </a:rPr>
              <a:t>Знаменитые теннисисты</a:t>
            </a:r>
            <a:endParaRPr lang="ru-RU" sz="5400" b="1" dirty="0">
              <a:solidFill>
                <a:schemeClr val="tx2">
                  <a:lumMod val="75000"/>
                </a:schemeClr>
              </a:solidFill>
              <a:effectLst>
                <a:reflection blurRad="6350" stA="60000" endA="900" endPos="58000" dir="5400000" sy="-100000" algn="bl" rotWithShape="0"/>
              </a:effectLst>
            </a:endParaRPr>
          </a:p>
        </p:txBody>
      </p:sp>
      <p:sp>
        <p:nvSpPr>
          <p:cNvPr id="3" name="Содержимое 2"/>
          <p:cNvSpPr>
            <a:spLocks noGrp="1"/>
          </p:cNvSpPr>
          <p:nvPr>
            <p:ph sz="quarter" idx="1"/>
          </p:nvPr>
        </p:nvSpPr>
        <p:spPr/>
        <p:txBody>
          <a:bodyPr>
            <a:normAutofit fontScale="77500" lnSpcReduction="20000"/>
          </a:bodyPr>
          <a:lstStyle/>
          <a:p>
            <a:pPr algn="ctr">
              <a:buNone/>
            </a:pPr>
            <a:r>
              <a:rPr lang="ru-RU" dirty="0" smtClean="0"/>
              <a:t>      Среди  великих игроков Открытой эры называют Рода </a:t>
            </a:r>
            <a:r>
              <a:rPr lang="ru-RU" dirty="0" err="1" smtClean="0"/>
              <a:t>Лейвера</a:t>
            </a:r>
            <a:r>
              <a:rPr lang="ru-RU" dirty="0" smtClean="0"/>
              <a:t>, Джимми </a:t>
            </a:r>
            <a:r>
              <a:rPr lang="ru-RU" dirty="0" err="1" smtClean="0"/>
              <a:t>Коннорса</a:t>
            </a:r>
            <a:r>
              <a:rPr lang="ru-RU" dirty="0" smtClean="0"/>
              <a:t>, Джона </a:t>
            </a:r>
            <a:r>
              <a:rPr lang="ru-RU" dirty="0" err="1" smtClean="0"/>
              <a:t>Ньюкомба</a:t>
            </a:r>
            <a:r>
              <a:rPr lang="ru-RU" dirty="0" smtClean="0"/>
              <a:t>, Стена Смита, </a:t>
            </a:r>
            <a:r>
              <a:rPr lang="ru-RU" dirty="0" err="1" smtClean="0"/>
              <a:t>Бьорна</a:t>
            </a:r>
            <a:r>
              <a:rPr lang="ru-RU" dirty="0" smtClean="0"/>
              <a:t> Борга, Джона </a:t>
            </a:r>
            <a:r>
              <a:rPr lang="ru-RU" dirty="0" err="1" smtClean="0"/>
              <a:t>Макинроя</a:t>
            </a:r>
            <a:r>
              <a:rPr lang="ru-RU" dirty="0" smtClean="0"/>
              <a:t>, Ивана </a:t>
            </a:r>
            <a:r>
              <a:rPr lang="ru-RU" dirty="0" err="1" smtClean="0"/>
              <a:t>Лендла</a:t>
            </a:r>
            <a:r>
              <a:rPr lang="ru-RU" dirty="0" smtClean="0"/>
              <a:t>, Стефана </a:t>
            </a:r>
            <a:r>
              <a:rPr lang="ru-RU" dirty="0" err="1" smtClean="0"/>
              <a:t>Эдберга</a:t>
            </a:r>
            <a:r>
              <a:rPr lang="ru-RU" dirty="0" smtClean="0"/>
              <a:t>, Джима Курье, </a:t>
            </a:r>
            <a:r>
              <a:rPr lang="ru-RU" dirty="0" err="1" smtClean="0"/>
              <a:t>Матса</a:t>
            </a:r>
            <a:r>
              <a:rPr lang="ru-RU" dirty="0" smtClean="0"/>
              <a:t> </a:t>
            </a:r>
            <a:r>
              <a:rPr lang="ru-RU" dirty="0" err="1" smtClean="0"/>
              <a:t>Виландера</a:t>
            </a:r>
            <a:r>
              <a:rPr lang="ru-RU" dirty="0" smtClean="0"/>
              <a:t>, Андре </a:t>
            </a:r>
            <a:r>
              <a:rPr lang="ru-RU" dirty="0" err="1" smtClean="0"/>
              <a:t>Агасси</a:t>
            </a:r>
            <a:r>
              <a:rPr lang="ru-RU" dirty="0" smtClean="0"/>
              <a:t>, Пита Сампраса, Роджера </a:t>
            </a:r>
            <a:r>
              <a:rPr lang="ru-RU" dirty="0" err="1" smtClean="0"/>
              <a:t>Федерера</a:t>
            </a:r>
            <a:r>
              <a:rPr lang="ru-RU" dirty="0" smtClean="0"/>
              <a:t>. Среди женщин: </a:t>
            </a:r>
            <a:r>
              <a:rPr lang="ru-RU" dirty="0" err="1" smtClean="0"/>
              <a:t>Крис</a:t>
            </a:r>
            <a:r>
              <a:rPr lang="ru-RU" dirty="0" smtClean="0"/>
              <a:t> </a:t>
            </a:r>
            <a:r>
              <a:rPr lang="ru-RU" dirty="0" err="1" smtClean="0"/>
              <a:t>Эверт</a:t>
            </a:r>
            <a:r>
              <a:rPr lang="ru-RU" dirty="0" smtClean="0"/>
              <a:t>, Мартину </a:t>
            </a:r>
            <a:r>
              <a:rPr lang="ru-RU" dirty="0" err="1" smtClean="0"/>
              <a:t>Навратилову</a:t>
            </a:r>
            <a:r>
              <a:rPr lang="ru-RU" dirty="0" smtClean="0"/>
              <a:t>, </a:t>
            </a:r>
            <a:r>
              <a:rPr lang="ru-RU" dirty="0" err="1" smtClean="0"/>
              <a:t>Штефи</a:t>
            </a:r>
            <a:r>
              <a:rPr lang="ru-RU" dirty="0" smtClean="0"/>
              <a:t> Граф, Монику </a:t>
            </a:r>
            <a:r>
              <a:rPr lang="ru-RU" dirty="0" err="1" smtClean="0"/>
              <a:t>Селеш</a:t>
            </a:r>
            <a:r>
              <a:rPr lang="ru-RU" dirty="0" smtClean="0"/>
              <a:t>, Мартину </a:t>
            </a:r>
            <a:r>
              <a:rPr lang="ru-RU" dirty="0" err="1" smtClean="0"/>
              <a:t>Хингис</a:t>
            </a:r>
            <a:r>
              <a:rPr lang="ru-RU" dirty="0" smtClean="0"/>
              <a:t>.</a:t>
            </a:r>
          </a:p>
          <a:p>
            <a:pPr algn="ctr">
              <a:buNone/>
            </a:pPr>
            <a:r>
              <a:rPr lang="ru-RU" dirty="0" smtClean="0"/>
              <a:t>      Немало легендарных игроков существовало в истории тенниса и до начала Открытой эры. Среди них: Билл </a:t>
            </a:r>
            <a:r>
              <a:rPr lang="ru-RU" dirty="0" err="1" smtClean="0"/>
              <a:t>Тильден</a:t>
            </a:r>
            <a:r>
              <a:rPr lang="ru-RU" dirty="0" smtClean="0"/>
              <a:t>, </a:t>
            </a:r>
            <a:r>
              <a:rPr lang="ru-RU" dirty="0" err="1" smtClean="0"/>
              <a:t>Элсуорт</a:t>
            </a:r>
            <a:r>
              <a:rPr lang="ru-RU" dirty="0" smtClean="0"/>
              <a:t> </a:t>
            </a:r>
            <a:r>
              <a:rPr lang="ru-RU" dirty="0" err="1" smtClean="0"/>
              <a:t>Вайнс</a:t>
            </a:r>
            <a:r>
              <a:rPr lang="ru-RU" dirty="0" smtClean="0"/>
              <a:t>, Фред </a:t>
            </a:r>
            <a:r>
              <a:rPr lang="ru-RU" dirty="0" err="1" smtClean="0"/>
              <a:t>Перри</a:t>
            </a:r>
            <a:r>
              <a:rPr lang="ru-RU" dirty="0" smtClean="0"/>
              <a:t>, Дон </a:t>
            </a:r>
            <a:r>
              <a:rPr lang="ru-RU" dirty="0" err="1" smtClean="0"/>
              <a:t>Бадж</a:t>
            </a:r>
            <a:r>
              <a:rPr lang="ru-RU" dirty="0" smtClean="0"/>
              <a:t>, Бобби </a:t>
            </a:r>
            <a:r>
              <a:rPr lang="ru-RU" dirty="0" err="1" smtClean="0"/>
              <a:t>Ригс</a:t>
            </a:r>
            <a:r>
              <a:rPr lang="ru-RU" dirty="0" smtClean="0"/>
              <a:t>, Джек </a:t>
            </a:r>
            <a:r>
              <a:rPr lang="ru-RU" dirty="0" err="1" smtClean="0"/>
              <a:t>Креймер</a:t>
            </a:r>
            <a:r>
              <a:rPr lang="ru-RU" dirty="0" smtClean="0"/>
              <a:t>, </a:t>
            </a:r>
            <a:r>
              <a:rPr lang="ru-RU" dirty="0" err="1" smtClean="0"/>
              <a:t>Панчо</a:t>
            </a:r>
            <a:r>
              <a:rPr lang="ru-RU" dirty="0" smtClean="0"/>
              <a:t> </a:t>
            </a:r>
            <a:r>
              <a:rPr lang="ru-RU" dirty="0" err="1" smtClean="0"/>
              <a:t>Сегура</a:t>
            </a:r>
            <a:r>
              <a:rPr lang="ru-RU" dirty="0" smtClean="0"/>
              <a:t>, </a:t>
            </a:r>
            <a:r>
              <a:rPr lang="ru-RU" dirty="0" err="1" smtClean="0"/>
              <a:t>Френк</a:t>
            </a:r>
            <a:r>
              <a:rPr lang="ru-RU" dirty="0" smtClean="0"/>
              <a:t> </a:t>
            </a:r>
            <a:r>
              <a:rPr lang="ru-RU" dirty="0" err="1" smtClean="0"/>
              <a:t>Седжман</a:t>
            </a:r>
            <a:r>
              <a:rPr lang="ru-RU" dirty="0" smtClean="0"/>
              <a:t>, </a:t>
            </a:r>
            <a:r>
              <a:rPr lang="ru-RU" dirty="0" err="1" smtClean="0"/>
              <a:t>Панчо</a:t>
            </a:r>
            <a:r>
              <a:rPr lang="ru-RU" dirty="0" smtClean="0"/>
              <a:t> </a:t>
            </a:r>
            <a:r>
              <a:rPr lang="ru-RU" dirty="0" err="1" smtClean="0"/>
              <a:t>Гонзалез</a:t>
            </a:r>
            <a:r>
              <a:rPr lang="ru-RU" dirty="0" smtClean="0"/>
              <a:t>, Кен </a:t>
            </a:r>
            <a:r>
              <a:rPr lang="ru-RU" dirty="0" err="1" smtClean="0"/>
              <a:t>Роузуолл</a:t>
            </a:r>
            <a:r>
              <a:rPr lang="ru-RU" dirty="0" smtClean="0"/>
              <a:t>, Лью </a:t>
            </a:r>
            <a:r>
              <a:rPr lang="ru-RU" dirty="0" err="1" smtClean="0"/>
              <a:t>Хоуд</a:t>
            </a:r>
            <a:r>
              <a:rPr lang="ru-RU" dirty="0" smtClean="0"/>
              <a:t>. В течение многих лет знатоки тенниса считали Билла </a:t>
            </a:r>
            <a:r>
              <a:rPr lang="ru-RU" dirty="0" err="1" smtClean="0"/>
              <a:t>Тильдена</a:t>
            </a:r>
            <a:r>
              <a:rPr lang="ru-RU" dirty="0" smtClean="0"/>
              <a:t> лучшим спортсменом когда-либо игравшим в теннис. В 1950-х и 1960-х г.г. многие сходились во мнении, что </a:t>
            </a:r>
            <a:r>
              <a:rPr lang="ru-RU" dirty="0" err="1" smtClean="0"/>
              <a:t>Панчо</a:t>
            </a:r>
            <a:r>
              <a:rPr lang="ru-RU" dirty="0" smtClean="0"/>
              <a:t> </a:t>
            </a:r>
            <a:r>
              <a:rPr lang="ru-RU" dirty="0" err="1" smtClean="0"/>
              <a:t>Гонзалез</a:t>
            </a:r>
            <a:r>
              <a:rPr lang="ru-RU" dirty="0" smtClean="0"/>
              <a:t> сменил </a:t>
            </a:r>
            <a:r>
              <a:rPr lang="ru-RU" dirty="0" err="1" smtClean="0"/>
              <a:t>Тильдена</a:t>
            </a:r>
            <a:r>
              <a:rPr lang="ru-RU" dirty="0" smtClean="0"/>
              <a:t> на вершине тенниса. Любой из упомянутых теннисистов мог бы </a:t>
            </a:r>
            <a:r>
              <a:rPr lang="ru-RU" dirty="0" err="1" smtClean="0"/>
              <a:t>посоперничать</a:t>
            </a:r>
            <a:r>
              <a:rPr lang="ru-RU" dirty="0" smtClean="0"/>
              <a:t> с современными игроками.</a:t>
            </a:r>
            <a:endParaRPr lang="ru-RU" dirty="0"/>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D:\Учеба\1259434534_1240527664_davydenko.jpg"/>
          <p:cNvPicPr>
            <a:picLocks noChangeAspect="1" noChangeArrowheads="1"/>
          </p:cNvPicPr>
          <p:nvPr/>
        </p:nvPicPr>
        <p:blipFill>
          <a:blip r:embed="rId2"/>
          <a:srcRect/>
          <a:stretch>
            <a:fillRect/>
          </a:stretch>
        </p:blipFill>
        <p:spPr bwMode="auto">
          <a:xfrm>
            <a:off x="500034" y="857232"/>
            <a:ext cx="4333875" cy="3190875"/>
          </a:xfrm>
          <a:prstGeom prst="rect">
            <a:avLst/>
          </a:prstGeom>
          <a:noFill/>
        </p:spPr>
      </p:pic>
      <p:pic>
        <p:nvPicPr>
          <p:cNvPr id="5123" name="Picture 3" descr="D:\Учеба\1243787592_160110301.jpg"/>
          <p:cNvPicPr>
            <a:picLocks noGrp="1" noChangeAspect="1" noChangeArrowheads="1"/>
          </p:cNvPicPr>
          <p:nvPr>
            <p:ph sz="quarter" idx="1"/>
          </p:nvPr>
        </p:nvPicPr>
        <p:blipFill>
          <a:blip r:embed="rId3"/>
          <a:srcRect/>
          <a:stretch>
            <a:fillRect/>
          </a:stretch>
        </p:blipFill>
        <p:spPr bwMode="auto">
          <a:xfrm>
            <a:off x="5000628" y="2000240"/>
            <a:ext cx="3511763" cy="428628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ctr"/>
            <a:r>
              <a:rPr lang="ru-RU" sz="6000" dirty="0" smtClean="0"/>
              <a:t>Теннис</a:t>
            </a:r>
            <a:endParaRPr lang="ru-RU" sz="6000" dirty="0"/>
          </a:p>
        </p:txBody>
      </p:sp>
      <p:sp>
        <p:nvSpPr>
          <p:cNvPr id="3" name="Содержимое 2"/>
          <p:cNvSpPr>
            <a:spLocks noGrp="1"/>
          </p:cNvSpPr>
          <p:nvPr>
            <p:ph sz="quarter" idx="1"/>
          </p:nvPr>
        </p:nvSpPr>
        <p:spPr/>
        <p:txBody>
          <a:bodyPr>
            <a:normAutofit/>
          </a:bodyPr>
          <a:lstStyle/>
          <a:p>
            <a:pPr algn="ctr">
              <a:buNone/>
            </a:pPr>
            <a:r>
              <a:rPr lang="ru-RU" dirty="0" smtClean="0"/>
              <a:t>Теннис — вид спорта, в котором соперничают либо два игрока («одиночная игра»), либо две команды, состоящие из двух игроков («парная игра»). Задачей соперников (теннисистов или теннисисток) является при помощи ракеток отправлять мяч на сторону соперника так, чтобы тот не смог его отразить, при этом, чтобы мяч не вылетел за поле игры. Теннис является олимпийским видом спорта. </a:t>
            </a:r>
          </a:p>
          <a:p>
            <a:endParaRPr lang="ru-RU" dirty="0" smtClean="0"/>
          </a:p>
          <a:p>
            <a:endParaRPr lang="ru-RU" dirty="0" smtClean="0"/>
          </a:p>
          <a:p>
            <a:endParaRPr lang="ru-RU"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Учеба\ashley_harkleroad_top_tennis_hottie.jpg"/>
          <p:cNvPicPr>
            <a:picLocks noChangeAspect="1" noChangeArrowheads="1"/>
          </p:cNvPicPr>
          <p:nvPr/>
        </p:nvPicPr>
        <p:blipFill>
          <a:blip r:embed="rId2"/>
          <a:srcRect/>
          <a:stretch>
            <a:fillRect/>
          </a:stretch>
        </p:blipFill>
        <p:spPr bwMode="auto">
          <a:xfrm>
            <a:off x="214282" y="214290"/>
            <a:ext cx="3714776" cy="4500594"/>
          </a:xfrm>
          <a:prstGeom prst="rect">
            <a:avLst/>
          </a:prstGeom>
          <a:noFill/>
        </p:spPr>
      </p:pic>
      <p:pic>
        <p:nvPicPr>
          <p:cNvPr id="4100" name="Picture 4" descr="D:\Учеба\tennis-racquet.jpg"/>
          <p:cNvPicPr>
            <a:picLocks noChangeAspect="1" noChangeArrowheads="1"/>
          </p:cNvPicPr>
          <p:nvPr/>
        </p:nvPicPr>
        <p:blipFill>
          <a:blip r:embed="rId3"/>
          <a:srcRect/>
          <a:stretch>
            <a:fillRect/>
          </a:stretch>
        </p:blipFill>
        <p:spPr bwMode="auto">
          <a:xfrm>
            <a:off x="3000364" y="2143116"/>
            <a:ext cx="5918228" cy="4435776"/>
          </a:xfrm>
          <a:prstGeom prst="rect">
            <a:avLst/>
          </a:prstGeom>
          <a:noFill/>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6600" dirty="0" smtClean="0">
                <a:latin typeface="Monotype Corsiva" pitchFamily="66" charset="0"/>
              </a:rPr>
              <a:t>История тенниса</a:t>
            </a:r>
            <a:endParaRPr lang="ru-RU" sz="6600" dirty="0">
              <a:latin typeface="Monotype Corsiva" pitchFamily="66" charset="0"/>
            </a:endParaRPr>
          </a:p>
        </p:txBody>
      </p:sp>
      <p:sp>
        <p:nvSpPr>
          <p:cNvPr id="3" name="Содержимое 2"/>
          <p:cNvSpPr>
            <a:spLocks noGrp="1"/>
          </p:cNvSpPr>
          <p:nvPr>
            <p:ph sz="quarter" idx="1"/>
          </p:nvPr>
        </p:nvSpPr>
        <p:spPr/>
        <p:txBody>
          <a:bodyPr>
            <a:normAutofit fontScale="85000" lnSpcReduction="20000"/>
          </a:bodyPr>
          <a:lstStyle/>
          <a:p>
            <a:pPr algn="ctr">
              <a:buNone/>
            </a:pPr>
            <a:r>
              <a:rPr lang="en-US" dirty="0" smtClean="0"/>
              <a:t>      </a:t>
            </a:r>
            <a:r>
              <a:rPr lang="ru-RU" dirty="0" smtClean="0"/>
              <a:t>В настоящее время достоверно неизвестно, кто изобрёл теннис, но, по наиболее распространённой версии, родоначальником игры был майор </a:t>
            </a:r>
            <a:r>
              <a:rPr lang="ru-RU" dirty="0" err="1" smtClean="0"/>
              <a:t>Уолтон</a:t>
            </a:r>
            <a:r>
              <a:rPr lang="ru-RU" dirty="0" smtClean="0"/>
              <a:t> </a:t>
            </a:r>
            <a:r>
              <a:rPr lang="ru-RU" dirty="0" err="1" smtClean="0"/>
              <a:t>Вингфилд</a:t>
            </a:r>
            <a:r>
              <a:rPr lang="ru-RU" dirty="0" smtClean="0"/>
              <a:t>. Он придумал игру для развлечения гостей на приёмах в своем особняке в Уэльсе и в 1873 г. опубликовал первые правила игры. В качестве основы он использовал существующую уже несколько веков игру реал-теннис, зародившуюся в XII веке во Франции, и которая была популярна в кругах французской аристократии вплоть до времён Великой Французской революции. Предвидя коммерческий потенциал в игре, </a:t>
            </a:r>
            <a:r>
              <a:rPr lang="ru-RU" dirty="0" err="1" smtClean="0"/>
              <a:t>Вингфилд</a:t>
            </a:r>
            <a:r>
              <a:rPr lang="ru-RU" dirty="0" smtClean="0"/>
              <a:t> запатентовал её в 1874 г., но никакой выгоды из этого впоследствии получить не смог. Теннис начал стремительно развиваться в Великобритании и США.</a:t>
            </a:r>
          </a:p>
          <a:p>
            <a:endParaRPr lang="ru-RU" dirty="0" smtClean="0"/>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6600" dirty="0" smtClean="0">
                <a:effectLst>
                  <a:glow rad="139700">
                    <a:schemeClr val="accent2">
                      <a:satMod val="175000"/>
                      <a:alpha val="40000"/>
                    </a:schemeClr>
                  </a:glow>
                  <a:reflection blurRad="6350" stA="60000" endA="900" endPos="58000" dir="5400000" sy="-100000" algn="bl" rotWithShape="0"/>
                </a:effectLst>
              </a:rPr>
              <a:t>Инвентарь:</a:t>
            </a:r>
            <a:endParaRPr lang="ru-RU" sz="6600" dirty="0">
              <a:effectLst>
                <a:glow rad="139700">
                  <a:schemeClr val="accent2">
                    <a:satMod val="175000"/>
                    <a:alpha val="40000"/>
                  </a:schemeClr>
                </a:glow>
                <a:reflection blurRad="6350" stA="60000" endA="900" endPos="58000" dir="5400000" sy="-100000" algn="bl" rotWithShape="0"/>
              </a:effectLst>
            </a:endParaRPr>
          </a:p>
        </p:txBody>
      </p:sp>
      <p:sp>
        <p:nvSpPr>
          <p:cNvPr id="3" name="Содержимое 2"/>
          <p:cNvSpPr>
            <a:spLocks noGrp="1"/>
          </p:cNvSpPr>
          <p:nvPr>
            <p:ph sz="quarter" idx="1"/>
          </p:nvPr>
        </p:nvSpPr>
        <p:spPr/>
        <p:txBody>
          <a:bodyPr>
            <a:normAutofit/>
          </a:bodyPr>
          <a:lstStyle/>
          <a:p>
            <a:r>
              <a:rPr lang="ru-RU" sz="4000" dirty="0" smtClean="0"/>
              <a:t>Корт;</a:t>
            </a:r>
          </a:p>
          <a:p>
            <a:r>
              <a:rPr lang="ru-RU" sz="4000" dirty="0" smtClean="0"/>
              <a:t>Ракетка;</a:t>
            </a:r>
          </a:p>
          <a:p>
            <a:r>
              <a:rPr lang="ru-RU" sz="4000" dirty="0" smtClean="0"/>
              <a:t>Мяч</a:t>
            </a:r>
            <a:endParaRPr lang="ru-RU" sz="4000" dirty="0"/>
          </a:p>
        </p:txBody>
      </p:sp>
      <p:pic>
        <p:nvPicPr>
          <p:cNvPr id="1026" name="Picture 2" descr="D:\Учеба\838_big-tennis.jpg"/>
          <p:cNvPicPr>
            <a:picLocks noChangeAspect="1" noChangeArrowheads="1"/>
          </p:cNvPicPr>
          <p:nvPr/>
        </p:nvPicPr>
        <p:blipFill>
          <a:blip r:embed="rId2" cstate="print"/>
          <a:srcRect/>
          <a:stretch>
            <a:fillRect/>
          </a:stretch>
        </p:blipFill>
        <p:spPr bwMode="auto">
          <a:xfrm>
            <a:off x="3714744" y="2357430"/>
            <a:ext cx="4714908" cy="4129078"/>
          </a:xfrm>
          <a:prstGeom prst="rect">
            <a:avLst/>
          </a:prstGeom>
          <a:noFill/>
        </p:spPr>
      </p:pic>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7200" i="1" dirty="0" smtClean="0">
                <a:solidFill>
                  <a:schemeClr val="accent2">
                    <a:lumMod val="60000"/>
                    <a:lumOff val="40000"/>
                  </a:schemeClr>
                </a:solidFill>
              </a:rPr>
              <a:t>Корт</a:t>
            </a:r>
            <a:endParaRPr lang="ru-RU" sz="7200" i="1" dirty="0">
              <a:solidFill>
                <a:schemeClr val="accent2">
                  <a:lumMod val="60000"/>
                  <a:lumOff val="40000"/>
                </a:schemeClr>
              </a:solidFill>
            </a:endParaRPr>
          </a:p>
        </p:txBody>
      </p:sp>
      <p:sp>
        <p:nvSpPr>
          <p:cNvPr id="3" name="Содержимое 2"/>
          <p:cNvSpPr>
            <a:spLocks noGrp="1"/>
          </p:cNvSpPr>
          <p:nvPr>
            <p:ph sz="quarter" idx="1"/>
          </p:nvPr>
        </p:nvSpPr>
        <p:spPr/>
        <p:txBody>
          <a:bodyPr>
            <a:normAutofit fontScale="85000" lnSpcReduction="20000"/>
          </a:bodyPr>
          <a:lstStyle/>
          <a:p>
            <a:pPr algn="just">
              <a:buNone/>
            </a:pPr>
            <a:r>
              <a:rPr lang="ru-RU" dirty="0" smtClean="0"/>
              <a:t>      В теннис играют на прямоугольной площадке с ровной поверхностью и нанесённой разметкой — корте. Посередине корта натянута сетка, которая проходит по всей ширине, параллельно задним линиям, и разделяет корт на две равные половины.</a:t>
            </a:r>
          </a:p>
          <a:p>
            <a:pPr algn="just">
              <a:buNone/>
            </a:pPr>
            <a:r>
              <a:rPr lang="ru-RU" dirty="0" smtClean="0"/>
              <a:t>       Существуют различные виды покрытий теннисных кортов: травяные, грунтовые, твёрдые, либо синтетические ковровые. Тип покрытия влияет на отскок мяча и динамику передвижения игроков, поэтому стратегии игры на кортах с разными покрытиями могут кардинально различаться. При этом, нет какого-то одного предпочтительного покрытия, и даже самые престижные профессиональные турниры проводятся на кортах разных типов.</a:t>
            </a:r>
            <a:endParaRPr lang="ru-RU"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Учеба\file0002.jpg"/>
          <p:cNvPicPr>
            <a:picLocks noChangeAspect="1" noChangeArrowheads="1"/>
          </p:cNvPicPr>
          <p:nvPr/>
        </p:nvPicPr>
        <p:blipFill>
          <a:blip r:embed="rId2"/>
          <a:srcRect/>
          <a:stretch>
            <a:fillRect/>
          </a:stretch>
        </p:blipFill>
        <p:spPr bwMode="auto">
          <a:xfrm>
            <a:off x="4429124" y="1714488"/>
            <a:ext cx="4391053" cy="328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D:\Учеба\292px-Tennis_court_metric.svg.png"/>
          <p:cNvPicPr>
            <a:picLocks noChangeAspect="1" noChangeArrowheads="1"/>
          </p:cNvPicPr>
          <p:nvPr/>
        </p:nvPicPr>
        <p:blipFill>
          <a:blip r:embed="rId3"/>
          <a:srcRect/>
          <a:stretch>
            <a:fillRect/>
          </a:stretch>
        </p:blipFill>
        <p:spPr bwMode="auto">
          <a:xfrm>
            <a:off x="571472" y="285728"/>
            <a:ext cx="3571900" cy="6143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i="1" dirty="0" smtClean="0">
                <a:solidFill>
                  <a:schemeClr val="accent2">
                    <a:lumMod val="60000"/>
                    <a:lumOff val="40000"/>
                  </a:schemeClr>
                </a:solidFill>
              </a:rPr>
              <a:t>Ракетка</a:t>
            </a:r>
            <a:endParaRPr lang="ru-RU" sz="5400" i="1" dirty="0">
              <a:solidFill>
                <a:schemeClr val="accent2">
                  <a:lumMod val="60000"/>
                  <a:lumOff val="40000"/>
                </a:schemeClr>
              </a:solidFill>
            </a:endParaRPr>
          </a:p>
        </p:txBody>
      </p:sp>
      <p:sp>
        <p:nvSpPr>
          <p:cNvPr id="3" name="Содержимое 2"/>
          <p:cNvSpPr>
            <a:spLocks noGrp="1"/>
          </p:cNvSpPr>
          <p:nvPr>
            <p:ph sz="quarter" idx="1"/>
          </p:nvPr>
        </p:nvSpPr>
        <p:spPr>
          <a:xfrm>
            <a:off x="612648" y="1600200"/>
            <a:ext cx="8153400" cy="4757758"/>
          </a:xfrm>
        </p:spPr>
        <p:txBody>
          <a:bodyPr>
            <a:normAutofit fontScale="85000" lnSpcReduction="10000"/>
          </a:bodyPr>
          <a:lstStyle/>
          <a:p>
            <a:pPr>
              <a:buNone/>
            </a:pPr>
            <a:r>
              <a:rPr lang="ru-RU" dirty="0" smtClean="0"/>
              <a:t>      Для нанесения ударов по мячу игрок использует ракетку, которая состоит из рукоятки и округлого обода с натянутыми струнами. Струнная поверхность используется для ударов по мячу. Обод для ракеток изначально изготавливались из дерева, в настоящее время — из сложных композитов, состоящих из керамики, </a:t>
            </a:r>
            <a:r>
              <a:rPr lang="ru-RU" dirty="0" err="1" smtClean="0"/>
              <a:t>углеволокна</a:t>
            </a:r>
            <a:r>
              <a:rPr lang="ru-RU" dirty="0" smtClean="0"/>
              <a:t> и металлов.</a:t>
            </a:r>
          </a:p>
          <a:p>
            <a:pPr>
              <a:buNone/>
            </a:pPr>
            <a:r>
              <a:rPr lang="ru-RU" dirty="0" smtClean="0"/>
              <a:t>      Струны для теннисных ракеток бывают искусственные и натуральные . Ранее считалось, что натуральные струны обладают наилучшими характеристиками для игры, но современные искусственные струны сравнились по характеристикам с натуральными. </a:t>
            </a:r>
            <a:endParaRPr lang="ru-RU" dirty="0"/>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i="1" dirty="0" smtClean="0">
                <a:solidFill>
                  <a:schemeClr val="accent2">
                    <a:lumMod val="60000"/>
                    <a:lumOff val="40000"/>
                  </a:schemeClr>
                </a:solidFill>
              </a:rPr>
              <a:t>Мяч</a:t>
            </a:r>
            <a:endParaRPr lang="ru-RU" sz="5400" i="1" dirty="0">
              <a:solidFill>
                <a:schemeClr val="accent2">
                  <a:lumMod val="60000"/>
                  <a:lumOff val="40000"/>
                </a:schemeClr>
              </a:solidFill>
            </a:endParaRPr>
          </a:p>
        </p:txBody>
      </p:sp>
      <p:sp>
        <p:nvSpPr>
          <p:cNvPr id="3" name="Содержимое 2"/>
          <p:cNvSpPr>
            <a:spLocks noGrp="1"/>
          </p:cNvSpPr>
          <p:nvPr>
            <p:ph sz="quarter" idx="1"/>
          </p:nvPr>
        </p:nvSpPr>
        <p:spPr/>
        <p:txBody>
          <a:bodyPr/>
          <a:lstStyle/>
          <a:p>
            <a:endParaRPr lang="ru-RU" dirty="0" smtClean="0"/>
          </a:p>
          <a:p>
            <a:pPr>
              <a:buNone/>
            </a:pPr>
            <a:r>
              <a:rPr lang="ru-RU" dirty="0" smtClean="0"/>
              <a:t>    Для игры используется полый резиновый мяч, покрытый войлоком, окрашенный в яркий цвет, с нанесённой замкнутой линией характерной формы. Наиболее распространены мячи с давлением, но бывают мячи без внутреннего давления, изготовленные из более жёсткой резины для лучшего отскока.</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Обычн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156</TotalTime>
  <Words>1073</Words>
  <PresentationFormat>Экран (4:3)</PresentationFormat>
  <Paragraphs>40</Paragraphs>
  <Slides>17</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17</vt:i4>
      </vt:variant>
    </vt:vector>
  </HeadingPairs>
  <TitlesOfParts>
    <vt:vector size="20" baseType="lpstr">
      <vt:lpstr>Обычная</vt:lpstr>
      <vt:lpstr>Метро</vt:lpstr>
      <vt:lpstr>1_Метро</vt:lpstr>
      <vt:lpstr>Презентация  на тему: «теннис»</vt:lpstr>
      <vt:lpstr>Теннис</vt:lpstr>
      <vt:lpstr>Слайд 3</vt:lpstr>
      <vt:lpstr>История тенниса</vt:lpstr>
      <vt:lpstr>Инвентарь:</vt:lpstr>
      <vt:lpstr>Корт</vt:lpstr>
      <vt:lpstr>Слайд 7</vt:lpstr>
      <vt:lpstr>Ракетка</vt:lpstr>
      <vt:lpstr>Мяч</vt:lpstr>
      <vt:lpstr>Слайд 10</vt:lpstr>
      <vt:lpstr>Правила игры</vt:lpstr>
      <vt:lpstr>Судейство </vt:lpstr>
      <vt:lpstr>Слайд 13</vt:lpstr>
      <vt:lpstr>Турниры</vt:lpstr>
      <vt:lpstr>Слайд 15</vt:lpstr>
      <vt:lpstr>Знаменитые теннисисты</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PC</cp:lastModifiedBy>
  <cp:revision>21</cp:revision>
  <dcterms:modified xsi:type="dcterms:W3CDTF">2014-10-11T16:13:56Z</dcterms:modified>
</cp:coreProperties>
</file>