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DAC2A-F294-418C-B530-4C93A8A4382F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1FA0DC-DDF7-485C-A4E3-EC5292297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Государства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440160"/>
          </a:xfrm>
        </p:spPr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Государственное устройство стран мира.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u="sng" dirty="0" smtClean="0"/>
              <a:t>Унитарное государство </a:t>
            </a:r>
            <a:r>
              <a:rPr lang="ru-RU" sz="2800" dirty="0" smtClean="0"/>
              <a:t>– в составе нет самоуправляемых единиц (единая исполнительная и законодательная власть).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Великобритания,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Франция,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Италия,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Япония,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Швеция,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Норвегия,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Белоруссия,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Турция,</a:t>
            </a:r>
          </a:p>
          <a:p>
            <a:pPr marL="651510" indent="-514350">
              <a:buAutoNum type="arabicPeriod"/>
            </a:pPr>
            <a:r>
              <a:rPr lang="ru-RU" dirty="0" smtClean="0"/>
              <a:t>Египет и др.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«Унитарный» – единый (лат.).</a:t>
            </a:r>
          </a:p>
          <a:p>
            <a:r>
              <a:rPr lang="ru-RU" dirty="0" smtClean="0"/>
              <a:t>Высокая степень однородности и связанности государства в единое целое.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/>
              <a:t>Федеративное государство </a:t>
            </a:r>
            <a:r>
              <a:rPr lang="ru-RU" sz="3200" dirty="0" smtClean="0"/>
              <a:t>– союзное государство, состоящее из государственных образований (республик, штатов, областей), законы которых не противоречат единой Конституции.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Россия,</a:t>
            </a:r>
          </a:p>
          <a:p>
            <a:r>
              <a:rPr lang="ru-RU" dirty="0" smtClean="0"/>
              <a:t>США,</a:t>
            </a:r>
          </a:p>
          <a:p>
            <a:r>
              <a:rPr lang="ru-RU" dirty="0" smtClean="0"/>
              <a:t>Индия,</a:t>
            </a:r>
          </a:p>
          <a:p>
            <a:r>
              <a:rPr lang="ru-RU" dirty="0" smtClean="0"/>
              <a:t>Нигерия,</a:t>
            </a:r>
          </a:p>
          <a:p>
            <a:r>
              <a:rPr lang="ru-RU" dirty="0" smtClean="0"/>
              <a:t>Германия,</a:t>
            </a:r>
          </a:p>
          <a:p>
            <a:r>
              <a:rPr lang="ru-RU" dirty="0" smtClean="0"/>
              <a:t>Канада,</a:t>
            </a:r>
          </a:p>
          <a:p>
            <a:r>
              <a:rPr lang="ru-RU" dirty="0" smtClean="0"/>
              <a:t>Бразилия и др.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Федеративных государств – 22.</a:t>
            </a:r>
          </a:p>
          <a:p>
            <a:r>
              <a:rPr lang="ru-RU" dirty="0" smtClean="0"/>
              <a:t>Союзные законы обязательны для исполнения на всей территории союзного государства.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Конфедерация</a:t>
            </a:r>
            <a:r>
              <a:rPr lang="ru-RU" dirty="0" smtClean="0"/>
              <a:t> – союз равноправных государств, объединенных едиными целями.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2818656" cy="3849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Швейцария (союз независимых 23-х кантонов).</a:t>
            </a:r>
            <a:endParaRPr lang="ru-RU" dirty="0"/>
          </a:p>
        </p:txBody>
      </p:sp>
      <p:pic>
        <p:nvPicPr>
          <p:cNvPr id="5" name="Содержимое 4" descr="Швейцария_АТД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204864"/>
            <a:ext cx="5256584" cy="410445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 стран  мира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географическому положению: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AutoNum type="arabicPeriod"/>
            </a:pPr>
            <a:r>
              <a:rPr lang="ru-RU" b="1" u="sng" dirty="0" smtClean="0"/>
              <a:t>Приморские</a:t>
            </a:r>
            <a:r>
              <a:rPr lang="ru-RU" dirty="0" smtClean="0"/>
              <a:t> – имеющие выход к морю (РФ, США, Египет, Индия).</a:t>
            </a:r>
          </a:p>
          <a:p>
            <a:pPr marL="651510" indent="-514350">
              <a:buAutoNum type="arabicPeriod"/>
            </a:pPr>
            <a:r>
              <a:rPr lang="ru-RU" b="1" u="sng" dirty="0" smtClean="0"/>
              <a:t>Островные</a:t>
            </a:r>
            <a:r>
              <a:rPr lang="ru-RU" dirty="0" smtClean="0"/>
              <a:t> – расположенные на островах (Япония, Великобритания, Новая Зеландия, Мадагаскар, Исландия).</a:t>
            </a:r>
            <a:endParaRPr lang="ru-RU" b="1" u="sng" dirty="0" smtClean="0"/>
          </a:p>
          <a:p>
            <a:pPr marL="651510" indent="-514350"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AutoNum type="arabicPeriod" startAt="3"/>
            </a:pPr>
            <a:r>
              <a:rPr lang="ru-RU" b="1" u="sng" dirty="0" smtClean="0"/>
              <a:t>Полуостровные </a:t>
            </a:r>
            <a:r>
              <a:rPr lang="ru-RU" dirty="0" smtClean="0"/>
              <a:t>– расположены на полуостровах (Италия, Испания, Греция, Португалия, Индия, Саудовская Аравия).</a:t>
            </a:r>
          </a:p>
          <a:p>
            <a:pPr marL="651510" indent="-514350">
              <a:buAutoNum type="arabicPeriod" startAt="3"/>
            </a:pPr>
            <a:r>
              <a:rPr lang="ru-RU" b="1" u="sng" dirty="0" err="1" smtClean="0"/>
              <a:t>Внутриконтинента</a:t>
            </a:r>
            <a:r>
              <a:rPr lang="ru-RU" b="1" u="sng" dirty="0" smtClean="0"/>
              <a:t>-</a:t>
            </a:r>
            <a:endParaRPr lang="ru-RU" dirty="0" smtClean="0"/>
          </a:p>
          <a:p>
            <a:pPr marL="651510" indent="-514350">
              <a:buNone/>
            </a:pPr>
            <a:r>
              <a:rPr lang="ru-RU" dirty="0" smtClean="0"/>
              <a:t>       </a:t>
            </a:r>
            <a:r>
              <a:rPr lang="ru-RU" b="1" u="sng" dirty="0" err="1" smtClean="0"/>
              <a:t>льные</a:t>
            </a:r>
            <a:r>
              <a:rPr lang="ru-RU" dirty="0" smtClean="0"/>
              <a:t> – не имеющие выхода к морям и океанам (Афганистан, Белоруссия, Монголия, Чад).</a:t>
            </a:r>
          </a:p>
          <a:p>
            <a:pPr marL="651510" indent="-514350">
              <a:buNone/>
            </a:pPr>
            <a:r>
              <a:rPr lang="ru-RU" b="1" u="sng" dirty="0" smtClean="0"/>
              <a:t> </a:t>
            </a:r>
            <a:r>
              <a:rPr lang="ru-RU" b="1" u="sng" dirty="0" smtClean="0"/>
              <a:t>   </a:t>
            </a:r>
            <a:endParaRPr lang="ru-RU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численности населения: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u="sng" dirty="0" smtClean="0"/>
              <a:t>Малочисленные </a:t>
            </a:r>
            <a:r>
              <a:rPr lang="ru-RU" dirty="0" smtClean="0"/>
              <a:t> (Ватикан, Монако, Сан-Марино, Люксембург).</a:t>
            </a:r>
            <a:endParaRPr lang="ru-RU" b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b="1" u="sng" dirty="0" smtClean="0"/>
              <a:t>Многочисленные</a:t>
            </a:r>
            <a:r>
              <a:rPr lang="ru-RU" dirty="0" smtClean="0"/>
              <a:t> (Китай, Индия, США, Индонезия, Бангладеш, Филиппины, Нигерия, Россия).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занимаемой территории: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b="1" u="sng" dirty="0" smtClean="0"/>
              <a:t>Крупные</a:t>
            </a:r>
            <a:endParaRPr lang="ru-RU" dirty="0" smtClean="0"/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Россия,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Канада, 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США,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Бразилия,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Китай,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Индия, 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Австралия.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51510" indent="-514350">
              <a:buAutoNum type="arabicPeriod" startAt="2"/>
            </a:pPr>
            <a:r>
              <a:rPr lang="ru-RU" b="1" u="sng" dirty="0" smtClean="0"/>
              <a:t>Микрогосударства</a:t>
            </a:r>
            <a:endParaRPr lang="ru-RU" dirty="0" smtClean="0"/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Ватикан,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Монако,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Бруней,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Оман,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Катар,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Сан-Марино,</a:t>
            </a:r>
          </a:p>
          <a:p>
            <a:pPr marL="65151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Лихтенштейн.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уровню экономического развития: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/>
              <a:t>ВВП</a:t>
            </a:r>
            <a:r>
              <a:rPr lang="ru-RU" sz="3600" dirty="0" smtClean="0"/>
              <a:t> (валовой внутренний продукт) - </a:t>
            </a:r>
            <a:r>
              <a:rPr lang="ru-RU" sz="2800" dirty="0" smtClean="0"/>
              <a:t>суммарная стоимость всей произведенной за год продукции и оказанных услуг.</a:t>
            </a:r>
            <a:endParaRPr lang="ru-RU" sz="3600" b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Состояние экономики;</a:t>
            </a:r>
          </a:p>
          <a:p>
            <a:r>
              <a:rPr lang="ru-RU" dirty="0" smtClean="0"/>
              <a:t>Уровень жизни населения;</a:t>
            </a:r>
          </a:p>
          <a:p>
            <a:r>
              <a:rPr lang="ru-RU" dirty="0" smtClean="0"/>
              <a:t>Степень решенности социальных проблем;</a:t>
            </a:r>
          </a:p>
          <a:p>
            <a:r>
              <a:rPr lang="ru-RU" dirty="0" smtClean="0"/>
              <a:t>Уровень развития медицины и образования;</a:t>
            </a:r>
          </a:p>
          <a:p>
            <a:r>
              <a:rPr lang="ru-RU" dirty="0" smtClean="0"/>
              <a:t>Доходы каждого жителя страны и др.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Развитые страны мира: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u="sng" dirty="0" smtClean="0"/>
              <a:t>Страны «Большой 8» </a:t>
            </a:r>
            <a:r>
              <a:rPr lang="ru-RU" dirty="0" smtClean="0"/>
              <a:t>– США, Канада, Япония, Великобритания, Германия, Франция, Италия, Россия.</a:t>
            </a:r>
          </a:p>
          <a:p>
            <a:pPr marL="651510" indent="-51435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Это группа наиболее развитых стран мира, имеющих достаточно высокие показатели ВВП, способных оказывать огромное влияние на мировую экономику и политику.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Территория государства – часть земного шара, находящаяся под суверенитетом определенной страны мира.</a:t>
            </a:r>
            <a:endParaRPr lang="ru-RU" sz="2800" dirty="0"/>
          </a:p>
        </p:txBody>
      </p:sp>
      <p:pic>
        <p:nvPicPr>
          <p:cNvPr id="5" name="Содержимое 4" descr="02-03-politicheskaya-karta-mira-580x44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12776"/>
            <a:ext cx="8219256" cy="544522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8686800" y="1600200"/>
            <a:ext cx="4572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b="1" u="sng" dirty="0" smtClean="0"/>
              <a:t>Экономически развитые страны Западной Европы –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Ирландия,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Нидерланды,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Австрия,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Дания,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Швейцария,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Швеция,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Испания,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Норвегия,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Португалия и др.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ru-RU" dirty="0" smtClean="0"/>
              <a:t>Имеют высокий душевой показатель ВВП.</a:t>
            </a:r>
          </a:p>
          <a:p>
            <a:r>
              <a:rPr lang="ru-RU" dirty="0" smtClean="0"/>
              <a:t>Играют важную роль в мировой экономике.</a:t>
            </a:r>
          </a:p>
          <a:p>
            <a:r>
              <a:rPr lang="ru-RU" dirty="0" smtClean="0"/>
              <a:t>Но политическая и экономическая роль отдельно взятой страны невелика из-за незначительной площади и численности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pPr marL="651510" indent="-514350">
              <a:buAutoNum type="arabicPeriod" startAt="3"/>
            </a:pPr>
            <a:r>
              <a:rPr lang="ru-RU" b="1" u="sng" dirty="0" smtClean="0"/>
              <a:t>Страны «переселенческого капитализма»</a:t>
            </a:r>
            <a:r>
              <a:rPr lang="ru-RU" dirty="0" smtClean="0"/>
              <a:t> - </a:t>
            </a:r>
          </a:p>
          <a:p>
            <a:pPr marL="651510" indent="-514350">
              <a:buNone/>
            </a:pPr>
            <a:r>
              <a:rPr lang="ru-RU" dirty="0" smtClean="0"/>
              <a:t>Австралия,</a:t>
            </a:r>
          </a:p>
          <a:p>
            <a:pPr marL="651510" indent="-514350">
              <a:buNone/>
            </a:pPr>
            <a:r>
              <a:rPr lang="ru-RU" dirty="0" smtClean="0"/>
              <a:t>Новая Зеландия,</a:t>
            </a:r>
          </a:p>
          <a:p>
            <a:pPr marL="651510" indent="-514350">
              <a:buNone/>
            </a:pPr>
            <a:r>
              <a:rPr lang="ru-RU" dirty="0" smtClean="0"/>
              <a:t>ЮАР </a:t>
            </a:r>
          </a:p>
          <a:p>
            <a:pPr marL="651510" indent="-514350">
              <a:buNone/>
            </a:pPr>
            <a:r>
              <a:rPr lang="ru-RU" dirty="0" smtClean="0"/>
              <a:t>Израиль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/>
          <a:lstStyle/>
          <a:p>
            <a:r>
              <a:rPr lang="ru-RU" dirty="0" smtClean="0"/>
              <a:t>Страны выделены почти по историческому признаку – это бывшие переселенческие колонии Великобритании.</a:t>
            </a:r>
          </a:p>
          <a:p>
            <a:r>
              <a:rPr lang="ru-RU" dirty="0" smtClean="0"/>
              <a:t>В недалеком прошлом к этой группе можно было отнести США и Канаду.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243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3466728" cy="5649491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AutoNum type="arabicPeriod" startAt="4"/>
            </a:pPr>
            <a:r>
              <a:rPr lang="ru-RU" b="1" u="sng" dirty="0" smtClean="0"/>
              <a:t>Страны с переходной экономикой</a:t>
            </a:r>
            <a:r>
              <a:rPr lang="ru-RU" dirty="0" smtClean="0"/>
              <a:t> – </a:t>
            </a:r>
          </a:p>
          <a:p>
            <a:pPr marL="651510" indent="-514350">
              <a:buNone/>
            </a:pPr>
            <a:r>
              <a:rPr lang="ru-RU" dirty="0" smtClean="0"/>
              <a:t>Страны Восточной Европы (Польша, Венгрия, Румыния, Украина),</a:t>
            </a:r>
          </a:p>
          <a:p>
            <a:pPr marL="651510" indent="-514350">
              <a:buNone/>
            </a:pPr>
            <a:r>
              <a:rPr lang="ru-RU" dirty="0" smtClean="0"/>
              <a:t>Страны СНГ (Россия, Белоруссия, Казахстан, Туркмения, Таджикистан, Узбекистан, Киргизия).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476672"/>
            <a:ext cx="4906888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Возникли в начале 90-х годов 20 века в связи с распадом системы социализма.</a:t>
            </a:r>
          </a:p>
          <a:p>
            <a:r>
              <a:rPr lang="ru-RU" dirty="0" smtClean="0"/>
              <a:t>Их экономика находится в процессе перехода от плановой к рыночной.</a:t>
            </a:r>
          </a:p>
          <a:p>
            <a:r>
              <a:rPr lang="ru-RU" dirty="0" smtClean="0"/>
              <a:t>Значительна роль государственного сектора в экономике.</a:t>
            </a:r>
          </a:p>
          <a:p>
            <a:r>
              <a:rPr lang="ru-RU" dirty="0" smtClean="0"/>
              <a:t>Монополизм крупных производителей.</a:t>
            </a:r>
          </a:p>
          <a:p>
            <a:r>
              <a:rPr lang="ru-RU" dirty="0" smtClean="0"/>
              <a:t>Неконвертируемость национальных валют.</a:t>
            </a:r>
          </a:p>
          <a:p>
            <a:r>
              <a:rPr lang="ru-RU" dirty="0" smtClean="0"/>
              <a:t>Невысокое качество выпускаемой продукции и неконкурентоспособность на мировом рынке.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Развивающиеся страны мира: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Страны Азии, Африки, Латинской Америки и Океании.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Эти страны сравнительно недавно освободились от колониальной зависимости.</a:t>
            </a:r>
          </a:p>
          <a:p>
            <a:r>
              <a:rPr lang="ru-RU" dirty="0" smtClean="0"/>
              <a:t>Их число превышает более 130. </a:t>
            </a:r>
          </a:p>
          <a:p>
            <a:r>
              <a:rPr lang="ru-RU" dirty="0" smtClean="0"/>
              <a:t>На них приходится более ½ суши, где проживает 75%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ru-RU" b="1" u="sng" dirty="0" smtClean="0"/>
              <a:t>Ключевые страны</a:t>
            </a:r>
            <a:r>
              <a:rPr lang="ru-RU" dirty="0" smtClean="0"/>
              <a:t> –</a:t>
            </a:r>
          </a:p>
          <a:p>
            <a:pPr marL="651510" indent="-514350">
              <a:buNone/>
            </a:pPr>
            <a:r>
              <a:rPr lang="ru-RU" dirty="0" smtClean="0"/>
              <a:t>Индия (*),</a:t>
            </a:r>
          </a:p>
          <a:p>
            <a:pPr marL="651510" indent="-514350">
              <a:buNone/>
            </a:pPr>
            <a:r>
              <a:rPr lang="ru-RU" dirty="0" smtClean="0"/>
              <a:t>Бразилия, </a:t>
            </a:r>
          </a:p>
          <a:p>
            <a:pPr marL="651510" indent="-514350">
              <a:buNone/>
            </a:pPr>
            <a:r>
              <a:rPr lang="ru-RU" dirty="0" smtClean="0"/>
              <a:t>Мексика,</a:t>
            </a:r>
          </a:p>
          <a:p>
            <a:pPr marL="651510" indent="-514350">
              <a:buNone/>
            </a:pPr>
            <a:r>
              <a:rPr lang="ru-RU" dirty="0" smtClean="0"/>
              <a:t>Аргентина,</a:t>
            </a:r>
          </a:p>
          <a:p>
            <a:pPr marL="651510" indent="-514350">
              <a:buNone/>
            </a:pPr>
            <a:r>
              <a:rPr lang="ru-RU" dirty="0" smtClean="0"/>
              <a:t>Иран.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r>
              <a:rPr lang="ru-RU" dirty="0" smtClean="0"/>
              <a:t>Эти страны обладают огромным людским, ресурсным и экономическим потенциалом.</a:t>
            </a:r>
          </a:p>
          <a:p>
            <a:r>
              <a:rPr lang="ru-RU" dirty="0" smtClean="0"/>
              <a:t>Это лидеры развивающегося мира.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3322712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b="1" u="sng" dirty="0" smtClean="0"/>
              <a:t>Новые индустриальные страны – «Азиатские тигры» –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Республика Корея,</a:t>
            </a:r>
          </a:p>
          <a:p>
            <a:pPr>
              <a:buNone/>
            </a:pPr>
            <a:r>
              <a:rPr lang="ru-RU" dirty="0" smtClean="0"/>
              <a:t>Тайвань,</a:t>
            </a:r>
          </a:p>
          <a:p>
            <a:pPr>
              <a:buNone/>
            </a:pPr>
            <a:r>
              <a:rPr lang="ru-RU" dirty="0" smtClean="0"/>
              <a:t>Сингапур,</a:t>
            </a:r>
          </a:p>
          <a:p>
            <a:pPr>
              <a:buNone/>
            </a:pPr>
            <a:r>
              <a:rPr lang="ru-RU" dirty="0" smtClean="0"/>
              <a:t>Гонконг,</a:t>
            </a:r>
          </a:p>
          <a:p>
            <a:pPr>
              <a:buNone/>
            </a:pPr>
            <a:r>
              <a:rPr lang="ru-RU" dirty="0" smtClean="0"/>
              <a:t>Филиппины,</a:t>
            </a:r>
          </a:p>
          <a:p>
            <a:pPr>
              <a:buNone/>
            </a:pPr>
            <a:r>
              <a:rPr lang="ru-RU" dirty="0" smtClean="0"/>
              <a:t>Малайзия,</a:t>
            </a:r>
          </a:p>
          <a:p>
            <a:pPr>
              <a:buNone/>
            </a:pPr>
            <a:r>
              <a:rPr lang="ru-RU" dirty="0" smtClean="0"/>
              <a:t>Индонезия,</a:t>
            </a:r>
          </a:p>
          <a:p>
            <a:pPr>
              <a:buNone/>
            </a:pPr>
            <a:r>
              <a:rPr lang="ru-RU" dirty="0" err="1" smtClean="0"/>
              <a:t>Тайланд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476672"/>
            <a:ext cx="4546848" cy="564949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70 – 80-е годы прошлого века совершили серьезный рывок в промышленном развитии (огромный трудовой потенциал и иностранные капиталовложения).</a:t>
            </a:r>
          </a:p>
          <a:p>
            <a:r>
              <a:rPr lang="ru-RU" dirty="0" smtClean="0"/>
              <a:t>За короткое время страны стали крупнейшими производителями разнообразной продукции с преобладанием машиностроения.</a:t>
            </a:r>
          </a:p>
          <a:p>
            <a:r>
              <a:rPr lang="ru-RU" dirty="0" smtClean="0"/>
              <a:t>На своей территории размещают СЭЗ.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b="1" u="sng" dirty="0" smtClean="0"/>
              <a:t>С</a:t>
            </a:r>
            <a:r>
              <a:rPr lang="ru-RU" b="1" u="sng" dirty="0" smtClean="0"/>
              <a:t>траны, специализирующиеся на туризме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Бермудские о-ва,</a:t>
            </a:r>
          </a:p>
          <a:p>
            <a:pPr>
              <a:buNone/>
            </a:pPr>
            <a:r>
              <a:rPr lang="ru-RU" dirty="0" smtClean="0"/>
              <a:t>Сейшельские о-ва,</a:t>
            </a:r>
          </a:p>
          <a:p>
            <a:pPr>
              <a:buNone/>
            </a:pPr>
            <a:r>
              <a:rPr lang="ru-RU" dirty="0" smtClean="0"/>
              <a:t>Мальдивские о-ва,</a:t>
            </a:r>
          </a:p>
          <a:p>
            <a:pPr>
              <a:buNone/>
            </a:pPr>
            <a:r>
              <a:rPr lang="ru-RU" dirty="0" smtClean="0"/>
              <a:t>Кипр и др.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/>
          <a:lstStyle/>
          <a:p>
            <a:r>
              <a:rPr lang="ru-RU" dirty="0" smtClean="0"/>
              <a:t>Это крошечные по площади островные государства, имеющие богатейшие рекреационные ресурсы.</a:t>
            </a:r>
          </a:p>
          <a:p>
            <a:r>
              <a:rPr lang="ru-RU" dirty="0" smtClean="0"/>
              <a:t>Имеют высокие показатели ВВП на душу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b="1" u="sng" dirty="0" smtClean="0"/>
              <a:t>Нефтеэкспортеры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Кувейт,</a:t>
            </a:r>
          </a:p>
          <a:p>
            <a:pPr>
              <a:buNone/>
            </a:pPr>
            <a:r>
              <a:rPr lang="ru-RU" dirty="0" smtClean="0"/>
              <a:t>Бруней,</a:t>
            </a:r>
          </a:p>
          <a:p>
            <a:pPr>
              <a:buNone/>
            </a:pPr>
            <a:r>
              <a:rPr lang="ru-RU" dirty="0" smtClean="0"/>
              <a:t>Катар,</a:t>
            </a:r>
          </a:p>
          <a:p>
            <a:pPr>
              <a:buNone/>
            </a:pPr>
            <a:r>
              <a:rPr lang="ru-RU" dirty="0" smtClean="0"/>
              <a:t>Оман,</a:t>
            </a:r>
          </a:p>
          <a:p>
            <a:pPr>
              <a:buNone/>
            </a:pPr>
            <a:r>
              <a:rPr lang="ru-RU" dirty="0" smtClean="0"/>
              <a:t>Саудовская Аравия,</a:t>
            </a:r>
          </a:p>
          <a:p>
            <a:pPr>
              <a:buNone/>
            </a:pPr>
            <a:r>
              <a:rPr lang="ru-RU" dirty="0" smtClean="0"/>
              <a:t>ОАЭ,</a:t>
            </a:r>
          </a:p>
          <a:p>
            <a:pPr>
              <a:buNone/>
            </a:pPr>
            <a:r>
              <a:rPr lang="ru-RU" dirty="0" smtClean="0"/>
              <a:t>Ливия.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/>
          <a:lstStyle/>
          <a:p>
            <a:r>
              <a:rPr lang="ru-RU" dirty="0" smtClean="0"/>
              <a:t>Благодаря огромным объемам добычи и экспорта нефти добились исключительно высоких показателей ВВП на душу населения.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2602632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u="sng" dirty="0" smtClean="0"/>
              <a:t>Наименее развитые страны (НРС) –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Афганистан,</a:t>
            </a:r>
          </a:p>
          <a:p>
            <a:pPr>
              <a:buNone/>
            </a:pPr>
            <a:r>
              <a:rPr lang="ru-RU" dirty="0" smtClean="0"/>
              <a:t>Бангладеш,</a:t>
            </a:r>
          </a:p>
          <a:p>
            <a:pPr>
              <a:buNone/>
            </a:pPr>
            <a:r>
              <a:rPr lang="ru-RU" dirty="0" smtClean="0"/>
              <a:t>Мьянма,</a:t>
            </a:r>
          </a:p>
          <a:p>
            <a:pPr>
              <a:buNone/>
            </a:pPr>
            <a:r>
              <a:rPr lang="ru-RU" dirty="0" smtClean="0"/>
              <a:t>Чад,</a:t>
            </a:r>
          </a:p>
          <a:p>
            <a:pPr>
              <a:buNone/>
            </a:pPr>
            <a:r>
              <a:rPr lang="ru-RU" dirty="0" smtClean="0"/>
              <a:t>Бутан,</a:t>
            </a:r>
          </a:p>
          <a:p>
            <a:pPr>
              <a:buNone/>
            </a:pPr>
            <a:r>
              <a:rPr lang="ru-RU" dirty="0" smtClean="0"/>
              <a:t>Йемен,</a:t>
            </a:r>
          </a:p>
          <a:p>
            <a:pPr>
              <a:buNone/>
            </a:pPr>
            <a:r>
              <a:rPr lang="ru-RU" dirty="0" smtClean="0"/>
              <a:t>Бурунди,</a:t>
            </a:r>
          </a:p>
          <a:p>
            <a:pPr>
              <a:buNone/>
            </a:pPr>
            <a:r>
              <a:rPr lang="ru-RU" dirty="0" smtClean="0"/>
              <a:t>Конго,</a:t>
            </a:r>
          </a:p>
          <a:p>
            <a:pPr>
              <a:buNone/>
            </a:pPr>
            <a:r>
              <a:rPr lang="ru-RU" dirty="0" smtClean="0"/>
              <a:t>Судан,</a:t>
            </a:r>
          </a:p>
          <a:p>
            <a:pPr>
              <a:buNone/>
            </a:pPr>
            <a:r>
              <a:rPr lang="ru-RU" dirty="0" smtClean="0"/>
              <a:t>Лаос и др.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548680"/>
            <a:ext cx="5410944" cy="55774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ООН относит около 50 стран с численностью населения более 400 млн. человек.</a:t>
            </a:r>
          </a:p>
          <a:p>
            <a:r>
              <a:rPr lang="ru-RU" dirty="0" smtClean="0"/>
              <a:t>Экономическую основу жизни в этих странах составляет примитивное сельское хозяйство.</a:t>
            </a:r>
          </a:p>
          <a:p>
            <a:r>
              <a:rPr lang="ru-RU" dirty="0" smtClean="0"/>
              <a:t>Большинство взрослого населения страны, преимущественно женщины, неграмотно.</a:t>
            </a:r>
          </a:p>
          <a:p>
            <a:r>
              <a:rPr lang="ru-RU" dirty="0" smtClean="0"/>
              <a:t>ВВП на душу населения составляет 100 – 200 долларов в год.</a:t>
            </a:r>
          </a:p>
          <a:p>
            <a:r>
              <a:rPr lang="ru-RU" dirty="0" smtClean="0"/>
              <a:t>Сложнейшие политические и социальные проблемы, которые решить самим странам очень сложно – это объект международной помощи.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b="1" u="sng" dirty="0" smtClean="0"/>
              <a:t>Промежуточные страны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Турция,</a:t>
            </a:r>
          </a:p>
          <a:p>
            <a:pPr>
              <a:buNone/>
            </a:pPr>
            <a:r>
              <a:rPr lang="ru-RU" dirty="0" smtClean="0"/>
              <a:t>Чили,</a:t>
            </a:r>
          </a:p>
          <a:p>
            <a:pPr>
              <a:buNone/>
            </a:pPr>
            <a:r>
              <a:rPr lang="ru-RU" dirty="0" smtClean="0"/>
              <a:t>Сирия,</a:t>
            </a:r>
          </a:p>
          <a:p>
            <a:pPr>
              <a:buNone/>
            </a:pPr>
            <a:r>
              <a:rPr lang="ru-RU" dirty="0" smtClean="0"/>
              <a:t>Египет,</a:t>
            </a:r>
          </a:p>
          <a:p>
            <a:pPr>
              <a:buNone/>
            </a:pPr>
            <a:r>
              <a:rPr lang="ru-RU" dirty="0" smtClean="0"/>
              <a:t>Колумбия и др.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/>
          <a:lstStyle/>
          <a:p>
            <a:r>
              <a:rPr lang="ru-RU" dirty="0" smtClean="0"/>
              <a:t>Это самая большая группа развивающихся стран мира.</a:t>
            </a:r>
          </a:p>
          <a:p>
            <a:r>
              <a:rPr lang="ru-RU" dirty="0" smtClean="0"/>
              <a:t>В эту группу входят средние по своим показателям страны мира.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правления стран: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sz="4000" b="1" dirty="0" smtClean="0"/>
              <a:t>. </a:t>
            </a:r>
            <a:r>
              <a:rPr lang="ru-RU" sz="4000" b="1" u="sng" dirty="0" smtClean="0"/>
              <a:t>Монархия</a:t>
            </a:r>
            <a:r>
              <a:rPr lang="ru-RU" sz="4000" b="1" dirty="0" smtClean="0"/>
              <a:t> </a:t>
            </a:r>
            <a:r>
              <a:rPr lang="ru-RU" b="1" dirty="0" smtClean="0"/>
              <a:t>– власть сосредоточена в руках одного человека и передается по наследству.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настоящее время в мире существует 29 монархий.</a:t>
            </a:r>
          </a:p>
          <a:p>
            <a:pPr>
              <a:buNone/>
            </a:pPr>
            <a:r>
              <a:rPr lang="ru-RU" dirty="0" smtClean="0"/>
              <a:t>Есть страны, где монарх является выборным лицом, т.е. избирается на несколько лет (Ватикан, Малайзия).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1. </a:t>
            </a:r>
            <a:r>
              <a:rPr lang="ru-RU" sz="2800" u="sng" dirty="0" smtClean="0"/>
              <a:t>Конституционная</a:t>
            </a:r>
            <a:r>
              <a:rPr lang="ru-RU" sz="2800" dirty="0" smtClean="0"/>
              <a:t> – власть монарха ограничена Конституцией (монарх царствует, но не правит).</a:t>
            </a:r>
            <a:br>
              <a:rPr lang="ru-RU" sz="2800" dirty="0" smtClean="0"/>
            </a:br>
            <a:r>
              <a:rPr lang="ru-RU" sz="2800" dirty="0" smtClean="0"/>
              <a:t>Парламент – коллективный орган власти, избирается народом.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AutoNum type="arabicPeriod"/>
            </a:pPr>
            <a:r>
              <a:rPr lang="ru-RU" dirty="0" err="1" smtClean="0"/>
              <a:t>Андора</a:t>
            </a:r>
            <a:r>
              <a:rPr lang="ru-RU" dirty="0" smtClean="0"/>
              <a:t>;</a:t>
            </a:r>
          </a:p>
          <a:p>
            <a:pPr marL="651510" indent="-514350">
              <a:buAutoNum type="arabicPeriod"/>
            </a:pPr>
            <a:r>
              <a:rPr lang="ru-RU" dirty="0" smtClean="0"/>
              <a:t>Бельгия;</a:t>
            </a:r>
          </a:p>
          <a:p>
            <a:pPr marL="651510" indent="-514350">
              <a:buAutoNum type="arabicPeriod"/>
            </a:pPr>
            <a:r>
              <a:rPr lang="ru-RU" dirty="0" smtClean="0"/>
              <a:t>Бахрейн;</a:t>
            </a:r>
          </a:p>
          <a:p>
            <a:pPr marL="651510" indent="-514350">
              <a:buAutoNum type="arabicPeriod"/>
            </a:pPr>
            <a:r>
              <a:rPr lang="ru-RU" dirty="0" smtClean="0"/>
              <a:t>Великобритания;</a:t>
            </a:r>
          </a:p>
          <a:p>
            <a:pPr marL="651510" indent="-514350">
              <a:buAutoNum type="arabicPeriod"/>
            </a:pPr>
            <a:r>
              <a:rPr lang="ru-RU" dirty="0" smtClean="0"/>
              <a:t>Дания;</a:t>
            </a:r>
          </a:p>
          <a:p>
            <a:pPr marL="651510" indent="-514350">
              <a:buAutoNum type="arabicPeriod"/>
            </a:pPr>
            <a:r>
              <a:rPr lang="ru-RU" dirty="0" smtClean="0"/>
              <a:t>Иордания;</a:t>
            </a:r>
          </a:p>
          <a:p>
            <a:pPr marL="651510" indent="-514350">
              <a:buAutoNum type="arabicPeriod"/>
            </a:pPr>
            <a:r>
              <a:rPr lang="ru-RU" dirty="0" smtClean="0"/>
              <a:t>Кувейт;</a:t>
            </a:r>
          </a:p>
          <a:p>
            <a:pPr marL="651510" indent="-514350">
              <a:buAutoNum type="arabicPeriod"/>
            </a:pPr>
            <a:r>
              <a:rPr lang="ru-RU" dirty="0" smtClean="0"/>
              <a:t>Лесото;</a:t>
            </a:r>
          </a:p>
          <a:p>
            <a:pPr marL="651510" indent="-514350">
              <a:buAutoNum type="arabicPeriod"/>
            </a:pPr>
            <a:r>
              <a:rPr lang="ru-RU" dirty="0" smtClean="0"/>
              <a:t>Лихтенштейн;</a:t>
            </a:r>
          </a:p>
          <a:p>
            <a:pPr marL="651510" indent="-514350">
              <a:buAutoNum type="arabicPeriod"/>
            </a:pPr>
            <a:r>
              <a:rPr lang="ru-RU" dirty="0" smtClean="0"/>
              <a:t>Япония;</a:t>
            </a:r>
          </a:p>
          <a:p>
            <a:pPr marL="651510" indent="-514350"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11.  Люксембург;</a:t>
            </a:r>
          </a:p>
          <a:p>
            <a:pPr>
              <a:buNone/>
            </a:pPr>
            <a:r>
              <a:rPr lang="ru-RU" dirty="0" smtClean="0"/>
              <a:t>12.  Малайзия;</a:t>
            </a:r>
          </a:p>
          <a:p>
            <a:pPr marL="651510" indent="-514350">
              <a:buNone/>
            </a:pPr>
            <a:r>
              <a:rPr lang="ru-RU" dirty="0" smtClean="0"/>
              <a:t>13.  Марокко;</a:t>
            </a:r>
          </a:p>
          <a:p>
            <a:pPr marL="651510" indent="-514350">
              <a:buNone/>
            </a:pPr>
            <a:r>
              <a:rPr lang="ru-RU" dirty="0" smtClean="0"/>
              <a:t>14.  Монако;</a:t>
            </a:r>
          </a:p>
          <a:p>
            <a:pPr marL="651510" indent="-514350">
              <a:buNone/>
            </a:pPr>
            <a:r>
              <a:rPr lang="ru-RU" dirty="0" smtClean="0"/>
              <a:t>15.  Непал;</a:t>
            </a:r>
          </a:p>
          <a:p>
            <a:pPr marL="651510" indent="-514350">
              <a:buNone/>
            </a:pPr>
            <a:r>
              <a:rPr lang="ru-RU" dirty="0" smtClean="0"/>
              <a:t>16.  Нидерланды;</a:t>
            </a:r>
          </a:p>
          <a:p>
            <a:pPr marL="651510" indent="-514350">
              <a:buNone/>
            </a:pPr>
            <a:r>
              <a:rPr lang="ru-RU" dirty="0" smtClean="0"/>
              <a:t>17.  Норвегия;</a:t>
            </a:r>
          </a:p>
          <a:p>
            <a:pPr marL="651510" indent="-514350">
              <a:buNone/>
            </a:pPr>
            <a:r>
              <a:rPr lang="ru-RU" dirty="0" smtClean="0"/>
              <a:t>18.  Свазиленд;</a:t>
            </a:r>
          </a:p>
          <a:p>
            <a:pPr marL="651510" indent="-514350">
              <a:buNone/>
            </a:pPr>
            <a:r>
              <a:rPr lang="ru-RU" dirty="0" smtClean="0"/>
              <a:t>19.  Таиланд;</a:t>
            </a:r>
          </a:p>
          <a:p>
            <a:pPr marL="651510" indent="-514350">
              <a:buNone/>
            </a:pPr>
            <a:r>
              <a:rPr lang="ru-RU" dirty="0" smtClean="0"/>
              <a:t>20.  Тонга;</a:t>
            </a:r>
          </a:p>
          <a:p>
            <a:pPr marL="651510" indent="-514350">
              <a:buNone/>
            </a:pPr>
            <a:r>
              <a:rPr lang="ru-RU" dirty="0" smtClean="0"/>
              <a:t>21.  Швеция;</a:t>
            </a:r>
          </a:p>
          <a:p>
            <a:pPr marL="651510" indent="-514350">
              <a:buAutoNum type="arabicPeriod" startAt="12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</a:t>
            </a:r>
            <a:r>
              <a:rPr lang="ru-RU" sz="2800" u="sng" dirty="0" smtClean="0"/>
              <a:t>Абсолютная</a:t>
            </a:r>
            <a:r>
              <a:rPr lang="ru-RU" sz="2800" dirty="0" smtClean="0"/>
              <a:t> – власть монарха ничем не ограничена.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Бруней;</a:t>
            </a:r>
          </a:p>
          <a:p>
            <a:pPr marL="651510" indent="-514350">
              <a:buAutoNum type="arabicPeriod"/>
            </a:pPr>
            <a:r>
              <a:rPr lang="ru-RU" dirty="0" smtClean="0"/>
              <a:t>Бутан;</a:t>
            </a:r>
          </a:p>
          <a:p>
            <a:pPr marL="651510" indent="-514350">
              <a:buAutoNum type="arabicPeriod"/>
            </a:pPr>
            <a:r>
              <a:rPr lang="ru-RU" dirty="0" smtClean="0"/>
              <a:t>Катар;</a:t>
            </a:r>
          </a:p>
          <a:p>
            <a:pPr marL="651510" indent="-514350">
              <a:buAutoNum type="arabicPeriod"/>
            </a:pPr>
            <a:r>
              <a:rPr lang="ru-RU" dirty="0" smtClean="0"/>
              <a:t>Оман;</a:t>
            </a:r>
          </a:p>
          <a:p>
            <a:pPr marL="651510" indent="-514350">
              <a:buAutoNum type="arabicPeriod"/>
            </a:pPr>
            <a:r>
              <a:rPr lang="ru-RU" dirty="0" smtClean="0"/>
              <a:t>ОАЭ;</a:t>
            </a:r>
          </a:p>
          <a:p>
            <a:pPr marL="651510" indent="-514350">
              <a:buAutoNum type="arabicPeriod"/>
            </a:pPr>
            <a:r>
              <a:rPr lang="ru-RU" dirty="0" smtClean="0"/>
              <a:t>Саудовская Аравия.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Это не значит, что монарх управляет страной единолично. </a:t>
            </a:r>
          </a:p>
          <a:p>
            <a:r>
              <a:rPr lang="ru-RU" dirty="0" smtClean="0"/>
              <a:t>Есть правительство – кабинет министров, которые назначаются монархом и им же могут быть сняты.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 </a:t>
            </a:r>
            <a:r>
              <a:rPr lang="ru-RU" sz="2800" u="sng" dirty="0" smtClean="0"/>
              <a:t>Теократическая</a:t>
            </a:r>
            <a:r>
              <a:rPr lang="ru-RU" sz="2800" dirty="0" smtClean="0"/>
              <a:t> – глава государства является главой церкви.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Ватикан.</a:t>
            </a:r>
            <a:endParaRPr lang="ru-RU" dirty="0"/>
          </a:p>
        </p:txBody>
      </p:sp>
      <p:pic>
        <p:nvPicPr>
          <p:cNvPr id="5" name="Содержимое 4" descr="St_Peter_Square_Vatican_City_April_200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556792"/>
            <a:ext cx="5698976" cy="482453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dirty="0" smtClean="0"/>
              <a:t>2. </a:t>
            </a:r>
            <a:r>
              <a:rPr lang="ru-RU" sz="4000" b="1" u="sng" dirty="0" smtClean="0"/>
              <a:t>Республики</a:t>
            </a:r>
            <a:r>
              <a:rPr lang="ru-RU" sz="2800" b="1" u="sng" dirty="0" smtClean="0"/>
              <a:t> </a:t>
            </a:r>
            <a:r>
              <a:rPr lang="ru-RU" sz="2800" b="1" dirty="0" smtClean="0"/>
              <a:t>– форма правления, при которой народ избирает и может быть избранным (в таких странах в той или иной форме реализуется демократия– народовластие).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Появилась в глубокой древности.</a:t>
            </a:r>
          </a:p>
          <a:p>
            <a:r>
              <a:rPr lang="ru-RU" dirty="0" smtClean="0"/>
              <a:t>Законодательная власть (парламент) создает законы.</a:t>
            </a:r>
          </a:p>
          <a:p>
            <a:r>
              <a:rPr lang="ru-RU" dirty="0" smtClean="0"/>
              <a:t>Исполнительная власть (кабинет министров) управляет страной на основе созданных законов.</a:t>
            </a:r>
          </a:p>
          <a:p>
            <a:r>
              <a:rPr lang="ru-RU" dirty="0" smtClean="0"/>
              <a:t>Судебная власть Верховный и конституционный суды) контролирует исполнение законов.</a:t>
            </a:r>
          </a:p>
          <a:p>
            <a:r>
              <a:rPr lang="ru-RU" dirty="0" smtClean="0"/>
              <a:t>Республик – ¾  (более 140).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республик: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ru-RU" b="1" u="sng" dirty="0" smtClean="0"/>
              <a:t>Президентские </a:t>
            </a:r>
            <a:r>
              <a:rPr lang="ru-RU" b="1" dirty="0" smtClean="0"/>
              <a:t>– президент наделен большими полномочиями и возглавляет правительство.</a:t>
            </a:r>
          </a:p>
          <a:p>
            <a:pPr marL="651510" indent="-514350">
              <a:buFont typeface="Arial" charset="0"/>
              <a:buChar char="•"/>
            </a:pPr>
            <a:r>
              <a:rPr lang="ru-RU" b="1" dirty="0" smtClean="0"/>
              <a:t>США,</a:t>
            </a:r>
          </a:p>
          <a:p>
            <a:pPr marL="651510" indent="-514350">
              <a:buFont typeface="Arial" charset="0"/>
              <a:buChar char="•"/>
            </a:pPr>
            <a:r>
              <a:rPr lang="ru-RU" b="1" dirty="0" smtClean="0"/>
              <a:t>Аргентина,</a:t>
            </a:r>
          </a:p>
          <a:p>
            <a:pPr marL="651510" indent="-514350">
              <a:buFont typeface="Arial" charset="0"/>
              <a:buChar char="•"/>
            </a:pPr>
            <a:r>
              <a:rPr lang="ru-RU" b="1" dirty="0" smtClean="0"/>
              <a:t>Бразилия,</a:t>
            </a:r>
          </a:p>
          <a:p>
            <a:pPr marL="651510" indent="-514350">
              <a:buFont typeface="Arial" charset="0"/>
              <a:buChar char="•"/>
            </a:pPr>
            <a:r>
              <a:rPr lang="ru-RU" b="1" dirty="0" smtClean="0"/>
              <a:t>Венесуэла,</a:t>
            </a:r>
          </a:p>
          <a:p>
            <a:pPr marL="651510" indent="-514350">
              <a:buFont typeface="Arial" charset="0"/>
              <a:buChar char="•"/>
            </a:pPr>
            <a:r>
              <a:rPr lang="ru-RU" b="1" dirty="0" smtClean="0"/>
              <a:t>Россия.</a:t>
            </a:r>
          </a:p>
          <a:p>
            <a:pPr marL="651510" indent="-514350">
              <a:buNone/>
            </a:pP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 startAt="2"/>
            </a:pPr>
            <a:r>
              <a:rPr lang="ru-RU" u="sng" dirty="0" smtClean="0"/>
              <a:t>Парламентские</a:t>
            </a:r>
            <a:r>
              <a:rPr lang="ru-RU" dirty="0" smtClean="0"/>
              <a:t> – главной фигурой в государстве является не президент, а глава правительства.</a:t>
            </a:r>
          </a:p>
          <a:p>
            <a:pPr marL="651510" indent="-514350">
              <a:buNone/>
            </a:pPr>
            <a:endParaRPr lang="ru-RU" dirty="0" smtClean="0"/>
          </a:p>
          <a:p>
            <a:pPr marL="651510" indent="-514350">
              <a:buFont typeface="Arial" charset="0"/>
              <a:buChar char="•"/>
            </a:pPr>
            <a:r>
              <a:rPr lang="ru-RU" dirty="0" smtClean="0"/>
              <a:t>Германия,</a:t>
            </a:r>
          </a:p>
          <a:p>
            <a:pPr marL="651510" indent="-514350">
              <a:buFont typeface="Arial" charset="0"/>
              <a:buChar char="•"/>
            </a:pPr>
            <a:r>
              <a:rPr lang="ru-RU" dirty="0" smtClean="0"/>
              <a:t>Италия,</a:t>
            </a:r>
          </a:p>
          <a:p>
            <a:pPr marL="651510" indent="-514350">
              <a:buFont typeface="Arial" charset="0"/>
              <a:buChar char="•"/>
            </a:pPr>
            <a:r>
              <a:rPr lang="ru-RU" dirty="0" smtClean="0"/>
              <a:t>Израиль,</a:t>
            </a:r>
          </a:p>
          <a:p>
            <a:pPr marL="651510" indent="-514350">
              <a:buFont typeface="Arial" charset="0"/>
              <a:buChar char="•"/>
            </a:pPr>
            <a:r>
              <a:rPr lang="ru-RU" dirty="0" smtClean="0"/>
              <a:t>Ирландия,</a:t>
            </a:r>
          </a:p>
          <a:p>
            <a:pPr marL="651510" indent="-514350">
              <a:buFont typeface="Arial" charset="0"/>
              <a:buChar char="•"/>
            </a:pPr>
            <a:r>
              <a:rPr lang="ru-RU" dirty="0" smtClean="0"/>
              <a:t>Индия.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3. </a:t>
            </a:r>
            <a:r>
              <a:rPr lang="ru-RU" sz="2800" u="sng" dirty="0" smtClean="0"/>
              <a:t>Содружество с Великобританией </a:t>
            </a:r>
            <a:r>
              <a:rPr lang="ru-RU" sz="2800" dirty="0" smtClean="0"/>
              <a:t>(формально главой государства является королева Великобритании, а страной управляет генерал-губернатор, назначенный королевой).</a:t>
            </a:r>
            <a:endParaRPr lang="ru-RU" sz="2800" dirty="0"/>
          </a:p>
        </p:txBody>
      </p:sp>
      <p:pic>
        <p:nvPicPr>
          <p:cNvPr id="4" name="Содержимое 3" descr="Commonwealt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496944" cy="482453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</TotalTime>
  <Words>1279</Words>
  <Application>Microsoft Office PowerPoint</Application>
  <PresentationFormat>Экран (4:3)</PresentationFormat>
  <Paragraphs>218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Апекс</vt:lpstr>
      <vt:lpstr>Государства мира</vt:lpstr>
      <vt:lpstr>Территория государства – часть земного шара, находящаяся под суверенитетом определенной страны мира.</vt:lpstr>
      <vt:lpstr>Формы правления стран:</vt:lpstr>
      <vt:lpstr>1. Конституционная – власть монарха ограничена Конституцией (монарх царствует, но не правит). Парламент – коллективный орган власти, избирается народом.</vt:lpstr>
      <vt:lpstr>2. Абсолютная – власть монарха ничем не ограничена.</vt:lpstr>
      <vt:lpstr>3. Теократическая – глава государства является главой церкви.</vt:lpstr>
      <vt:lpstr>Слайд 7</vt:lpstr>
      <vt:lpstr>Типы республик:</vt:lpstr>
      <vt:lpstr>3. Содружество с Великобританией (формально главой государства является королева Великобритании, а страной управляет генерал-губернатор, назначенный королевой).</vt:lpstr>
      <vt:lpstr>Государственное устройство стран мира.</vt:lpstr>
      <vt:lpstr>Унитарное государство – в составе нет самоуправляемых единиц (единая исполнительная и законодательная власть).</vt:lpstr>
      <vt:lpstr>Федеративное государство – союзное государство, состоящее из государственных образований (республик, штатов, областей), законы которых не противоречат единой Конституции.</vt:lpstr>
      <vt:lpstr>Конфедерация – союз равноправных государств, объединенных едиными целями.</vt:lpstr>
      <vt:lpstr>Классификация  стран  мира</vt:lpstr>
      <vt:lpstr>По географическому положению:</vt:lpstr>
      <vt:lpstr>По численности населения:</vt:lpstr>
      <vt:lpstr>По занимаемой территории:</vt:lpstr>
      <vt:lpstr>По уровню экономического развития:</vt:lpstr>
      <vt:lpstr>Развитые страны мира:</vt:lpstr>
      <vt:lpstr>Слайд 20</vt:lpstr>
      <vt:lpstr>Слайд 21</vt:lpstr>
      <vt:lpstr>Слайд 22</vt:lpstr>
      <vt:lpstr>Развивающиеся страны мира: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Государства мира</dc:title>
  <dc:creator>Admin</dc:creator>
  <cp:lastModifiedBy>Admin</cp:lastModifiedBy>
  <cp:revision>50</cp:revision>
  <dcterms:created xsi:type="dcterms:W3CDTF">2013-03-15T17:22:22Z</dcterms:created>
  <dcterms:modified xsi:type="dcterms:W3CDTF">2013-03-15T20:09:01Z</dcterms:modified>
</cp:coreProperties>
</file>