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F7FB85-1FF8-4D3D-A9AB-476A173FF1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772E39-4D6D-4473-AD9A-DBE3B52B79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Простые механизмы.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2700338" y="116632"/>
            <a:ext cx="5473700" cy="720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0042"/>
                    </a:gs>
                  </a:gsLst>
                  <a:lin ang="5400000" scaled="1"/>
                </a:gradFill>
                <a:latin typeface="Georgia"/>
              </a:rPr>
              <a:t>Винт:</a:t>
            </a:r>
            <a:endParaRPr lang="ru-RU" sz="3600" b="1" kern="10" dirty="0">
              <a:ln w="9525">
                <a:solidFill>
                  <a:srgbClr val="FFFFCC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rgbClr val="000042"/>
                  </a:gs>
                </a:gsLst>
                <a:lin ang="5400000" scaled="1"/>
              </a:gradFill>
              <a:latin typeface="Georgia"/>
            </a:endParaRPr>
          </a:p>
        </p:txBody>
      </p:sp>
      <p:pic>
        <p:nvPicPr>
          <p:cNvPr id="25606" name="Picture 6" descr="imag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" y="1770649"/>
            <a:ext cx="3127102" cy="2995895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67544" y="1139973"/>
            <a:ext cx="2503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Привычный вид </a:t>
            </a:r>
          </a:p>
        </p:txBody>
      </p:sp>
      <p:pic>
        <p:nvPicPr>
          <p:cNvPr id="25608" name="Picture 8" descr="15a-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4902" y="4627688"/>
            <a:ext cx="6129098" cy="1690284"/>
          </a:xfrm>
          <a:prstGeom prst="rect">
            <a:avLst/>
          </a:prstGeom>
          <a:solidFill>
            <a:schemeClr val="bg1">
              <a:alpha val="999"/>
            </a:schemeClr>
          </a:solidFill>
          <a:ln w="9525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924300" y="6317972"/>
            <a:ext cx="4356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А из чего получилось?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092950" y="981075"/>
            <a:ext cx="1512888" cy="1512888"/>
          </a:xfrm>
          <a:prstGeom prst="ellipse">
            <a:avLst/>
          </a:prstGeom>
          <a:solidFill>
            <a:srgbClr val="0000FF">
              <a:alpha val="25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237413" y="1484313"/>
            <a:ext cx="1223962" cy="3587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7237413" y="1484313"/>
            <a:ext cx="360362" cy="360362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524750" y="1484313"/>
            <a:ext cx="360363" cy="360362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7813675" y="1484313"/>
            <a:ext cx="360363" cy="360362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8101013" y="1484313"/>
            <a:ext cx="360362" cy="360362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804025" y="1989138"/>
            <a:ext cx="1873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entury Gothic" pitchFamily="34" charset="0"/>
              </a:rPr>
              <a:t>винт</a:t>
            </a:r>
          </a:p>
        </p:txBody>
      </p:sp>
      <p:sp>
        <p:nvSpPr>
          <p:cNvPr id="25617" name="WordArt 17"/>
          <p:cNvSpPr>
            <a:spLocks noChangeArrowheads="1" noChangeShapeType="1" noTextEdit="1"/>
          </p:cNvSpPr>
          <p:nvPr/>
        </p:nvSpPr>
        <p:spPr bwMode="auto">
          <a:xfrm>
            <a:off x="3924300" y="2852738"/>
            <a:ext cx="18002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винт -</a:t>
            </a:r>
          </a:p>
        </p:txBody>
      </p:sp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3924300" y="3213100"/>
            <a:ext cx="47529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разновидность </a:t>
            </a:r>
          </a:p>
        </p:txBody>
      </p:sp>
      <p:sp>
        <p:nvSpPr>
          <p:cNvPr id="25619" name="WordArt 19"/>
          <p:cNvSpPr>
            <a:spLocks noChangeArrowheads="1" noChangeShapeType="1" noTextEdit="1"/>
          </p:cNvSpPr>
          <p:nvPr/>
        </p:nvSpPr>
        <p:spPr bwMode="auto">
          <a:xfrm>
            <a:off x="3924300" y="3429000"/>
            <a:ext cx="309721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наклонной</a:t>
            </a:r>
          </a:p>
        </p:txBody>
      </p:sp>
      <p:sp>
        <p:nvSpPr>
          <p:cNvPr id="25620" name="WordArt 20"/>
          <p:cNvSpPr>
            <a:spLocks noChangeArrowheads="1" noChangeShapeType="1" noTextEdit="1"/>
          </p:cNvSpPr>
          <p:nvPr/>
        </p:nvSpPr>
        <p:spPr bwMode="auto">
          <a:xfrm>
            <a:off x="3924300" y="3860800"/>
            <a:ext cx="28098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плоскости</a:t>
            </a:r>
          </a:p>
        </p:txBody>
      </p:sp>
    </p:spTree>
    <p:extLst>
      <p:ext uri="{BB962C8B-B14F-4D97-AF65-F5344CB8AC3E}">
        <p14:creationId xmlns:p14="http://schemas.microsoft.com/office/powerpoint/2010/main" val="23452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39750" y="707923"/>
            <a:ext cx="4533695" cy="2144815"/>
          </a:xfrm>
          <a:prstGeom prst="rect">
            <a:avLst/>
          </a:prstGeom>
          <a:gradFill rotWithShape="1">
            <a:gsLst>
              <a:gs pos="0">
                <a:srgbClr val="993300">
                  <a:gamma/>
                  <a:tint val="78039"/>
                  <a:invGamma/>
                </a:srgbClr>
              </a:gs>
              <a:gs pos="100000">
                <a:srgbClr val="993300">
                  <a:alpha val="78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700338" y="188913"/>
            <a:ext cx="61912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0042"/>
                    </a:gs>
                  </a:gsLst>
                  <a:lin ang="5400000" scaled="1"/>
                </a:gradFill>
                <a:latin typeface="Georgia"/>
              </a:rPr>
              <a:t>Винты:</a:t>
            </a:r>
            <a:endParaRPr lang="ru-RU" sz="3600" b="1" kern="10" dirty="0">
              <a:ln w="9525">
                <a:solidFill>
                  <a:srgbClr val="FFFFCC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rgbClr val="000042"/>
                  </a:gs>
                </a:gsLst>
                <a:lin ang="5400000" scaled="1"/>
              </a:gradFill>
              <a:latin typeface="Georgia"/>
            </a:endParaRPr>
          </a:p>
        </p:txBody>
      </p:sp>
      <p:pic>
        <p:nvPicPr>
          <p:cNvPr id="24585" name="Picture 9" descr="vin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2857500" cy="1581150"/>
          </a:xfrm>
          <a:prstGeom prst="rect">
            <a:avLst/>
          </a:prstGeom>
          <a:noFill/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55650" y="11255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Винт Архимеда</a:t>
            </a:r>
          </a:p>
        </p:txBody>
      </p:sp>
      <p:pic>
        <p:nvPicPr>
          <p:cNvPr id="24587" name="Picture 11" descr="drill_bit_revolution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836613"/>
            <a:ext cx="3528194" cy="2399172"/>
          </a:xfrm>
          <a:prstGeom prst="rect">
            <a:avLst/>
          </a:prstGeom>
          <a:noFill/>
        </p:spPr>
      </p:pic>
      <p:pic>
        <p:nvPicPr>
          <p:cNvPr id="24588" name="Picture 12" descr="desk_fan_blow_h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2" y="3429000"/>
            <a:ext cx="2881313" cy="2881313"/>
          </a:xfrm>
          <a:prstGeom prst="rect">
            <a:avLst/>
          </a:prstGeom>
          <a:noFill/>
        </p:spPr>
      </p:pic>
      <p:pic>
        <p:nvPicPr>
          <p:cNvPr id="24589" name="Picture 13" descr="screw_driver_wood_h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82876"/>
            <a:ext cx="2087562" cy="4175124"/>
          </a:xfrm>
          <a:prstGeom prst="rect">
            <a:avLst/>
          </a:prstGeom>
          <a:noFill/>
        </p:spPr>
      </p:pic>
      <p:pic>
        <p:nvPicPr>
          <p:cNvPr id="24590" name="Picture 14" descr="wratchet_close_hc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7225" y="4221163"/>
            <a:ext cx="2844250" cy="1998662"/>
          </a:xfrm>
          <a:prstGeom prst="rect">
            <a:avLst/>
          </a:prstGeom>
          <a:noFill/>
        </p:spPr>
      </p:pic>
      <p:pic>
        <p:nvPicPr>
          <p:cNvPr id="24594" name="Picture 18" descr="clamp_can_crush_h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408545"/>
            <a:ext cx="3383656" cy="3089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1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843213" y="150813"/>
            <a:ext cx="6048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Виды рычагов:</a:t>
            </a:r>
            <a:endParaRPr lang="ru-RU" sz="3600" b="1" kern="10" dirty="0">
              <a:ln w="9525">
                <a:solidFill>
                  <a:srgbClr val="FFFFCC"/>
                </a:solidFill>
                <a:round/>
                <a:headEnd/>
                <a:tailEnd/>
              </a:ln>
              <a:solidFill>
                <a:srgbClr val="002060"/>
              </a:solidFill>
              <a:latin typeface="Georgia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652741"/>
            <a:ext cx="3313112" cy="1415772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965" y="2909805"/>
            <a:ext cx="3603399" cy="1524083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60892" y="4077072"/>
            <a:ext cx="3267968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562A12"/>
                </a:solidFill>
              </a:rPr>
              <a:t>-</a:t>
            </a:r>
            <a:r>
              <a:rPr lang="ru-RU" sz="2400" b="1" dirty="0">
                <a:solidFill>
                  <a:srgbClr val="FF0000"/>
                </a:solidFill>
              </a:rPr>
              <a:t>точка опоры             -точка приложения силы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-линия действия силы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-плечо силы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50" name="Picture 10" descr="15b-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1" y="1003217"/>
            <a:ext cx="3024187" cy="19065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51" name="Picture 11" descr="15b-i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6440" y="4669561"/>
            <a:ext cx="2055147" cy="226009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372" y="3275064"/>
            <a:ext cx="36265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entury Gothic" pitchFamily="34" charset="0"/>
              </a:rPr>
              <a:t>рычаг первого рода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804025" y="3357563"/>
            <a:ext cx="1944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>
                <a:latin typeface="Century Gothic" pitchFamily="34" charset="0"/>
              </a:rPr>
              <a:t>рычаг второго </a:t>
            </a:r>
            <a:br>
              <a:rPr lang="ru-RU" sz="2000" b="1" dirty="0">
                <a:latin typeface="Century Gothic" pitchFamily="34" charset="0"/>
              </a:rPr>
            </a:br>
            <a:r>
              <a:rPr lang="ru-RU" sz="2000" b="1" dirty="0">
                <a:latin typeface="Century Gothic" pitchFamily="34" charset="0"/>
              </a:rPr>
              <a:t>рода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7092950" y="1125538"/>
            <a:ext cx="2051050" cy="1512887"/>
          </a:xfrm>
          <a:prstGeom prst="ellipse">
            <a:avLst/>
          </a:prstGeom>
          <a:solidFill>
            <a:srgbClr val="FF9900">
              <a:alpha val="49001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15" descr="Дуб"/>
          <p:cNvSpPr>
            <a:spLocks noChangeArrowheads="1"/>
          </p:cNvSpPr>
          <p:nvPr/>
        </p:nvSpPr>
        <p:spPr bwMode="auto">
          <a:xfrm>
            <a:off x="7235825" y="1628775"/>
            <a:ext cx="1223963" cy="7302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8027988" y="1701800"/>
            <a:ext cx="215900" cy="215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732588" y="1989138"/>
            <a:ext cx="1154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Century Gothic" pitchFamily="34" charset="0"/>
              </a:rPr>
              <a:t>рычаг</a:t>
            </a:r>
          </a:p>
        </p:txBody>
      </p:sp>
    </p:spTree>
    <p:extLst>
      <p:ext uri="{BB962C8B-B14F-4D97-AF65-F5344CB8AC3E}">
        <p14:creationId xmlns:p14="http://schemas.microsoft.com/office/powerpoint/2010/main" val="4418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2" grpId="0"/>
      <p:bldP spid="10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57594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Немного истории</a:t>
            </a:r>
            <a:endParaRPr lang="ru-RU" sz="3600" b="1" kern="10" dirty="0">
              <a:ln w="9525">
                <a:solidFill>
                  <a:srgbClr val="FFFFCC"/>
                </a:solidFill>
                <a:round/>
                <a:headEnd/>
                <a:tailEnd/>
              </a:ln>
              <a:solidFill>
                <a:srgbClr val="002060"/>
              </a:solidFill>
              <a:latin typeface="Georgia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32138" y="692696"/>
            <a:ext cx="57594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Некоторые авторитетные специалисты утверждают, что на самом деле можно говорить всего лишь о двух простейших механизмах – рычаге и наклонной плоскости, представляя остальные как их разновидности.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95738" y="3429000"/>
            <a:ext cx="1223962" cy="936625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465513"/>
            <a:ext cx="885825" cy="847725"/>
          </a:xfrm>
          <a:prstGeom prst="rect">
            <a:avLst/>
          </a:prstGeom>
          <a:noFill/>
        </p:spPr>
      </p:pic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508625" y="3429000"/>
            <a:ext cx="1223963" cy="936625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7019925" y="3429000"/>
            <a:ext cx="1223963" cy="936625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3995738" y="5084763"/>
            <a:ext cx="1223962" cy="936625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5508625" y="5084763"/>
            <a:ext cx="1223963" cy="936625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7019925" y="5084763"/>
            <a:ext cx="1223963" cy="936625"/>
          </a:xfrm>
          <a:prstGeom prst="rect">
            <a:avLst/>
          </a:prstGeom>
          <a:solidFill>
            <a:srgbClr val="F3C99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5229225"/>
            <a:ext cx="1019175" cy="676275"/>
          </a:xfrm>
          <a:prstGeom prst="rect">
            <a:avLst/>
          </a:prstGeom>
          <a:noFill/>
        </p:spPr>
      </p:pic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465513"/>
            <a:ext cx="657225" cy="866775"/>
          </a:xfrm>
          <a:prstGeom prst="rect">
            <a:avLst/>
          </a:prstGeom>
          <a:noFill/>
        </p:spPr>
      </p:pic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500438"/>
            <a:ext cx="923925" cy="723900"/>
          </a:xfrm>
          <a:prstGeom prst="rect">
            <a:avLst/>
          </a:prstGeom>
          <a:noFill/>
        </p:spPr>
      </p:pic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110163"/>
            <a:ext cx="5524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5373688"/>
            <a:ext cx="657225" cy="390525"/>
          </a:xfrm>
          <a:prstGeom prst="rect">
            <a:avLst/>
          </a:prstGeom>
          <a:noFill/>
        </p:spPr>
      </p:pic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51275" y="4332288"/>
            <a:ext cx="1308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рычаг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5435600" y="42926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блок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948488" y="4313238"/>
            <a:ext cx="1583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ворот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124075" y="5949950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наклонная плоскость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5603081" y="5981189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клин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6948488" y="594995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винт</a:t>
            </a:r>
          </a:p>
        </p:txBody>
      </p:sp>
      <p:pic>
        <p:nvPicPr>
          <p:cNvPr id="28" name="Рисунок 27" descr="Рисунок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4136"/>
            <a:ext cx="3014635" cy="2627212"/>
          </a:xfrm>
          <a:prstGeom prst="rect">
            <a:avLst/>
          </a:prstGeom>
        </p:spPr>
      </p:pic>
      <p:pic>
        <p:nvPicPr>
          <p:cNvPr id="29" name="Рисунок 28" descr="Рисунок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645" y="3449630"/>
            <a:ext cx="2866798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843213" y="150813"/>
            <a:ext cx="6048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0042"/>
                    </a:gs>
                  </a:gsLst>
                  <a:lin ang="5400000" scaled="1"/>
                </a:gradFill>
                <a:latin typeface="Georgia"/>
              </a:rPr>
              <a:t>Вопросы в картинках:</a:t>
            </a:r>
            <a:endParaRPr lang="ru-RU" sz="3600" b="1" kern="10" dirty="0">
              <a:ln w="9525">
                <a:solidFill>
                  <a:srgbClr val="FFFFCC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rgbClr val="000042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1311" y="3860800"/>
            <a:ext cx="34286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2. </a:t>
            </a:r>
            <a:r>
              <a:rPr lang="ru-RU" sz="2800" b="1" dirty="0"/>
              <a:t>М</a:t>
            </a:r>
            <a:r>
              <a:rPr lang="ru-RU" sz="2800" b="1" dirty="0" smtClean="0"/>
              <a:t>ожно </a:t>
            </a:r>
            <a:r>
              <a:rPr lang="ru-RU" sz="2800" b="1" dirty="0"/>
              <a:t>ли здесь отыскать </a:t>
            </a:r>
            <a:br>
              <a:rPr lang="ru-RU" sz="2800" b="1" dirty="0"/>
            </a:br>
            <a:r>
              <a:rPr lang="ru-RU" sz="2800" b="1" dirty="0"/>
              <a:t>рычаги ?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995738" y="3500438"/>
            <a:ext cx="4824412" cy="288131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200" y="3860800"/>
            <a:ext cx="676275" cy="10795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4140200" y="5157788"/>
            <a:ext cx="3810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Georgia"/>
              </a:rPr>
              <a:t>4.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163" y="3860800"/>
            <a:ext cx="1079500" cy="10795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7091363" y="3860800"/>
            <a:ext cx="3810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Georgia"/>
              </a:rPr>
              <a:t>3.</a:t>
            </a: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6488"/>
            <a:ext cx="1295400" cy="12954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5867400" y="3860800"/>
            <a:ext cx="3810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Georgia"/>
              </a:rPr>
              <a:t>2.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4140200" y="3860800"/>
            <a:ext cx="3810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Georgia"/>
              </a:rPr>
              <a:t>1.</a:t>
            </a:r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36" y="5252580"/>
            <a:ext cx="2366927" cy="1223962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</p:pic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7307263" y="5157788"/>
            <a:ext cx="3810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Georgia"/>
              </a:rPr>
              <a:t>5.</a:t>
            </a: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2579916" y="4651375"/>
            <a:ext cx="1152525" cy="433388"/>
          </a:xfrm>
          <a:prstGeom prst="rightArrow">
            <a:avLst>
              <a:gd name="adj1" fmla="val 50000"/>
              <a:gd name="adj2" fmla="val 664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WordArt 25"/>
          <p:cNvSpPr>
            <a:spLocks noChangeArrowheads="1" noChangeShapeType="1" noTextEdit="1"/>
          </p:cNvSpPr>
          <p:nvPr/>
        </p:nvSpPr>
        <p:spPr bwMode="auto">
          <a:xfrm>
            <a:off x="3491880" y="764705"/>
            <a:ext cx="4896470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1. Какие механизмы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  использовались при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A9F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Georgia"/>
              </a:rPr>
              <a:t>строительстве пирамид?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A9F"/>
                  </a:gs>
                  <a:gs pos="100000">
                    <a:srgbClr val="4D0808"/>
                  </a:gs>
                </a:gsLst>
                <a:lin ang="5400000" scaled="1"/>
              </a:gradFill>
              <a:latin typeface="Georgia"/>
            </a:endParaRPr>
          </a:p>
        </p:txBody>
      </p:sp>
      <p:pic>
        <p:nvPicPr>
          <p:cNvPr id="11291" name="Picture 27" descr="Рисунок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5084763"/>
            <a:ext cx="914400" cy="1103312"/>
          </a:xfrm>
          <a:prstGeom prst="rect">
            <a:avLst/>
          </a:prstGeom>
          <a:noFill/>
        </p:spPr>
      </p:pic>
      <p:pic>
        <p:nvPicPr>
          <p:cNvPr id="11292" name="Picture 28" descr="robot_dog_walking_h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49" y="5084762"/>
            <a:ext cx="1512589" cy="1512589"/>
          </a:xfrm>
          <a:prstGeom prst="rect">
            <a:avLst/>
          </a:prstGeom>
          <a:noFill/>
        </p:spPr>
      </p:pic>
      <p:pic>
        <p:nvPicPr>
          <p:cNvPr id="23" name="Рисунок 22" descr="Рисунок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64" y="764704"/>
            <a:ext cx="2899358" cy="25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023 L 0.06164 0.00023 L 0.03941 0.00023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blok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13677"/>
            <a:ext cx="2035277" cy="2578451"/>
          </a:xfrm>
          <a:prstGeom prst="rect">
            <a:avLst/>
          </a:prstGeom>
          <a:solidFill>
            <a:schemeClr val="bg1">
              <a:alpha val="50999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6390" name="Picture 6" descr="blo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578" y="896956"/>
            <a:ext cx="1819070" cy="2428837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3392488"/>
            <a:ext cx="199717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Неподвижный блок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286105" y="3411143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/>
              <a:t>Подвижный блок</a:t>
            </a:r>
          </a:p>
        </p:txBody>
      </p:sp>
      <p:pic>
        <p:nvPicPr>
          <p:cNvPr id="16393" name="Picture 9" descr="blo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52493"/>
            <a:ext cx="3168352" cy="282621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6394" name="Picture 10" descr="blok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9308" y="3735744"/>
            <a:ext cx="3399492" cy="300562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211637" y="896956"/>
            <a:ext cx="46914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1</a:t>
            </a:r>
            <a:r>
              <a:rPr lang="ru-RU" sz="3200" b="1" dirty="0" smtClean="0"/>
              <a:t>. Какой </a:t>
            </a:r>
            <a:r>
              <a:rPr lang="ru-RU" sz="3200" b="1" dirty="0"/>
              <a:t>блок дает выигрыш в силе?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355975" y="2138516"/>
            <a:ext cx="45225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2. Во </a:t>
            </a:r>
            <a:r>
              <a:rPr lang="ru-RU" sz="3200" b="1" dirty="0"/>
              <a:t>сколько раз?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/>
              <a:t>3. Почему</a:t>
            </a:r>
            <a:r>
              <a:rPr lang="ru-RU" sz="3200" b="1" dirty="0"/>
              <a:t>?</a:t>
            </a: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854736" y="150813"/>
            <a:ext cx="6048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0042"/>
                    </a:gs>
                  </a:gsLst>
                  <a:lin ang="5400000" scaled="1"/>
                </a:gradFill>
                <a:latin typeface="Georgia"/>
              </a:rPr>
              <a:t>Виды блоков:</a:t>
            </a:r>
            <a:endParaRPr lang="ru-RU" sz="3600" b="1" kern="10" dirty="0">
              <a:ln w="9525">
                <a:solidFill>
                  <a:srgbClr val="FFFFCC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rgbClr val="000042"/>
                  </a:gs>
                </a:gsLst>
                <a:lin ang="5400000" scaled="1"/>
              </a:gra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149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843213" y="150813"/>
            <a:ext cx="6048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u="sng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Есть  ли достоинства у блоков</a:t>
            </a:r>
            <a:r>
              <a:rPr lang="ru-RU" sz="3600" b="1" u="sng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latin typeface="Georgia"/>
              </a:rPr>
              <a:t>?</a:t>
            </a:r>
            <a:endParaRPr lang="ru-RU" sz="3600" b="1" u="sng" kern="10" dirty="0">
              <a:ln w="9525">
                <a:solidFill>
                  <a:srgbClr val="FFFFCC"/>
                </a:solidFill>
                <a:round/>
                <a:headEnd/>
                <a:tailEnd/>
              </a:ln>
              <a:latin typeface="Georgia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214678" y="928670"/>
            <a:ext cx="1573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Удобно</a:t>
            </a:r>
            <a:endParaRPr lang="ru-RU" sz="2800" b="1" dirty="0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788024" y="908050"/>
            <a:ext cx="2141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/>
              <a:t>Тянем вниз- поднимаем </a:t>
            </a:r>
            <a:r>
              <a:rPr lang="ru-RU" sz="2400" b="1" dirty="0" smtClean="0"/>
              <a:t>вверх</a:t>
            </a:r>
            <a:endParaRPr lang="ru-RU" sz="2400" b="1" dirty="0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869949" y="4005064"/>
            <a:ext cx="29528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Легче вдвое,</a:t>
            </a:r>
            <a:br>
              <a:rPr lang="ru-RU" sz="2400" b="1" dirty="0"/>
            </a:br>
            <a:r>
              <a:rPr lang="ru-RU" sz="2400" b="1" dirty="0"/>
              <a:t>да и тянем </a:t>
            </a:r>
            <a:br>
              <a:rPr lang="ru-RU" sz="2400" b="1" dirty="0"/>
            </a:br>
            <a:r>
              <a:rPr lang="ru-RU" sz="2400" b="1" dirty="0"/>
              <a:t>в </a:t>
            </a:r>
            <a:r>
              <a:rPr lang="ru-RU" sz="2400" b="1" dirty="0" smtClean="0"/>
              <a:t>сторону</a:t>
            </a:r>
            <a:endParaRPr lang="ru-RU" sz="2400" b="1" dirty="0"/>
          </a:p>
        </p:txBody>
      </p:sp>
      <p:pic>
        <p:nvPicPr>
          <p:cNvPr id="24" name="Рисунок 2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52" y="582613"/>
            <a:ext cx="2111307" cy="6378214"/>
          </a:xfrm>
          <a:prstGeom prst="rect">
            <a:avLst/>
          </a:prstGeom>
        </p:spPr>
      </p:pic>
      <p:pic>
        <p:nvPicPr>
          <p:cNvPr id="25" name="Рисунок 24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739765"/>
            <a:ext cx="3052403" cy="2474921"/>
          </a:xfrm>
          <a:prstGeom prst="rect">
            <a:avLst/>
          </a:prstGeom>
        </p:spPr>
      </p:pic>
      <p:pic>
        <p:nvPicPr>
          <p:cNvPr id="26" name="Рисунок 25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3608720"/>
            <a:ext cx="3762444" cy="29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3779912" y="582613"/>
            <a:ext cx="3204430" cy="2630487"/>
          </a:xfrm>
          <a:prstGeom prst="ellipse">
            <a:avLst/>
          </a:prstGeom>
          <a:solidFill>
            <a:srgbClr val="969696">
              <a:alpha val="67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843213" y="150813"/>
            <a:ext cx="6048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Н</a:t>
            </a:r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ет </a:t>
            </a:r>
            <a:r>
              <a:rPr lang="ru-RU" sz="3600" b="1" kern="10" dirty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воды? </a:t>
            </a:r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Поможет </a:t>
            </a:r>
            <a:r>
              <a:rPr lang="ru-RU" sz="3600" b="1" kern="10" dirty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ворот!</a:t>
            </a:r>
          </a:p>
        </p:txBody>
      </p:sp>
      <p:pic>
        <p:nvPicPr>
          <p:cNvPr id="18439" name="Picture 7" descr="water_well_up_down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5085"/>
            <a:ext cx="3600400" cy="4800533"/>
          </a:xfrm>
          <a:prstGeom prst="rect">
            <a:avLst/>
          </a:prstGeom>
          <a:noFill/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564228" y="5086350"/>
            <a:ext cx="18002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ворот -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322468" y="5661248"/>
            <a:ext cx="590391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разновидность рычага</a:t>
            </a:r>
          </a:p>
        </p:txBody>
      </p:sp>
      <p:sp>
        <p:nvSpPr>
          <p:cNvPr id="18442" name="Oval 10" descr="Орех"/>
          <p:cNvSpPr>
            <a:spLocks noChangeArrowheads="1"/>
          </p:cNvSpPr>
          <p:nvPr/>
        </p:nvSpPr>
        <p:spPr bwMode="auto">
          <a:xfrm>
            <a:off x="5076825" y="1484313"/>
            <a:ext cx="863600" cy="8636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508625" y="1844675"/>
            <a:ext cx="865188" cy="142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5435600" y="1844675"/>
            <a:ext cx="144463" cy="1444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6227763" y="1844675"/>
            <a:ext cx="144462" cy="1444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56325" y="1268413"/>
            <a:ext cx="1656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Century Gothic" pitchFamily="34" charset="0"/>
              </a:rPr>
              <a:t>ворот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5076825" y="19891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6300788" y="1989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572000" y="2205038"/>
            <a:ext cx="237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F</a:t>
            </a:r>
            <a:r>
              <a:rPr lang="en-US" sz="2000" b="1" baseline="-25000" dirty="0"/>
              <a:t>1 </a:t>
            </a:r>
            <a:r>
              <a:rPr lang="en-US" sz="2000" b="1" dirty="0"/>
              <a:t>                        F</a:t>
            </a:r>
            <a:r>
              <a:rPr lang="en-US" sz="2000" b="1" baseline="-25000" dirty="0"/>
              <a:t>2  </a:t>
            </a:r>
            <a:r>
              <a:rPr lang="en-US" sz="2000" b="1" dirty="0"/>
              <a:t>        </a:t>
            </a:r>
            <a:endParaRPr lang="ru-RU" sz="2000" b="1" dirty="0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390500" y="1404580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FF00"/>
                </a:solidFill>
              </a:rPr>
              <a:t>O</a:t>
            </a:r>
            <a:endParaRPr lang="ru-RU" sz="2400" b="1" i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3467100" cy="2771775"/>
          </a:xfrm>
          <a:prstGeom prst="rect">
            <a:avLst/>
          </a:prstGeo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2843213" y="86494"/>
            <a:ext cx="6048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latin typeface="Georgia"/>
              </a:rPr>
              <a:t>Применение ворота</a:t>
            </a:r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0042"/>
                    </a:gs>
                  </a:gsLst>
                  <a:lin ang="5400000" scaled="1"/>
                </a:gradFill>
                <a:latin typeface="Georgia"/>
              </a:rPr>
              <a:t>:</a:t>
            </a:r>
            <a:endParaRPr lang="ru-RU" sz="3600" b="1" kern="10" dirty="0">
              <a:ln w="9525">
                <a:solidFill>
                  <a:srgbClr val="FFFFCC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rgbClr val="000042"/>
                  </a:gs>
                </a:gsLst>
                <a:lin ang="5400000" scaled="1"/>
              </a:gradFill>
              <a:latin typeface="Georgia"/>
            </a:endParaRPr>
          </a:p>
        </p:txBody>
      </p:sp>
      <p:pic>
        <p:nvPicPr>
          <p:cNvPr id="19463" name="Picture 7" descr="35mm_reel_rt_side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981075"/>
            <a:ext cx="2087563" cy="2087563"/>
          </a:xfrm>
          <a:prstGeom prst="rect">
            <a:avLst/>
          </a:prstGeom>
          <a:noFill/>
        </p:spPr>
      </p:pic>
      <p:pic>
        <p:nvPicPr>
          <p:cNvPr id="19464" name="Picture 8" descr="ferris_wheel_spinning_h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84538"/>
            <a:ext cx="2419350" cy="3024187"/>
          </a:xfrm>
          <a:prstGeom prst="rect">
            <a:avLst/>
          </a:prstGeom>
          <a:noFill/>
        </p:spPr>
      </p:pic>
      <p:pic>
        <p:nvPicPr>
          <p:cNvPr id="19465" name="Picture 9" descr="gears_rotate_perspective_h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76700"/>
            <a:ext cx="3962400" cy="2152650"/>
          </a:xfrm>
          <a:prstGeom prst="rect">
            <a:avLst/>
          </a:prstGeom>
          <a:noFill/>
        </p:spPr>
      </p:pic>
      <p:pic>
        <p:nvPicPr>
          <p:cNvPr id="19467" name="Picture 11" descr="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981075"/>
            <a:ext cx="2087563" cy="2087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8" name="Picture 12" descr="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6E1"/>
              </a:clrFrom>
              <a:clrTo>
                <a:srgbClr val="F4F6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3284538"/>
            <a:ext cx="2417762" cy="302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1908175" y="2997200"/>
            <a:ext cx="46799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eorgia"/>
              </a:rPr>
              <a:t>где может найти</a:t>
            </a: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2195513" y="3500438"/>
            <a:ext cx="46799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Georgia"/>
              </a:rPr>
              <a:t>применение ворот?</a:t>
            </a:r>
          </a:p>
        </p:txBody>
      </p:sp>
    </p:spTree>
    <p:extLst>
      <p:ext uri="{BB962C8B-B14F-4D97-AF65-F5344CB8AC3E}">
        <p14:creationId xmlns:p14="http://schemas.microsoft.com/office/powerpoint/2010/main" val="3718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2700338" y="188913"/>
            <a:ext cx="61912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0042"/>
                    </a:gs>
                  </a:gsLst>
                  <a:lin ang="5400000" scaled="1"/>
                </a:gradFill>
                <a:latin typeface="Georgia"/>
              </a:rPr>
              <a:t>КЛИН: </a:t>
            </a:r>
            <a:endParaRPr lang="ru-RU" sz="3600" b="1" kern="10" dirty="0">
              <a:ln w="9525">
                <a:solidFill>
                  <a:srgbClr val="FFFFCC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rgbClr val="000042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877050" y="3888248"/>
            <a:ext cx="2266950" cy="1884115"/>
          </a:xfrm>
          <a:prstGeom prst="ellipse">
            <a:avLst/>
          </a:prstGeom>
          <a:solidFill>
            <a:srgbClr val="800000">
              <a:alpha val="24001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flipV="1">
            <a:off x="7650367" y="4188287"/>
            <a:ext cx="720315" cy="137385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460584" y="3249613"/>
            <a:ext cx="1431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entury Gothic" pitchFamily="34" charset="0"/>
              </a:rPr>
              <a:t>клин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3851275" y="908050"/>
            <a:ext cx="18002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клин -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3851275" y="1412875"/>
            <a:ext cx="47529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разновидность 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3851275" y="2492375"/>
            <a:ext cx="30972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плоскости</a:t>
            </a:r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3851275" y="1844675"/>
            <a:ext cx="30972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наклонной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899592" y="4005263"/>
            <a:ext cx="590465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1. Изменяет </a:t>
            </a:r>
            <a:r>
              <a:rPr lang="ru-RU" sz="2800" b="1" dirty="0"/>
              <a:t>ли клин направление действия силы? </a:t>
            </a:r>
            <a:br>
              <a:rPr lang="ru-RU" sz="2800" b="1" dirty="0"/>
            </a:br>
            <a:r>
              <a:rPr lang="ru-RU" sz="2800" b="1" dirty="0" smtClean="0"/>
              <a:t>2. Изменяет </a:t>
            </a:r>
            <a:r>
              <a:rPr lang="ru-RU" sz="2800" b="1" dirty="0"/>
              <a:t>ли клин числовое значение приложенной силы?</a:t>
            </a:r>
          </a:p>
        </p:txBody>
      </p:sp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8898"/>
            <a:ext cx="3083610" cy="30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106</TotalTime>
  <Words>186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Простые механизмы.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механизмы.</dc:title>
  <dc:creator>k31</dc:creator>
  <cp:lastModifiedBy>k31</cp:lastModifiedBy>
  <cp:revision>5</cp:revision>
  <dcterms:created xsi:type="dcterms:W3CDTF">2014-04-23T07:17:33Z</dcterms:created>
  <dcterms:modified xsi:type="dcterms:W3CDTF">2014-04-24T09:39:19Z</dcterms:modified>
</cp:coreProperties>
</file>