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1" r:id="rId3"/>
    <p:sldId id="264" r:id="rId4"/>
    <p:sldId id="263" r:id="rId5"/>
    <p:sldId id="262" r:id="rId6"/>
    <p:sldId id="258" r:id="rId7"/>
    <p:sldId id="256" r:id="rId8"/>
    <p:sldId id="257" r:id="rId9"/>
    <p:sldId id="260" r:id="rId10"/>
    <p:sldId id="259" r:id="rId11"/>
    <p:sldId id="265" r:id="rId12"/>
    <p:sldId id="266" r:id="rId13"/>
    <p:sldId id="267" r:id="rId14"/>
    <p:sldId id="268" r:id="rId15"/>
    <p:sldId id="27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Технология продуктивного чтения на уроке географии </a:t>
            </a:r>
            <a:br>
              <a:rPr lang="ru-RU" b="1" i="1" dirty="0" smtClean="0"/>
            </a:br>
            <a:r>
              <a:rPr lang="ru-RU" b="1" i="1" dirty="0" smtClean="0"/>
              <a:t>в 8 классе.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221088"/>
            <a:ext cx="4752528" cy="201622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Учитель географии МБОУСОШ№5 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города Торжок Тверской области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Н.И.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Гулина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продуктивного чтения </a:t>
            </a:r>
            <a:r>
              <a:rPr lang="ru-RU" b="1" dirty="0" smtClean="0"/>
              <a:t>включает 3 этапа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 этап – работа с текстом до чтения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II</a:t>
            </a:r>
            <a:r>
              <a:rPr lang="ru-RU" dirty="0" smtClean="0"/>
              <a:t> этап – работа с текстом во время чтения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III</a:t>
            </a:r>
            <a:r>
              <a:rPr lang="ru-RU" dirty="0" smtClean="0"/>
              <a:t> этап – работа с текстом после чтения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</a:t>
            </a:r>
            <a:r>
              <a:rPr lang="ru-RU" b="1" dirty="0" smtClean="0"/>
              <a:t>. Работа с текстом до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Цель этапа – развитие умения предполагать, предвосхищать содержания урока, использовать </a:t>
            </a:r>
            <a:r>
              <a:rPr lang="ru-RU" dirty="0" err="1" smtClean="0"/>
              <a:t>внетекстовую</a:t>
            </a:r>
            <a:r>
              <a:rPr lang="ru-RU" dirty="0" smtClean="0"/>
              <a:t> информацию (иллюстрации ). Обдумывание заголовка.</a:t>
            </a:r>
          </a:p>
          <a:p>
            <a:pPr>
              <a:buNone/>
            </a:pPr>
            <a:r>
              <a:rPr lang="ru-RU" dirty="0" smtClean="0"/>
              <a:t>Приемы работы:</a:t>
            </a:r>
          </a:p>
          <a:p>
            <a:r>
              <a:rPr lang="ru-RU" dirty="0" smtClean="0"/>
              <a:t>Выделение ключевых слов темы (запись на доске, нахождение слов в тексте параграфа)</a:t>
            </a:r>
          </a:p>
          <a:p>
            <a:r>
              <a:rPr lang="ru-RU" dirty="0" smtClean="0"/>
              <a:t>Составление вопросов к теме урока;</a:t>
            </a:r>
          </a:p>
          <a:p>
            <a:r>
              <a:rPr lang="ru-RU" dirty="0" smtClean="0"/>
              <a:t>Высказывание предположений по новой теме на основе уже имеющихся знаний, иллюстративного материала;</a:t>
            </a:r>
          </a:p>
          <a:p>
            <a:r>
              <a:rPr lang="ru-RU" dirty="0" smtClean="0"/>
              <a:t>Организация проблемной ситуации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</a:t>
            </a:r>
            <a:r>
              <a:rPr lang="ru-RU" b="1" dirty="0" smtClean="0"/>
              <a:t>.Работа с текстом во время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 этапа – понимание текста и создание читательской интерпретации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Приемы работы:</a:t>
            </a:r>
          </a:p>
          <a:p>
            <a:r>
              <a:rPr lang="ru-RU" dirty="0" smtClean="0"/>
              <a:t>Определение основных понятий (без чтения всего текста);</a:t>
            </a:r>
          </a:p>
          <a:p>
            <a:r>
              <a:rPr lang="ru-RU" dirty="0" smtClean="0"/>
              <a:t>Чтение текста «с карандашом»;</a:t>
            </a:r>
          </a:p>
          <a:p>
            <a:r>
              <a:rPr lang="ru-RU" dirty="0" smtClean="0"/>
              <a:t>Составление схем  (выборочное чтение);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</a:t>
            </a:r>
            <a:r>
              <a:rPr lang="ru-RU" b="1" dirty="0" smtClean="0"/>
              <a:t>. Работа с текстом после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/>
              <a:t>Цель этапа </a:t>
            </a:r>
            <a:r>
              <a:rPr lang="ru-RU" dirty="0" smtClean="0"/>
              <a:t>– достигнуть понимания текста на уровне смысла, корректировки читательской интерпретации, доведение читательских впечатлений до уровня законченной мысли.</a:t>
            </a:r>
          </a:p>
          <a:p>
            <a:pPr>
              <a:buNone/>
            </a:pPr>
            <a:r>
              <a:rPr lang="ru-RU" sz="3600" dirty="0" smtClean="0"/>
              <a:t>Приемы работы: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Постановка вопроса «почему»;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Повторное обращение к ключевым словам, вопросам, иллюстрациям;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Выполнение творческих заданий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Положительные стороны применения технологии: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Учащиеся учатся самостоятельно добывать знания;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Становятся активными участниками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Работа с текстом до чтения.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Просмотреть §28. Какие вопросы возникают после предварительного знакомства с §28.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i="1" dirty="0" smtClean="0"/>
              <a:t>(Почему почва является особым природным телом?)</a:t>
            </a:r>
          </a:p>
          <a:p>
            <a:r>
              <a:rPr lang="ru-RU" dirty="0" smtClean="0"/>
              <a:t>Выделите ключевые слова темы.</a:t>
            </a:r>
          </a:p>
          <a:p>
            <a:pPr>
              <a:buNone/>
            </a:pPr>
            <a:r>
              <a:rPr lang="ru-RU" sz="1800" i="1" dirty="0" smtClean="0"/>
              <a:t>(</a:t>
            </a:r>
            <a:r>
              <a:rPr lang="ru-RU" sz="1800" dirty="0" smtClean="0"/>
              <a:t> </a:t>
            </a:r>
            <a:r>
              <a:rPr lang="ru-RU" sz="2000" i="1" u="sng" dirty="0" smtClean="0"/>
              <a:t>почва, почвенный профиль, почвенный горизонт, механический состав почвы, структура почвы.)</a:t>
            </a:r>
            <a:endParaRPr lang="ru-RU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Работа с текстом во время чтения </a:t>
            </a:r>
            <a:r>
              <a:rPr lang="ru-RU" sz="3600" dirty="0" smtClean="0"/>
              <a:t>Почва- особое природное тело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Прочитать §28 стр.134</a:t>
            </a:r>
          </a:p>
          <a:p>
            <a:r>
              <a:rPr lang="ru-RU" dirty="0" smtClean="0"/>
              <a:t>Ответить на вопрос</a:t>
            </a:r>
          </a:p>
          <a:p>
            <a:pPr>
              <a:buNone/>
            </a:pPr>
            <a:r>
              <a:rPr lang="ru-RU" dirty="0" smtClean="0"/>
              <a:t>  Чем почва отличается от горной породы?</a:t>
            </a:r>
          </a:p>
          <a:p>
            <a:pPr>
              <a:buNone/>
            </a:pPr>
            <a:r>
              <a:rPr lang="ru-RU" sz="2600" i="1" dirty="0" smtClean="0"/>
              <a:t>( Плодородием)</a:t>
            </a:r>
          </a:p>
          <a:p>
            <a:pPr>
              <a:buNone/>
            </a:pPr>
            <a:r>
              <a:rPr lang="ru-RU" dirty="0" smtClean="0"/>
              <a:t>Что такое гумус, как он образуется?</a:t>
            </a:r>
          </a:p>
          <a:p>
            <a:pPr>
              <a:buNone/>
            </a:pPr>
            <a:r>
              <a:rPr lang="ru-RU" sz="2600" i="1" dirty="0" smtClean="0"/>
              <a:t>( Гумус- перегной. Образуется под действием воды, тепла, кислорода воздуха и кислот, выделяемых животными и растениями, в результате разложения органических остатков)</a:t>
            </a:r>
            <a:endParaRPr lang="ru-RU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43636" y="3929066"/>
            <a:ext cx="1071570" cy="2500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Прочитать §28 стр.135</a:t>
            </a:r>
          </a:p>
          <a:p>
            <a:r>
              <a:rPr lang="ru-RU" dirty="0" smtClean="0"/>
              <a:t>Ответить на вопрос</a:t>
            </a:r>
          </a:p>
          <a:p>
            <a:pPr>
              <a:buNone/>
            </a:pPr>
            <a:r>
              <a:rPr lang="ru-RU" dirty="0" smtClean="0"/>
              <a:t>Каково строение почвы?</a:t>
            </a:r>
          </a:p>
          <a:p>
            <a:pPr>
              <a:buNone/>
            </a:pPr>
            <a:r>
              <a:rPr lang="ru-RU" dirty="0" smtClean="0"/>
              <a:t>Начертить в тетради схему строения почвенного горизонта.</a:t>
            </a:r>
          </a:p>
          <a:p>
            <a:pPr>
              <a:buNone/>
            </a:pPr>
            <a:r>
              <a:rPr lang="ru-RU" sz="2000" i="1" dirty="0" smtClean="0"/>
              <a:t>А1- гумусовый горизонт</a:t>
            </a:r>
          </a:p>
          <a:p>
            <a:pPr>
              <a:buNone/>
            </a:pPr>
            <a:r>
              <a:rPr lang="ru-RU" sz="2000" i="1" dirty="0" smtClean="0"/>
              <a:t>А2- горизонт вымывания</a:t>
            </a:r>
          </a:p>
          <a:p>
            <a:pPr>
              <a:buNone/>
            </a:pPr>
            <a:r>
              <a:rPr lang="ru-RU" sz="2000" i="1" dirty="0" smtClean="0"/>
              <a:t>В- горизонт вмывания</a:t>
            </a:r>
          </a:p>
          <a:p>
            <a:pPr>
              <a:buNone/>
            </a:pPr>
            <a:r>
              <a:rPr lang="ru-RU" sz="2000" i="1" dirty="0" smtClean="0"/>
              <a:t>С- материнская порода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143636" y="457200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43636" y="500063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143636" y="578645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15074" y="414338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А1 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 rot="10800000" flipV="1">
            <a:off x="6215074" y="4665112"/>
            <a:ext cx="93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А2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 rot="10800000" flipV="1">
            <a:off x="6215074" y="519578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215074" y="60007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Прочитать §28 стр.135</a:t>
            </a:r>
          </a:p>
          <a:p>
            <a:r>
              <a:rPr lang="ru-RU" dirty="0" smtClean="0"/>
              <a:t>Ответить на вопрос</a:t>
            </a:r>
          </a:p>
          <a:p>
            <a:pPr>
              <a:buNone/>
            </a:pPr>
            <a:r>
              <a:rPr lang="ru-RU" dirty="0" smtClean="0"/>
              <a:t>Как различаются почвы по механическому составу? </a:t>
            </a:r>
          </a:p>
          <a:p>
            <a:pPr>
              <a:buNone/>
            </a:pPr>
            <a:r>
              <a:rPr lang="ru-RU" i="1" dirty="0" smtClean="0"/>
              <a:t>На что влияет механический состав почвы?</a:t>
            </a:r>
          </a:p>
          <a:p>
            <a:pPr>
              <a:buNone/>
            </a:pPr>
            <a:r>
              <a:rPr lang="ru-RU" i="1" dirty="0" smtClean="0"/>
              <a:t>Какие из почв (по особенностям механического состава) наиболее благоприятны для выращивания с/</a:t>
            </a:r>
            <a:r>
              <a:rPr lang="ru-RU" i="1" dirty="0" err="1" smtClean="0"/>
              <a:t>х</a:t>
            </a:r>
            <a:r>
              <a:rPr lang="ru-RU" i="1" dirty="0" smtClean="0"/>
              <a:t> культур?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Прочитать §28 стр.135-136</a:t>
            </a:r>
          </a:p>
          <a:p>
            <a:r>
              <a:rPr lang="ru-RU" dirty="0" smtClean="0"/>
              <a:t>Ответить на вопрос.</a:t>
            </a:r>
          </a:p>
          <a:p>
            <a:pPr>
              <a:buNone/>
            </a:pPr>
            <a:r>
              <a:rPr lang="ru-RU" dirty="0" smtClean="0"/>
              <a:t>Что называется структурой почвы?</a:t>
            </a:r>
          </a:p>
          <a:p>
            <a:pPr>
              <a:buNone/>
            </a:pPr>
            <a:r>
              <a:rPr lang="ru-RU" dirty="0" smtClean="0"/>
              <a:t>Как она влияет на  почвенное плодородие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Технология продуктивного чтения </a:t>
            </a:r>
            <a:r>
              <a:rPr lang="ru-RU" dirty="0" smtClean="0"/>
              <a:t>– технология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типа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Разработана коллективом авторов ОС «Школа 2100»</a:t>
            </a:r>
          </a:p>
          <a:p>
            <a:endParaRPr lang="ru-RU" dirty="0" smtClean="0"/>
          </a:p>
          <a:p>
            <a:r>
              <a:rPr lang="ru-RU" dirty="0" smtClean="0"/>
              <a:t>Основана на теории формирования читательской самостоятельности профессора Н.Н. </a:t>
            </a:r>
            <a:r>
              <a:rPr lang="ru-RU" dirty="0" err="1" smtClean="0"/>
              <a:t>Светловской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Способствует достижению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результатов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текстом после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Еще раз прочитать §28.</a:t>
            </a:r>
          </a:p>
          <a:p>
            <a:r>
              <a:rPr lang="ru-RU" dirty="0" smtClean="0"/>
              <a:t>Обсудите в парах. Какое определение можно дать понятию «почва»? </a:t>
            </a:r>
          </a:p>
          <a:p>
            <a:pPr>
              <a:buNone/>
            </a:pPr>
            <a:r>
              <a:rPr lang="ru-RU" dirty="0" smtClean="0"/>
              <a:t>   Запишите определение в тетрадь.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1700" i="1" dirty="0" smtClean="0"/>
              <a:t>Почва- это особое природное тело, образующееся на поверхности земли в результате взаимодействия живой и неживой природы, обладающее плодородием.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Подумайте и обсудите в парах ответ на вопрос.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каких частей состоит почва?</a:t>
            </a:r>
          </a:p>
          <a:p>
            <a:pPr>
              <a:buNone/>
            </a:pPr>
            <a:r>
              <a:rPr lang="ru-RU" dirty="0" smtClean="0"/>
              <a:t> Начертите схему « Состав почвы» в тетради.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928934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</a:t>
            </a:r>
          </a:p>
          <a:p>
            <a:pPr algn="ctr"/>
            <a:r>
              <a:rPr lang="ru-RU" dirty="0" smtClean="0"/>
              <a:t>почвы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500570"/>
            <a:ext cx="1843094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Твердая часть</a:t>
            </a:r>
          </a:p>
          <a:p>
            <a:pPr algn="ctr"/>
            <a:r>
              <a:rPr lang="ru-RU" sz="1400" dirty="0" smtClean="0"/>
              <a:t>(минеральные и гумусовые </a:t>
            </a:r>
            <a:r>
              <a:rPr lang="ru-RU" sz="1400" dirty="0" err="1" smtClean="0"/>
              <a:t>в-ва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4500570"/>
            <a:ext cx="192882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Жидкая часть</a:t>
            </a:r>
          </a:p>
          <a:p>
            <a:pPr algn="ctr"/>
            <a:r>
              <a:rPr lang="ru-RU" sz="1200" dirty="0" smtClean="0"/>
              <a:t>( вода  с растворенными в ней органическими и минеральными </a:t>
            </a:r>
            <a:r>
              <a:rPr lang="ru-RU" sz="1200" dirty="0" err="1" smtClean="0"/>
              <a:t>в-вами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4500570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Газообразная часть</a:t>
            </a:r>
          </a:p>
          <a:p>
            <a:pPr algn="ctr"/>
            <a:r>
              <a:rPr lang="ru-RU" sz="1200" dirty="0" smtClean="0"/>
              <a:t>( почвенный воздух)</a:t>
            </a:r>
            <a:endParaRPr lang="ru-RU" sz="1200" dirty="0"/>
          </a:p>
        </p:txBody>
      </p:sp>
      <p:cxnSp>
        <p:nvCxnSpPr>
          <p:cNvPr id="10" name="Прямая соединительная линия 9"/>
          <p:cNvCxnSpPr>
            <a:stCxn id="4" idx="1"/>
            <a:endCxn id="6" idx="0"/>
          </p:cNvCxnSpPr>
          <p:nvPr/>
        </p:nvCxnSpPr>
        <p:spPr>
          <a:xfrm rot="10800000" flipV="1">
            <a:off x="1564458" y="3393280"/>
            <a:ext cx="1507345" cy="110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  <a:endCxn id="7" idx="0"/>
          </p:cNvCxnSpPr>
          <p:nvPr/>
        </p:nvCxnSpPr>
        <p:spPr>
          <a:xfrm rot="5400000">
            <a:off x="3714744" y="4179099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3"/>
            <a:endCxn id="8" idx="0"/>
          </p:cNvCxnSpPr>
          <p:nvPr/>
        </p:nvCxnSpPr>
        <p:spPr>
          <a:xfrm>
            <a:off x="5000628" y="3393281"/>
            <a:ext cx="2035983" cy="110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рисунку расскажите о строении черноземной почвы ( стр.138 рис.58).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В каких климатических условиях и под какой растительностью образуются эти почвы?</a:t>
            </a:r>
          </a:p>
          <a:p>
            <a:r>
              <a:rPr lang="ru-RU" sz="2800" dirty="0" smtClean="0"/>
              <a:t>Чем их строение отличается от строения </a:t>
            </a:r>
            <a:r>
              <a:rPr lang="ru-RU" sz="2800" dirty="0" err="1" smtClean="0"/>
              <a:t>дерново</a:t>
            </a:r>
            <a:r>
              <a:rPr lang="ru-RU" sz="2800" dirty="0" smtClean="0"/>
              <a:t>- подзолистой почвы(стр. 135 рис.57)? Почему?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C:\Users\Завуч\Desktop\097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00174"/>
            <a:ext cx="242889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рисунку расскажите о строении серой лесной почвы ( стр.138 рис.58).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каких климатических условиях и под какой растительностью образуются эти почвы?(карты атласа: почвенная, климатическая)</a:t>
            </a:r>
          </a:p>
          <a:p>
            <a:r>
              <a:rPr lang="ru-RU" dirty="0" smtClean="0"/>
              <a:t>Чем их строение отличается от строения </a:t>
            </a:r>
            <a:r>
              <a:rPr lang="ru-RU" dirty="0" err="1" smtClean="0"/>
              <a:t>дерново</a:t>
            </a:r>
            <a:r>
              <a:rPr lang="ru-RU" dirty="0" smtClean="0"/>
              <a:t>- подзолистой почвы(стр. 135 рис.57)? Почему?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Завуч\Desktop\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28736"/>
            <a:ext cx="252028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Прочитать §28. </a:t>
            </a:r>
          </a:p>
          <a:p>
            <a:r>
              <a:rPr lang="ru-RU" dirty="0" smtClean="0"/>
              <a:t>Ответить на вопросы после §28.</a:t>
            </a:r>
          </a:p>
          <a:p>
            <a:r>
              <a:rPr lang="ru-RU" dirty="0" smtClean="0"/>
              <a:t>Дополнительное задание( по желанию)</a:t>
            </a:r>
          </a:p>
          <a:p>
            <a:pPr>
              <a:buNone/>
            </a:pPr>
            <a:r>
              <a:rPr lang="ru-RU" dirty="0" smtClean="0"/>
              <a:t>Подготовить доклад на тему «Почвы моего края», в котором дать оценку почвам нашей местности с точки зрения их плодородия, хозяйственного использования, экологическим проблемам почв.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подготовки презентации использованы материалы: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ФЕДЕРАЛЬНЫЙ ГОСУДАРСТВЕННЫЙ ОБРАЗОВАТЕЛЬНЫЙ </a:t>
            </a:r>
            <a:r>
              <a:rPr lang="ru-RU" sz="2000" b="1" dirty="0" smtClean="0"/>
              <a:t>СТАНДАРТ ОСНОВНОГО </a:t>
            </a:r>
            <a:r>
              <a:rPr lang="ru-RU" sz="2000" b="1" dirty="0" smtClean="0"/>
              <a:t>ОБЩЕГО ОБРАЗОВАНИЯ</a:t>
            </a:r>
            <a:endParaRPr lang="ru-RU" sz="2000" dirty="0" smtClean="0"/>
          </a:p>
          <a:p>
            <a:r>
              <a:rPr lang="ru-RU" sz="2000" dirty="0" smtClean="0"/>
              <a:t>Примерная </a:t>
            </a:r>
            <a:r>
              <a:rPr lang="ru-RU" sz="2000" dirty="0" smtClean="0"/>
              <a:t>основная образовательная </a:t>
            </a:r>
            <a:r>
              <a:rPr lang="ru-RU" sz="2000" dirty="0" smtClean="0"/>
              <a:t>программа</a:t>
            </a:r>
            <a:r>
              <a:rPr lang="ru-RU" sz="2000" dirty="0" smtClean="0"/>
              <a:t> </a:t>
            </a:r>
            <a:r>
              <a:rPr lang="ru-RU" sz="2000" dirty="0" smtClean="0"/>
              <a:t>образовательного учреждения. Основная школа.</a:t>
            </a:r>
            <a:r>
              <a:rPr lang="ru-RU" sz="2000" dirty="0" smtClean="0"/>
              <a:t> </a:t>
            </a:r>
            <a:r>
              <a:rPr lang="ru-RU" sz="2000" dirty="0" smtClean="0"/>
              <a:t>Москва,«Просвещение»,</a:t>
            </a:r>
            <a:r>
              <a:rPr lang="en-US" sz="2000" dirty="0" smtClean="0"/>
              <a:t>2011</a:t>
            </a:r>
            <a:r>
              <a:rPr lang="ru-RU" sz="2000" smtClean="0"/>
              <a:t>.</a:t>
            </a:r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Технология направлена на </a:t>
            </a:r>
            <a:r>
              <a:rPr lang="ru-RU" sz="2800" b="1" dirty="0" smtClean="0"/>
              <a:t>формирование </a:t>
            </a:r>
            <a:r>
              <a:rPr lang="ru-RU" sz="2800" b="1" i="1" dirty="0" smtClean="0"/>
              <a:t>читательской компетентности</a:t>
            </a:r>
            <a:r>
              <a:rPr lang="ru-RU" sz="2800" i="1" dirty="0" smtClean="0"/>
              <a:t> </a:t>
            </a:r>
            <a:r>
              <a:rPr lang="ru-RU" sz="2800" dirty="0" smtClean="0"/>
              <a:t>у учащихся: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понимание информации</a:t>
            </a:r>
          </a:p>
          <a:p>
            <a:r>
              <a:rPr lang="ru-RU" dirty="0" smtClean="0"/>
              <a:t>поиск конкретной информации</a:t>
            </a:r>
          </a:p>
          <a:p>
            <a:r>
              <a:rPr lang="ru-RU" dirty="0" smtClean="0"/>
              <a:t>самоконтроль</a:t>
            </a:r>
          </a:p>
          <a:p>
            <a:r>
              <a:rPr lang="ru-RU" dirty="0" smtClean="0"/>
              <a:t>восстановление широкого контекста</a:t>
            </a:r>
          </a:p>
          <a:p>
            <a:r>
              <a:rPr lang="ru-RU" dirty="0" smtClean="0"/>
              <a:t>интерпретация</a:t>
            </a:r>
          </a:p>
          <a:p>
            <a:r>
              <a:rPr lang="ru-RU" dirty="0" smtClean="0"/>
              <a:t>комментирование текста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Технология </a:t>
            </a:r>
            <a:r>
              <a:rPr lang="ru-RU" b="1" dirty="0" smtClean="0"/>
              <a:t>способствует повышению </a:t>
            </a:r>
            <a:r>
              <a:rPr lang="ru-RU" b="1" i="1" dirty="0" smtClean="0"/>
              <a:t>грамотности чтения </a:t>
            </a:r>
            <a:r>
              <a:rPr lang="ru-RU" dirty="0" smtClean="0"/>
              <a:t>– способности учащихся к осмыслению письменных текстов, использовании их содержания для достижения собственных целей, развития знаний и возможностей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формирует: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Познавательные УУД</a:t>
            </a:r>
          </a:p>
          <a:p>
            <a:r>
              <a:rPr lang="ru-RU" dirty="0" smtClean="0"/>
              <a:t>Коммуникативные УУД</a:t>
            </a:r>
          </a:p>
          <a:p>
            <a:r>
              <a:rPr lang="ru-RU" dirty="0" smtClean="0"/>
              <a:t>Регулятивные УУД</a:t>
            </a:r>
          </a:p>
          <a:p>
            <a:r>
              <a:rPr lang="ru-RU" dirty="0" smtClean="0"/>
              <a:t>Личностные УУД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Личностные УУД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Формирование:</a:t>
            </a:r>
            <a:r>
              <a:rPr lang="en-US" dirty="0" smtClean="0"/>
              <a:t> </a:t>
            </a:r>
            <a:endParaRPr lang="ru-RU" dirty="0" smtClean="0"/>
          </a:p>
          <a:p>
            <a:r>
              <a:rPr lang="ru-RU" i="1" dirty="0" smtClean="0"/>
              <a:t>выраженной устойчивой учебно-познавательной мотивации и интереса к учению;</a:t>
            </a:r>
          </a:p>
          <a:p>
            <a:r>
              <a:rPr lang="ru-RU" i="1" dirty="0" smtClean="0"/>
              <a:t>готовности к самообразованию и самовоспитанию.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Познавательные УУД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Выпускник научится:</a:t>
            </a:r>
          </a:p>
          <a:p>
            <a:r>
              <a:rPr lang="ru-RU" dirty="0" smtClean="0"/>
              <a:t> </a:t>
            </a:r>
            <a:r>
              <a:rPr lang="ru-RU" i="1" dirty="0" smtClean="0"/>
              <a:t>основам рефлексивного чтения;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ставить проблему, аргументировать её актуальность;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самостоятельно проводить исследование на основе применения методов наблюдения и эксперимента;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выдвигать гипотезы о связях и закономерностях событий, процессов, объектов;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организовывать исследование с целью проверки гипотез;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делать умозаключения (индуктивное и по аналогии) и выводы на основе аргументации.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Регулятивные УУД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Выпускник научится:</a:t>
            </a:r>
            <a:endParaRPr lang="ru-RU" i="1" dirty="0" smtClean="0"/>
          </a:p>
          <a:p>
            <a:r>
              <a:rPr lang="ru-RU" i="1" dirty="0" smtClean="0"/>
              <a:t>самостоятельно ставить новые учебные цели и задачи;</a:t>
            </a:r>
            <a:endParaRPr lang="ru-RU" dirty="0" smtClean="0"/>
          </a:p>
          <a:p>
            <a:r>
              <a:rPr lang="ru-RU" i="1" dirty="0" smtClean="0"/>
              <a:t>осуществлять познавательную рефлексию в отношении действий по решению учебных и познавательных задач;</a:t>
            </a:r>
            <a:endParaRPr lang="ru-RU" dirty="0" smtClean="0"/>
          </a:p>
          <a:p>
            <a:r>
              <a:rPr lang="ru-RU" i="1" dirty="0" smtClean="0"/>
              <a:t>основам </a:t>
            </a:r>
            <a:r>
              <a:rPr lang="ru-RU" i="1" dirty="0" err="1" smtClean="0"/>
              <a:t>саморегуляции</a:t>
            </a:r>
            <a:r>
              <a:rPr lang="ru-RU" i="1" dirty="0" smtClean="0"/>
              <a:t> эмоциональных состояний;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i="1" dirty="0" smtClean="0"/>
              <a:t>прилагать волевые усилия и преодолевать трудности и препятствия на пути достижения целей.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Коммуникативные УУД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Выпускник научится:</a:t>
            </a:r>
          </a:p>
          <a:p>
            <a:r>
              <a:rPr lang="ru-RU" dirty="0" smtClean="0"/>
              <a:t> </a:t>
            </a:r>
            <a:r>
              <a:rPr lang="ru-RU" i="1" dirty="0" smtClean="0"/>
              <a:t>учитывать разные мнения и интересы и обосновывать собственную позицию;</a:t>
            </a:r>
          </a:p>
          <a:p>
            <a:r>
              <a:rPr lang="ru-RU" i="1" dirty="0" smtClean="0"/>
              <a:t>вступать в диалог, а также участвовать в коллективном обсуждении проблем, участвовать в дискуссии и аргументировать свою позицию, владеть монологической и диалогической формами речи в соответствии с грамматическими и синтаксическими нормами родного языка.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823</Words>
  <Application>Microsoft Office PowerPoint</Application>
  <PresentationFormat>Экран (4:3)</PresentationFormat>
  <Paragraphs>143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Технология продуктивного чтения на уроке географии  в 8 классе.</vt:lpstr>
      <vt:lpstr>Технология продуктивного чтения – технология деятельностного типа</vt:lpstr>
      <vt:lpstr>Технология направлена на формирование читательской компетентности у учащихся:</vt:lpstr>
      <vt:lpstr>Слайд 4</vt:lpstr>
      <vt:lpstr>Технология формирует:</vt:lpstr>
      <vt:lpstr>Личностные УУД </vt:lpstr>
      <vt:lpstr>  Познавательные УУД  </vt:lpstr>
      <vt:lpstr> Регулятивные УУД </vt:lpstr>
      <vt:lpstr>  Коммуникативные УУД   </vt:lpstr>
      <vt:lpstr>Технология продуктивного чтения включает 3 этапа:</vt:lpstr>
      <vt:lpstr>I. Работа с текстом до чтения</vt:lpstr>
      <vt:lpstr>II.Работа с текстом во время чтения</vt:lpstr>
      <vt:lpstr>III. Работа с текстом после чтения</vt:lpstr>
      <vt:lpstr>Положительные стороны применения технологии:</vt:lpstr>
      <vt:lpstr>Работа с текстом до чтения. </vt:lpstr>
      <vt:lpstr>Работа с текстом во время чтения Почва- особое природное тело</vt:lpstr>
      <vt:lpstr>Слайд 17</vt:lpstr>
      <vt:lpstr>Слайд 18</vt:lpstr>
      <vt:lpstr>Слайд 19</vt:lpstr>
      <vt:lpstr>Работа с текстом после чтения</vt:lpstr>
      <vt:lpstr>Подумайте и обсудите в парах ответ на вопрос.</vt:lpstr>
      <vt:lpstr>По рисунку расскажите о строении черноземной почвы ( стр.138 рис.58).</vt:lpstr>
      <vt:lpstr>       По рисунку расскажите о строении серой лесной почвы ( стр.138 рис.58).  </vt:lpstr>
      <vt:lpstr>Домашнее задание.</vt:lpstr>
      <vt:lpstr>Для подготовки презентации использованы материалы: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Познавательные УУД </dc:title>
  <dc:creator>Завуч</dc:creator>
  <cp:lastModifiedBy>Завуч</cp:lastModifiedBy>
  <cp:revision>38</cp:revision>
  <dcterms:created xsi:type="dcterms:W3CDTF">2013-12-13T05:14:55Z</dcterms:created>
  <dcterms:modified xsi:type="dcterms:W3CDTF">2011-12-17T08:48:25Z</dcterms:modified>
</cp:coreProperties>
</file>