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3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upload.wikimedia.org/wikipedia/commons/thumb/d/dd/Earth_layers_model.png/599px-Earth_layers_model.png" TargetMode="Externa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nnm.uz/uploads/posts/2012-11/1352533146_1351277139_1351196069_56_1.jpg" TargetMode="Externa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86800" cy="2376264"/>
          </a:xfrm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pPr algn="ctr"/>
            <a:r>
              <a:rPr lang="ru-RU" sz="6000" dirty="0" smtClean="0"/>
              <a:t>Внутреннее</a:t>
            </a:r>
            <a:br>
              <a:rPr lang="ru-RU" sz="6000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> </a:t>
            </a:r>
            <a:br>
              <a:rPr lang="ru-RU" sz="6000" dirty="0" smtClean="0"/>
            </a:br>
            <a:r>
              <a:rPr lang="ru-RU" sz="6000" dirty="0" smtClean="0"/>
              <a:t>строение   Земли</a:t>
            </a:r>
            <a:endParaRPr lang="ru-RU" sz="6000" dirty="0"/>
          </a:p>
        </p:txBody>
      </p:sp>
      <p:pic>
        <p:nvPicPr>
          <p:cNvPr id="2052" name="Picture 4" descr="http://upload.wikimedia.org/wikipedia/commons/thumb/d/dd/Earth_layers_model.png/599px-Earth_layers_mode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3048000"/>
            <a:ext cx="3800475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0072" y="2708920"/>
            <a:ext cx="4176464" cy="1981200"/>
          </a:xfrm>
        </p:spPr>
        <p:txBody>
          <a:bodyPr/>
          <a:lstStyle/>
          <a:p>
            <a:r>
              <a:rPr lang="ru-RU" sz="3600" dirty="0" smtClean="0"/>
              <a:t>Наша планета состоит из нескольких оболочек или сфер (от греч.</a:t>
            </a:r>
            <a:r>
              <a:rPr lang="en-US" sz="3600" i="1" dirty="0" err="1" smtClean="0"/>
              <a:t>sphaira</a:t>
            </a:r>
            <a:r>
              <a:rPr lang="en-US" sz="3600" dirty="0" smtClean="0"/>
              <a:t>-</a:t>
            </a:r>
            <a:r>
              <a:rPr lang="ru-RU" sz="3600" dirty="0" smtClean="0"/>
              <a:t> шар). Назовите эти оболочки.</a:t>
            </a:r>
            <a:endParaRPr lang="ru-RU" sz="3600" dirty="0"/>
          </a:p>
        </p:txBody>
      </p:sp>
      <p:pic>
        <p:nvPicPr>
          <p:cNvPr id="5" name="Picture 2" descr="http://nnm.uz/uploads/posts/2012-11/1352533146_1351277139_1351196069_56_1.jpg">
            <a:hlinkClick r:id="rId2"/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3" cstate="print"/>
          <a:srcRect l="10643" r="10643"/>
          <a:stretch>
            <a:fillRect/>
          </a:stretch>
        </p:blipFill>
        <p:spPr bwMode="auto">
          <a:xfrm>
            <a:off x="755576" y="1412776"/>
            <a:ext cx="4419600" cy="3514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0"/>
            <a:ext cx="4458072" cy="54868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Оболочки Земли</a:t>
            </a:r>
            <a:endParaRPr lang="ru-RU" sz="32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0" y="548680"/>
            <a:ext cx="9144000" cy="399256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u="sng" dirty="0" smtClean="0">
                <a:solidFill>
                  <a:schemeClr val="accent2">
                    <a:lumMod val="75000"/>
                  </a:schemeClr>
                </a:solidFill>
              </a:rPr>
              <a:t>Литосфера</a:t>
            </a:r>
            <a:r>
              <a:rPr lang="ru-RU" dirty="0" smtClean="0"/>
              <a:t> ( от  греч. </a:t>
            </a:r>
            <a:r>
              <a:rPr lang="ru-RU" b="1" i="1" dirty="0" smtClean="0"/>
              <a:t> </a:t>
            </a:r>
            <a:r>
              <a:rPr lang="en-US" b="1" i="1" dirty="0" err="1" smtClean="0"/>
              <a:t>lithos</a:t>
            </a:r>
            <a:r>
              <a:rPr lang="en-US" b="1" i="1" dirty="0" smtClean="0"/>
              <a:t>-</a:t>
            </a:r>
            <a:r>
              <a:rPr lang="ru-RU" b="1" i="1" dirty="0" smtClean="0"/>
              <a:t> </a:t>
            </a:r>
            <a:r>
              <a:rPr lang="ru-RU" dirty="0" smtClean="0"/>
              <a:t>камень)-твердая оболочка Земли.</a:t>
            </a:r>
          </a:p>
          <a:p>
            <a:pPr algn="ctr">
              <a:buNone/>
            </a:pPr>
            <a:r>
              <a:rPr lang="ru-RU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Атмосфера </a:t>
            </a:r>
            <a:r>
              <a:rPr lang="ru-RU" dirty="0" smtClean="0"/>
              <a:t>( от греч.</a:t>
            </a:r>
            <a:r>
              <a:rPr lang="ru-RU" b="1" i="1" dirty="0" smtClean="0"/>
              <a:t> </a:t>
            </a:r>
            <a:r>
              <a:rPr lang="en-US" b="1" i="1" dirty="0" err="1" smtClean="0"/>
              <a:t>atmos</a:t>
            </a:r>
            <a:r>
              <a:rPr lang="en-US" b="1" i="1" dirty="0" smtClean="0"/>
              <a:t>- </a:t>
            </a:r>
            <a:r>
              <a:rPr lang="ru-RU" dirty="0" smtClean="0"/>
              <a:t>пар)-воздушная оболочка Земли.</a:t>
            </a:r>
          </a:p>
          <a:p>
            <a:pPr algn="ctr">
              <a:buNone/>
            </a:pPr>
            <a:r>
              <a:rPr lang="ru-RU" b="1" u="sng" dirty="0" smtClean="0">
                <a:solidFill>
                  <a:srgbClr val="002060"/>
                </a:solidFill>
              </a:rPr>
              <a:t>Гидросфера</a:t>
            </a:r>
            <a:r>
              <a:rPr lang="ru-RU" dirty="0" smtClean="0"/>
              <a:t> (от греч.</a:t>
            </a:r>
            <a:r>
              <a:rPr lang="en-US" b="1" i="1" dirty="0" err="1" smtClean="0"/>
              <a:t>hydor</a:t>
            </a:r>
            <a:r>
              <a:rPr lang="en-US" dirty="0" smtClean="0"/>
              <a:t>-</a:t>
            </a:r>
            <a:r>
              <a:rPr lang="ru-RU" dirty="0" smtClean="0"/>
              <a:t>вода)-водная оболочка Земли.</a:t>
            </a:r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ru-RU" b="1" u="sng" dirty="0" smtClean="0">
                <a:solidFill>
                  <a:schemeClr val="accent4">
                    <a:lumMod val="75000"/>
                  </a:schemeClr>
                </a:solidFill>
              </a:rPr>
              <a:t>Биосфера</a:t>
            </a:r>
            <a:r>
              <a:rPr lang="ru-RU" dirty="0" smtClean="0"/>
              <a:t> (от греч.</a:t>
            </a:r>
            <a:r>
              <a:rPr lang="en-US" b="1" i="1" dirty="0" smtClean="0"/>
              <a:t>bios</a:t>
            </a:r>
            <a:r>
              <a:rPr lang="en-US" dirty="0" smtClean="0"/>
              <a:t>-</a:t>
            </a:r>
            <a:r>
              <a:rPr lang="ru-RU" dirty="0" smtClean="0"/>
              <a:t>жизнь)-среда обитания живых организмов.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19605" y="4869160"/>
            <a:ext cx="902439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3"/>
                </a:solidFill>
              </a:rPr>
              <a:t>Объясните, о чем говорит название каждой </a:t>
            </a:r>
          </a:p>
          <a:p>
            <a:pPr algn="ctr"/>
            <a:r>
              <a:rPr lang="ru-RU" sz="3200" b="1" dirty="0" smtClean="0">
                <a:solidFill>
                  <a:schemeClr val="accent3"/>
                </a:solidFill>
              </a:rPr>
              <a:t>земной оболочки и что означают названия всех </a:t>
            </a:r>
          </a:p>
          <a:p>
            <a:pPr algn="ctr"/>
            <a:r>
              <a:rPr lang="ru-RU" sz="3200" b="1" dirty="0" smtClean="0">
                <a:solidFill>
                  <a:schemeClr val="accent3"/>
                </a:solidFill>
              </a:rPr>
              <a:t>оболочек Земли вместе.</a:t>
            </a:r>
            <a:endParaRPr lang="ru-RU" sz="3200" b="1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0"/>
            <a:ext cx="829483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/>
              <a:t>Все оболочки и их части тесно взаимосвязаны друг с другом.</a:t>
            </a:r>
          </a:p>
          <a:p>
            <a:pPr algn="ctr"/>
            <a:r>
              <a:rPr lang="ru-RU" sz="2400" dirty="0" smtClean="0"/>
              <a:t> Эти взаимосвязи можно найти при рассмотрении любого-</a:t>
            </a:r>
          </a:p>
          <a:p>
            <a:pPr algn="ctr"/>
            <a:r>
              <a:rPr lang="ru-RU" sz="2400" dirty="0" smtClean="0"/>
              <a:t>от самого крупного до самого маленького по величине-</a:t>
            </a:r>
          </a:p>
          <a:p>
            <a:pPr algn="ctr"/>
            <a:r>
              <a:rPr lang="ru-RU" sz="2400" dirty="0" smtClean="0"/>
              <a:t> природного объекта, проследить при наблюдении</a:t>
            </a:r>
          </a:p>
          <a:p>
            <a:pPr algn="ctr"/>
            <a:r>
              <a:rPr lang="ru-RU" sz="2400" dirty="0" smtClean="0"/>
              <a:t> каждого природного явления.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115616" y="1844824"/>
            <a:ext cx="15884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accent3"/>
                </a:solidFill>
              </a:rPr>
              <a:t>Задание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93078" y="2276872"/>
            <a:ext cx="875092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Рассмотрите ландшафт на севере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Западно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- Сибирской равнины.</a:t>
            </a:r>
          </a:p>
          <a:p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Какие природные явления запечатлены на фотографии?</a:t>
            </a:r>
          </a:p>
          <a:p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Расскажите о взаимосвязях между земными оболочками.</a:t>
            </a:r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4235"/>
            <a:ext cx="8999850" cy="6741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3568" y="0"/>
            <a:ext cx="7776864" cy="1052736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Прочитайте о внутреннем строении Земли</a:t>
            </a:r>
          </a:p>
          <a:p>
            <a:pPr algn="ctr"/>
            <a:r>
              <a:rPr lang="ru-RU" sz="3200" dirty="0" smtClean="0"/>
              <a:t>  на стр.68-69 учебника.</a:t>
            </a:r>
            <a:endParaRPr lang="ru-RU" sz="32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539552" y="1124744"/>
            <a:ext cx="8604448" cy="5733256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ru-RU" sz="7300" dirty="0" smtClean="0">
                <a:solidFill>
                  <a:srgbClr val="C00000"/>
                </a:solidFill>
              </a:rPr>
              <a:t>Задание </a:t>
            </a:r>
            <a:r>
              <a:rPr lang="ru-RU" sz="7300" dirty="0" smtClean="0"/>
              <a:t>Ответьте на вопросы.. </a:t>
            </a:r>
          </a:p>
          <a:p>
            <a:pPr>
              <a:buNone/>
            </a:pPr>
            <a:r>
              <a:rPr lang="ru-RU" sz="7300" dirty="0" smtClean="0"/>
              <a:t>1)Объясните</a:t>
            </a:r>
            <a:r>
              <a:rPr lang="ru-RU" sz="7300" dirty="0" smtClean="0">
                <a:solidFill>
                  <a:srgbClr val="C00000"/>
                </a:solidFill>
              </a:rPr>
              <a:t> </a:t>
            </a:r>
            <a:r>
              <a:rPr lang="ru-RU" sz="8600" dirty="0" smtClean="0"/>
              <a:t>смысл названий внутренних оболочек Земли. На что указывают эти названия?</a:t>
            </a:r>
          </a:p>
          <a:p>
            <a:pPr>
              <a:buNone/>
            </a:pPr>
            <a:r>
              <a:rPr lang="ru-RU" sz="8600" dirty="0" smtClean="0"/>
              <a:t>2)Объясните, почему мантию называют главной частью Земли?</a:t>
            </a:r>
          </a:p>
          <a:p>
            <a:pPr>
              <a:buNone/>
            </a:pPr>
            <a:r>
              <a:rPr lang="ru-RU" sz="8600" dirty="0" smtClean="0"/>
              <a:t>3)Расскажите, как изменяется температура в недрах Земли.</a:t>
            </a:r>
          </a:p>
          <a:p>
            <a:pPr>
              <a:buNone/>
            </a:pPr>
            <a:r>
              <a:rPr lang="ru-RU" sz="8600" dirty="0" smtClean="0"/>
              <a:t>4) Составьте схематический рисунок толщи земной коры на суше и в океане.</a:t>
            </a:r>
          </a:p>
          <a:p>
            <a:pPr>
              <a:buNone/>
            </a:pPr>
            <a:r>
              <a:rPr lang="ru-RU" sz="8600" dirty="0" smtClean="0"/>
              <a:t>5) По каким признакам отличаются материковая и океаническая земная кора?</a:t>
            </a:r>
          </a:p>
          <a:p>
            <a:pPr>
              <a:buNone/>
            </a:pPr>
            <a:r>
              <a:rPr lang="ru-RU" sz="8600" dirty="0"/>
              <a:t>6</a:t>
            </a:r>
            <a:r>
              <a:rPr lang="ru-RU" sz="8600" dirty="0" smtClean="0"/>
              <a:t>) Определите, какое понятие шире по объему «литосфера» или «земная кора». Объясните почему?</a:t>
            </a:r>
            <a:endParaRPr lang="ru-RU" sz="8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79512" y="188640"/>
            <a:ext cx="8686800" cy="698500"/>
          </a:xfrm>
        </p:spPr>
        <p:txBody>
          <a:bodyPr>
            <a:noAutofit/>
          </a:bodyPr>
          <a:lstStyle/>
          <a:p>
            <a:r>
              <a:rPr lang="ru-RU" sz="2400" dirty="0" smtClean="0"/>
              <a:t>«Твердо помнить должно, что видимые телесные на земле вещи и весь мир не в таком состоянии были с начала от создания, как ныне находим, но великие в нем перемены…» М.В. Ломоносов</a:t>
            </a:r>
            <a:endParaRPr lang="ru-RU" sz="24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0" y="1628800"/>
            <a:ext cx="9144000" cy="3992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Задание </a:t>
            </a:r>
          </a:p>
          <a:p>
            <a:pPr>
              <a:buNone/>
            </a:pPr>
            <a:r>
              <a:rPr lang="ru-RU" sz="2800" dirty="0" smtClean="0"/>
              <a:t>Прокомментируйте это высказывание М.В. Ломоносова, пользуясь текстом на стр.69 учебника. Составьте схему</a:t>
            </a:r>
          </a:p>
          <a:p>
            <a:pPr algn="ctr">
              <a:buNone/>
            </a:pPr>
            <a:r>
              <a:rPr lang="ru-RU" sz="2800" dirty="0"/>
              <a:t>в</a:t>
            </a:r>
            <a:r>
              <a:rPr lang="ru-RU" sz="2800" dirty="0" smtClean="0"/>
              <a:t>лияния внешних и внутренних факторов на облик земной поверхности.</a:t>
            </a:r>
            <a:endParaRPr lang="ru-RU" sz="2800" dirty="0"/>
          </a:p>
        </p:txBody>
      </p:sp>
      <p:grpSp>
        <p:nvGrpSpPr>
          <p:cNvPr id="2095" name="Группа 2094"/>
          <p:cNvGrpSpPr/>
          <p:nvPr/>
        </p:nvGrpSpPr>
        <p:grpSpPr>
          <a:xfrm>
            <a:off x="-1" y="-20959"/>
            <a:ext cx="9252521" cy="6858000"/>
            <a:chOff x="-1" y="-20959"/>
            <a:chExt cx="9252521" cy="6858000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0" y="-20959"/>
              <a:ext cx="9252520" cy="6858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2094" name="Группа 2093"/>
            <p:cNvGrpSpPr/>
            <p:nvPr/>
          </p:nvGrpSpPr>
          <p:grpSpPr>
            <a:xfrm>
              <a:off x="-1" y="116632"/>
              <a:ext cx="9252521" cy="6633450"/>
              <a:chOff x="-1" y="116632"/>
              <a:chExt cx="9252521" cy="6633450"/>
            </a:xfrm>
          </p:grpSpPr>
          <p:cxnSp>
            <p:nvCxnSpPr>
              <p:cNvPr id="8" name="Прямая со стрелкой 7"/>
              <p:cNvCxnSpPr/>
              <p:nvPr/>
            </p:nvCxnSpPr>
            <p:spPr>
              <a:xfrm flipH="1">
                <a:off x="5292080" y="550789"/>
                <a:ext cx="1331640" cy="1499964"/>
              </a:xfrm>
              <a:prstGeom prst="straightConnector1">
                <a:avLst/>
              </a:prstGeom>
              <a:ln w="38100">
                <a:solidFill>
                  <a:schemeClr val="bg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Прямая со стрелкой 10"/>
              <p:cNvCxnSpPr/>
              <p:nvPr/>
            </p:nvCxnSpPr>
            <p:spPr>
              <a:xfrm>
                <a:off x="1758155" y="550789"/>
                <a:ext cx="1949749" cy="1582067"/>
              </a:xfrm>
              <a:prstGeom prst="straightConnector1">
                <a:avLst/>
              </a:prstGeom>
              <a:ln w="38100">
                <a:solidFill>
                  <a:schemeClr val="bg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Box 14"/>
              <p:cNvSpPr txBox="1"/>
              <p:nvPr/>
            </p:nvSpPr>
            <p:spPr>
              <a:xfrm>
                <a:off x="5724128" y="116632"/>
                <a:ext cx="3044808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200" dirty="0" smtClean="0">
                    <a:solidFill>
                      <a:schemeClr val="bg1"/>
                    </a:solidFill>
                  </a:rPr>
                  <a:t>Энергия Солнца</a:t>
                </a:r>
                <a:endParaRPr lang="ru-RU" sz="3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48898" y="116632"/>
                <a:ext cx="382829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200" dirty="0" smtClean="0">
                    <a:solidFill>
                      <a:schemeClr val="bg1"/>
                    </a:solidFill>
                  </a:rPr>
                  <a:t>Энергия недр Земли</a:t>
                </a:r>
                <a:endParaRPr lang="ru-RU" sz="3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8" name="Овал 17"/>
              <p:cNvSpPr/>
              <p:nvPr/>
            </p:nvSpPr>
            <p:spPr>
              <a:xfrm>
                <a:off x="3563888" y="1915546"/>
                <a:ext cx="2016224" cy="914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3200" b="1" dirty="0" smtClean="0"/>
                  <a:t>СИЛЫ</a:t>
                </a:r>
                <a:endParaRPr lang="ru-RU" sz="3200" b="1" dirty="0"/>
              </a:p>
            </p:txBody>
          </p:sp>
          <p:cxnSp>
            <p:nvCxnSpPr>
              <p:cNvPr id="28" name="Прямая со стрелкой 27"/>
              <p:cNvCxnSpPr/>
              <p:nvPr/>
            </p:nvCxnSpPr>
            <p:spPr>
              <a:xfrm flipH="1">
                <a:off x="1475656" y="2372746"/>
                <a:ext cx="2088232" cy="336174"/>
              </a:xfrm>
              <a:prstGeom prst="straightConnector1">
                <a:avLst/>
              </a:prstGeom>
              <a:ln w="38100">
                <a:solidFill>
                  <a:schemeClr val="bg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Прямая со стрелкой 29"/>
              <p:cNvCxnSpPr>
                <a:stCxn id="18" idx="6"/>
              </p:cNvCxnSpPr>
              <p:nvPr/>
            </p:nvCxnSpPr>
            <p:spPr>
              <a:xfrm>
                <a:off x="5580112" y="2372746"/>
                <a:ext cx="2088232" cy="336174"/>
              </a:xfrm>
              <a:prstGeom prst="straightConnector1">
                <a:avLst/>
              </a:prstGeom>
              <a:ln w="38100">
                <a:solidFill>
                  <a:schemeClr val="bg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Скругленный прямоугольник 30"/>
              <p:cNvSpPr/>
              <p:nvPr/>
            </p:nvSpPr>
            <p:spPr>
              <a:xfrm>
                <a:off x="320761" y="2781811"/>
                <a:ext cx="2412268" cy="91440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3200" dirty="0" smtClean="0"/>
                  <a:t>Внутренние</a:t>
                </a:r>
                <a:endParaRPr lang="ru-RU" sz="3200" dirty="0"/>
              </a:p>
            </p:txBody>
          </p:sp>
          <p:sp>
            <p:nvSpPr>
              <p:cNvPr id="2049" name="Скругленный прямоугольник 2048"/>
              <p:cNvSpPr/>
              <p:nvPr/>
            </p:nvSpPr>
            <p:spPr>
              <a:xfrm>
                <a:off x="6732240" y="2781811"/>
                <a:ext cx="2304256" cy="91440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3200" dirty="0" smtClean="0"/>
                  <a:t>Внешние</a:t>
                </a:r>
                <a:endParaRPr lang="ru-RU" sz="3200" dirty="0"/>
              </a:p>
            </p:txBody>
          </p:sp>
          <p:cxnSp>
            <p:nvCxnSpPr>
              <p:cNvPr id="2052" name="Прямая со стрелкой 2051"/>
              <p:cNvCxnSpPr>
                <a:stCxn id="31" idx="2"/>
              </p:cNvCxnSpPr>
              <p:nvPr/>
            </p:nvCxnSpPr>
            <p:spPr>
              <a:xfrm>
                <a:off x="1526895" y="3696211"/>
                <a:ext cx="0" cy="524877"/>
              </a:xfrm>
              <a:prstGeom prst="straightConnector1">
                <a:avLst/>
              </a:prstGeom>
              <a:ln w="28575">
                <a:solidFill>
                  <a:schemeClr val="bg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53" name="Прямоугольник 2052"/>
              <p:cNvSpPr/>
              <p:nvPr/>
            </p:nvSpPr>
            <p:spPr>
              <a:xfrm>
                <a:off x="106120" y="4230394"/>
                <a:ext cx="2881704" cy="85479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800" dirty="0" smtClean="0"/>
                  <a:t>Движения земной коры</a:t>
                </a:r>
                <a:endParaRPr lang="ru-RU" sz="2800" dirty="0"/>
              </a:p>
            </p:txBody>
          </p:sp>
          <p:sp>
            <p:nvSpPr>
              <p:cNvPr id="2054" name="Овал 2053"/>
              <p:cNvSpPr/>
              <p:nvPr/>
            </p:nvSpPr>
            <p:spPr>
              <a:xfrm>
                <a:off x="-1" y="6246026"/>
                <a:ext cx="1758155" cy="50405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000" dirty="0" smtClean="0"/>
                  <a:t>вулканы</a:t>
                </a:r>
                <a:endParaRPr lang="ru-RU" sz="2000" dirty="0"/>
              </a:p>
            </p:txBody>
          </p:sp>
          <p:sp>
            <p:nvSpPr>
              <p:cNvPr id="2055" name="Овал 2054"/>
              <p:cNvSpPr/>
              <p:nvPr/>
            </p:nvSpPr>
            <p:spPr>
              <a:xfrm>
                <a:off x="656520" y="5665605"/>
                <a:ext cx="2763352" cy="50405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000" dirty="0" smtClean="0"/>
                  <a:t>землетрясения</a:t>
                </a:r>
                <a:endParaRPr lang="ru-RU" sz="2000" dirty="0"/>
              </a:p>
            </p:txBody>
          </p:sp>
          <p:sp>
            <p:nvSpPr>
              <p:cNvPr id="2056" name="Овал 2055"/>
              <p:cNvSpPr/>
              <p:nvPr/>
            </p:nvSpPr>
            <p:spPr>
              <a:xfrm>
                <a:off x="3419872" y="6071356"/>
                <a:ext cx="2304256" cy="64807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000" dirty="0"/>
                  <a:t>г</a:t>
                </a:r>
                <a:r>
                  <a:rPr lang="ru-RU" sz="2000" dirty="0" smtClean="0"/>
                  <a:t>орячие </a:t>
                </a:r>
              </a:p>
              <a:p>
                <a:pPr algn="ctr"/>
                <a:r>
                  <a:rPr lang="ru-RU" sz="2000" dirty="0" smtClean="0"/>
                  <a:t>источники</a:t>
                </a:r>
                <a:endParaRPr lang="ru-RU" sz="2000" dirty="0"/>
              </a:p>
            </p:txBody>
          </p:sp>
          <p:cxnSp>
            <p:nvCxnSpPr>
              <p:cNvPr id="2058" name="Прямая со стрелкой 2057"/>
              <p:cNvCxnSpPr/>
              <p:nvPr/>
            </p:nvCxnSpPr>
            <p:spPr>
              <a:xfrm>
                <a:off x="372524" y="5085184"/>
                <a:ext cx="0" cy="1160842"/>
              </a:xfrm>
              <a:prstGeom prst="straightConnector1">
                <a:avLst/>
              </a:prstGeom>
              <a:ln w="28575">
                <a:solidFill>
                  <a:schemeClr val="bg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0" name="Прямая со стрелкой 2059"/>
              <p:cNvCxnSpPr/>
              <p:nvPr/>
            </p:nvCxnSpPr>
            <p:spPr>
              <a:xfrm>
                <a:off x="2339752" y="5085184"/>
                <a:ext cx="2016224" cy="919191"/>
              </a:xfrm>
              <a:prstGeom prst="straightConnector1">
                <a:avLst/>
              </a:prstGeom>
              <a:ln w="28575">
                <a:solidFill>
                  <a:schemeClr val="bg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2" name="Прямая со стрелкой 2061"/>
              <p:cNvCxnSpPr/>
              <p:nvPr/>
            </p:nvCxnSpPr>
            <p:spPr>
              <a:xfrm>
                <a:off x="1979712" y="5085184"/>
                <a:ext cx="0" cy="542238"/>
              </a:xfrm>
              <a:prstGeom prst="straightConnector1">
                <a:avLst/>
              </a:prstGeom>
              <a:ln w="28575">
                <a:solidFill>
                  <a:schemeClr val="bg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80" name="Овал 2079"/>
              <p:cNvSpPr/>
              <p:nvPr/>
            </p:nvSpPr>
            <p:spPr>
              <a:xfrm>
                <a:off x="4186808" y="2950841"/>
                <a:ext cx="1922512" cy="914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000" dirty="0" smtClean="0"/>
                  <a:t>ветер</a:t>
                </a:r>
                <a:endParaRPr lang="ru-RU" sz="2000" dirty="0"/>
              </a:p>
            </p:txBody>
          </p:sp>
          <p:sp>
            <p:nvSpPr>
              <p:cNvPr id="2081" name="Овал 2080"/>
              <p:cNvSpPr/>
              <p:nvPr/>
            </p:nvSpPr>
            <p:spPr>
              <a:xfrm>
                <a:off x="4024955" y="4170784"/>
                <a:ext cx="2066528" cy="914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000" dirty="0" smtClean="0"/>
                  <a:t>Живые организмы</a:t>
                </a:r>
                <a:endParaRPr lang="ru-RU" sz="2000" dirty="0"/>
              </a:p>
            </p:txBody>
          </p:sp>
          <p:sp>
            <p:nvSpPr>
              <p:cNvPr id="2082" name="Овал 2081"/>
              <p:cNvSpPr/>
              <p:nvPr/>
            </p:nvSpPr>
            <p:spPr>
              <a:xfrm>
                <a:off x="5436096" y="5089975"/>
                <a:ext cx="2066528" cy="914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000" dirty="0" smtClean="0"/>
                  <a:t>Текучие воды</a:t>
                </a:r>
                <a:endParaRPr lang="ru-RU" sz="2000" dirty="0"/>
              </a:p>
            </p:txBody>
          </p:sp>
          <p:sp>
            <p:nvSpPr>
              <p:cNvPr id="2083" name="Овал 2082"/>
              <p:cNvSpPr/>
              <p:nvPr/>
            </p:nvSpPr>
            <p:spPr>
              <a:xfrm>
                <a:off x="7020272" y="4340702"/>
                <a:ext cx="2232248" cy="74614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000" dirty="0" smtClean="0"/>
                  <a:t>Колебания температур</a:t>
                </a:r>
                <a:endParaRPr lang="ru-RU" sz="2000" dirty="0"/>
              </a:p>
            </p:txBody>
          </p:sp>
          <p:cxnSp>
            <p:nvCxnSpPr>
              <p:cNvPr id="2085" name="Прямая со стрелкой 2084"/>
              <p:cNvCxnSpPr>
                <a:stCxn id="2049" idx="1"/>
              </p:cNvCxnSpPr>
              <p:nvPr/>
            </p:nvCxnSpPr>
            <p:spPr>
              <a:xfrm flipH="1">
                <a:off x="6109320" y="3239011"/>
                <a:ext cx="622920" cy="169030"/>
              </a:xfrm>
              <a:prstGeom prst="straightConnector1">
                <a:avLst/>
              </a:prstGeom>
              <a:ln w="28575">
                <a:solidFill>
                  <a:schemeClr val="bg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87" name="Прямая со стрелкой 2086"/>
              <p:cNvCxnSpPr>
                <a:stCxn id="2049" idx="2"/>
                <a:endCxn id="2081" idx="7"/>
              </p:cNvCxnSpPr>
              <p:nvPr/>
            </p:nvCxnSpPr>
            <p:spPr>
              <a:xfrm flipH="1">
                <a:off x="5788847" y="3696211"/>
                <a:ext cx="2095521" cy="608484"/>
              </a:xfrm>
              <a:prstGeom prst="straightConnector1">
                <a:avLst/>
              </a:prstGeom>
              <a:ln w="28575">
                <a:solidFill>
                  <a:schemeClr val="bg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89" name="Прямая со стрелкой 2088"/>
              <p:cNvCxnSpPr>
                <a:endCxn id="2083" idx="0"/>
              </p:cNvCxnSpPr>
              <p:nvPr/>
            </p:nvCxnSpPr>
            <p:spPr>
              <a:xfrm>
                <a:off x="7956376" y="3752195"/>
                <a:ext cx="180020" cy="588507"/>
              </a:xfrm>
              <a:prstGeom prst="straightConnector1">
                <a:avLst/>
              </a:prstGeom>
              <a:ln w="28575">
                <a:solidFill>
                  <a:schemeClr val="bg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91" name="Прямая со стрелкой 2090"/>
              <p:cNvCxnSpPr>
                <a:stCxn id="2049" idx="2"/>
              </p:cNvCxnSpPr>
              <p:nvPr/>
            </p:nvCxnSpPr>
            <p:spPr>
              <a:xfrm flipH="1">
                <a:off x="6420780" y="3696211"/>
                <a:ext cx="1463588" cy="1334648"/>
              </a:xfrm>
              <a:prstGeom prst="straightConnector1">
                <a:avLst/>
              </a:prstGeom>
              <a:ln w="28575">
                <a:solidFill>
                  <a:schemeClr val="bg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67544" y="188640"/>
            <a:ext cx="8676456" cy="684076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Пользуясь картой на стр.70 учебника, ответьте на вопросы</a:t>
            </a:r>
          </a:p>
          <a:p>
            <a:pPr algn="ctr">
              <a:buNone/>
            </a:pPr>
            <a:r>
              <a:rPr lang="ru-RU" sz="3600" dirty="0" smtClean="0"/>
              <a:t>1)Из каких крупных блоков состоит литосферы?</a:t>
            </a:r>
          </a:p>
          <a:p>
            <a:pPr algn="ctr">
              <a:buNone/>
            </a:pPr>
            <a:r>
              <a:rPr lang="ru-RU" sz="3600" dirty="0" smtClean="0"/>
              <a:t>2)Какие процессы происходят на границе</a:t>
            </a:r>
          </a:p>
          <a:p>
            <a:pPr algn="ctr">
              <a:buNone/>
            </a:pPr>
            <a:r>
              <a:rPr lang="ru-RU" sz="3600" dirty="0" err="1" smtClean="0"/>
              <a:t>литосферных</a:t>
            </a:r>
            <a:r>
              <a:rPr lang="ru-RU" sz="3600" dirty="0" smtClean="0"/>
              <a:t> плит?</a:t>
            </a:r>
          </a:p>
          <a:p>
            <a:pPr algn="ctr">
              <a:buNone/>
            </a:pPr>
            <a:r>
              <a:rPr lang="ru-RU" sz="3600" dirty="0" smtClean="0"/>
              <a:t>3) Вспомните, какими стихийными бедствиями сопровождаются эти процессы?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5" name="Рисунок 4" descr="ris5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134411"/>
            <a:ext cx="9144000" cy="65275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85834" y="1412776"/>
            <a:ext cx="683379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6000" dirty="0" smtClean="0"/>
              <a:t>Домашнее задание:</a:t>
            </a:r>
          </a:p>
          <a:p>
            <a:pPr algn="ctr"/>
            <a:r>
              <a:rPr lang="ru-RU" sz="6000" dirty="0" smtClean="0">
                <a:solidFill>
                  <a:srgbClr val="FF0000"/>
                </a:solidFill>
              </a:rPr>
              <a:t>Параграф №20</a:t>
            </a:r>
            <a:endParaRPr lang="ru-RU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76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371</TotalTime>
  <Words>367</Words>
  <Application>Microsoft Office PowerPoint</Application>
  <PresentationFormat>Экран (4:3)</PresentationFormat>
  <Paragraphs>55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Внутреннее     строение   Земли</vt:lpstr>
      <vt:lpstr>Наша планета состоит из нескольких оболочек или сфер (от греч.sphaira- шар). Назовите эти оболочки.</vt:lpstr>
      <vt:lpstr>Оболочки Земли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Внутреннее     строение   Земли</dc:title>
  <cp:lastModifiedBy>Пинаева Наталья Николаевна</cp:lastModifiedBy>
  <cp:revision>15</cp:revision>
  <dcterms:modified xsi:type="dcterms:W3CDTF">2014-02-18T08:57:58Z</dcterms:modified>
</cp:coreProperties>
</file>