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84" r:id="rId2"/>
    <p:sldId id="257" r:id="rId3"/>
    <p:sldId id="258" r:id="rId4"/>
    <p:sldId id="262" r:id="rId5"/>
    <p:sldId id="260" r:id="rId6"/>
    <p:sldId id="263" r:id="rId7"/>
    <p:sldId id="264" r:id="rId8"/>
    <p:sldId id="267" r:id="rId9"/>
    <p:sldId id="269" r:id="rId10"/>
    <p:sldId id="271" r:id="rId11"/>
    <p:sldId id="275" r:id="rId12"/>
    <p:sldId id="273" r:id="rId13"/>
    <p:sldId id="274" r:id="rId14"/>
    <p:sldId id="272" r:id="rId15"/>
    <p:sldId id="276" r:id="rId16"/>
    <p:sldId id="283" r:id="rId17"/>
    <p:sldId id="277" r:id="rId18"/>
    <p:sldId id="282" r:id="rId19"/>
    <p:sldId id="280" r:id="rId20"/>
    <p:sldId id="281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65" d="100"/>
          <a:sy n="65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F1C77-D020-425E-9831-0EADF4C6EAFE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0D33B-1B9E-47C7-B8DB-BAC2C4657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D33B-1B9E-47C7-B8DB-BAC2C4657D9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D33B-1B9E-47C7-B8DB-BAC2C4657D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9F5525-427C-431D-8A39-23C253E516B2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09D188-18EE-4D39-BE73-B84D36A6B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525-427C-431D-8A39-23C253E516B2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D188-18EE-4D39-BE73-B84D36A6B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525-427C-431D-8A39-23C253E516B2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D188-18EE-4D39-BE73-B84D36A6B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9F5525-427C-431D-8A39-23C253E516B2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09D188-18EE-4D39-BE73-B84D36A6B2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9F5525-427C-431D-8A39-23C253E516B2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09D188-18EE-4D39-BE73-B84D36A6B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525-427C-431D-8A39-23C253E516B2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D188-18EE-4D39-BE73-B84D36A6B2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525-427C-431D-8A39-23C253E516B2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D188-18EE-4D39-BE73-B84D36A6B2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9F5525-427C-431D-8A39-23C253E516B2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09D188-18EE-4D39-BE73-B84D36A6B2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525-427C-431D-8A39-23C253E516B2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D188-18EE-4D39-BE73-B84D36A6B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9F5525-427C-431D-8A39-23C253E516B2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09D188-18EE-4D39-BE73-B84D36A6B2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9F5525-427C-431D-8A39-23C253E516B2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09D188-18EE-4D39-BE73-B84D36A6B2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9F5525-427C-431D-8A39-23C253E516B2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09D188-18EE-4D39-BE73-B84D36A6B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6;&#1082;&#1086;&#1083;&#1072;\&#1091;&#1088;&#1086;&#1082;&#1080;%20&#1093;&#1080;&#1084;&#1080;&#1080;\&#1048;&#1075;&#1088;&#1072;%20&#1057;&#1086;&#1079;&#1074;&#1077;&#1079;&#1076;&#1080;&#1077;%20&#1085;&#1072;&#1091;&#1082;\Untitled1234567889.wa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6;&#1082;&#1086;&#1083;&#1072;\&#1091;&#1088;&#1086;&#1082;&#1080;%20&#1093;&#1080;&#1084;&#1080;&#1080;\&#1048;&#1075;&#1088;&#1072;%20&#1057;&#1086;&#1079;&#1074;&#1077;&#1079;&#1076;&#1080;&#1077;%20&#1085;&#1072;&#1091;&#1082;\03_12a.avi" TargetMode="Externa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6;&#1082;&#1086;&#1083;&#1072;\&#1091;&#1088;&#1086;&#1082;&#1080;%20&#1093;&#1080;&#1084;&#1080;&#1080;\&#1048;&#1075;&#1088;&#1072;%20&#1057;&#1086;&#1079;&#1074;&#1077;&#1079;&#1076;&#1080;&#1077;%20&#1085;&#1072;&#1091;&#1082;\himreakt.avi" TargetMode="Externa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6;&#1082;&#1086;&#1083;&#1072;\&#1091;&#1088;&#1086;&#1082;&#1080;%20&#1093;&#1080;&#1084;&#1080;&#1080;\&#1048;&#1075;&#1088;&#1072;%20&#1057;&#1086;&#1079;&#1074;&#1077;&#1079;&#1076;&#1080;&#1077;%20&#1085;&#1072;&#1091;&#1082;\s_wind.avi" TargetMode="Externa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6;&#1082;&#1086;&#1083;&#1072;\&#1091;&#1088;&#1086;&#1082;&#1080;%20&#1093;&#1080;&#1084;&#1080;&#1080;\&#1048;&#1075;&#1088;&#1072;%20&#1057;&#1086;&#1079;&#1074;&#1077;&#1079;&#1076;&#1080;&#1077;%20&#1085;&#1072;&#1091;&#1082;\kipenie.avi" TargetMode="Externa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6;&#1082;&#1086;&#1083;&#1072;\&#1091;&#1088;&#1086;&#1082;&#1080;%20&#1093;&#1080;&#1084;&#1080;&#1080;\&#1048;&#1075;&#1088;&#1072;%20&#1057;&#1086;&#1079;&#1074;&#1077;&#1079;&#1076;&#1080;&#1077;%20&#1085;&#1072;&#1091;&#1082;\atom.avi" TargetMode="Externa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0688"/>
            <a:ext cx="8639578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Интеллектуальная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интегрированная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«Созвездие наук»</a:t>
            </a:r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Untitled123456788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72462" y="5929330"/>
            <a:ext cx="304800" cy="304800"/>
          </a:xfrm>
          <a:prstGeom prst="rect">
            <a:avLst/>
          </a:prstGeom>
        </p:spPr>
      </p:pic>
      <p:sp>
        <p:nvSpPr>
          <p:cNvPr id="9" name="5-конечная звезда 8"/>
          <p:cNvSpPr/>
          <p:nvPr/>
        </p:nvSpPr>
        <p:spPr>
          <a:xfrm>
            <a:off x="357158" y="5857892"/>
            <a:ext cx="1000132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2714612" y="2500306"/>
            <a:ext cx="642942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4214810" y="142852"/>
            <a:ext cx="785818" cy="92869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28794" y="271462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  <p:sp>
        <p:nvSpPr>
          <p:cNvPr id="13" name="4-конечная звезда 12"/>
          <p:cNvSpPr/>
          <p:nvPr/>
        </p:nvSpPr>
        <p:spPr>
          <a:xfrm>
            <a:off x="866748" y="2081202"/>
            <a:ext cx="785818" cy="92869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8926" y="4000504"/>
            <a:ext cx="857240" cy="803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643306" y="307181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857620" y="150017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2143108" y="357166"/>
            <a:ext cx="642942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478634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Этот учёный родился на греческом острове </a:t>
            </a:r>
            <a:r>
              <a:rPr lang="ru-RU" sz="3200" b="1" dirty="0" err="1" smtClean="0"/>
              <a:t>Самос</a:t>
            </a:r>
            <a:r>
              <a:rPr lang="ru-RU" sz="3200" b="1" dirty="0" smtClean="0"/>
              <a:t>. Он утверждал, что несколько рождений тому назад он был сыном бога Гермеса и когда бог ему предложил на выбор любой дар, кроме бессмертия, то он попросил оставить ему память обо всём. Кто этот учёный?</a:t>
            </a:r>
            <a:endParaRPr lang="ru-RU" sz="3200" dirty="0"/>
          </a:p>
        </p:txBody>
      </p:sp>
      <p:sp>
        <p:nvSpPr>
          <p:cNvPr id="4" name="Блок-схема: процесс 3">
            <a:hlinkClick r:id="" action="ppaction://noaction"/>
          </p:cNvPr>
          <p:cNvSpPr/>
          <p:nvPr/>
        </p:nvSpPr>
        <p:spPr>
          <a:xfrm>
            <a:off x="3214678" y="5857892"/>
            <a:ext cx="2000264" cy="5000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9395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dirty="0" smtClean="0"/>
              <a:t>ПИФАГОР Самосский (6 в. до н. э.), древнегреческий философ, религиозный и политический деятель, основатель пифагореизма, математик. Пифагору приписывается изучение свойств целых чисел и пропорций, доказательство теоремы Пифагора и др. Пентаграмма –звёздчатый, правильный пятиугольник - эмблема здоровья и служила опознавательным знаком пифагорейцам в Древней Греции.</a:t>
            </a:r>
            <a:endParaRPr lang="ru-RU" sz="2500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429132"/>
            <a:ext cx="1523381" cy="218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86256"/>
            <a:ext cx="214314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357694"/>
            <a:ext cx="2590800" cy="2190750"/>
          </a:xfrm>
          <a:prstGeom prst="rect">
            <a:avLst/>
          </a:prstGeom>
          <a:noFill/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7643834" y="4500570"/>
            <a:ext cx="764094" cy="484632"/>
          </a:xfrm>
          <a:prstGeom prst="leftArrow">
            <a:avLst>
              <a:gd name="adj1" fmla="val 50000"/>
              <a:gd name="adj2" fmla="val 200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7500990" cy="62786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 Женщина - математик, которой было присвоено звание принцессы науки. В детстве ей была уготовлена учесть: заниматься музыкой, грамматикой, языками, но во время ремонта не хватило обоев для оклейки её детской комнаты и поэтому стены были доклеены страницами математических журналов, которые естественно содержали много формул. Каждый вечер она засыпала и повторяла понравившиеся формулы. И это повлияло на будущий выбор её профессии. В 24 года – доктор философии и магистр изящных наук. </a:t>
            </a:r>
          </a:p>
          <a:p>
            <a:endParaRPr lang="ru-RU" sz="2500" b="1" dirty="0"/>
          </a:p>
          <a:p>
            <a:pPr algn="ctr"/>
            <a:r>
              <a:rPr lang="ru-RU" sz="2500" b="1" dirty="0" smtClean="0"/>
              <a:t>                                                                                            </a:t>
            </a:r>
            <a:endParaRPr lang="ru-RU" sz="3600" b="1" u="sng" dirty="0" smtClean="0"/>
          </a:p>
          <a:p>
            <a:endParaRPr lang="ru-RU" sz="2500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7858148" y="3286124"/>
            <a:ext cx="857256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42844" y="285728"/>
            <a:ext cx="5786478" cy="57654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b="1" dirty="0" smtClean="0"/>
              <a:t>Ковалевская Софья Васильевна (1850-91), российский математик, первая женщина член-корреспондент Петербургской АН (1889). Основные труды по математическому анализу (дифференциальные уравнения и аналитические функции), механике (вращение твердого тела вокруг неподвижной точки) и астрономии (форма колец Сатурна). </a:t>
            </a:r>
            <a:endParaRPr lang="ru-RU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285860"/>
            <a:ext cx="29432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6643702" y="5929330"/>
            <a:ext cx="785818" cy="500066"/>
          </a:xfrm>
          <a:prstGeom prst="leftArrow">
            <a:avLst>
              <a:gd name="adj1" fmla="val 50000"/>
              <a:gd name="adj2" fmla="val 156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7467600" cy="342902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Софизмами в математике называются такие рассуждения, в которых допущена трудноуловимая ошибка. Вам предстоит найти эту ошибку.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467600" cy="514353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1) Возьмём а больше в.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2) Тогда можно записать равенство </a:t>
            </a:r>
            <a:r>
              <a:rPr lang="ru-RU" b="1" dirty="0" err="1" smtClean="0">
                <a:solidFill>
                  <a:schemeClr val="bg1"/>
                </a:solidFill>
              </a:rPr>
              <a:t>а=в+с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3)</a:t>
            </a:r>
            <a:r>
              <a:rPr lang="ru-RU" b="1" dirty="0" smtClean="0">
                <a:solidFill>
                  <a:schemeClr val="bg1"/>
                </a:solidFill>
              </a:rPr>
              <a:t> Умножим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обе части равенства на (</a:t>
            </a:r>
            <a:r>
              <a:rPr lang="ru-RU" b="1" dirty="0" err="1" smtClean="0">
                <a:solidFill>
                  <a:schemeClr val="bg1"/>
                </a:solidFill>
              </a:rPr>
              <a:t>а-в</a:t>
            </a:r>
            <a:r>
              <a:rPr lang="ru-RU" b="1" dirty="0" smtClean="0">
                <a:solidFill>
                  <a:schemeClr val="bg1"/>
                </a:solidFill>
              </a:rPr>
              <a:t>) и получим: а(</a:t>
            </a:r>
            <a:r>
              <a:rPr lang="ru-RU" b="1" dirty="0" err="1" smtClean="0">
                <a:solidFill>
                  <a:schemeClr val="bg1"/>
                </a:solidFill>
              </a:rPr>
              <a:t>а-в</a:t>
            </a:r>
            <a:r>
              <a:rPr lang="ru-RU" b="1" dirty="0" smtClean="0">
                <a:solidFill>
                  <a:schemeClr val="bg1"/>
                </a:solidFill>
              </a:rPr>
              <a:t>)=(</a:t>
            </a:r>
            <a:r>
              <a:rPr lang="ru-RU" b="1" dirty="0" err="1" smtClean="0">
                <a:solidFill>
                  <a:schemeClr val="bg1"/>
                </a:solidFill>
              </a:rPr>
              <a:t>в+с</a:t>
            </a:r>
            <a:r>
              <a:rPr lang="ru-RU" b="1" dirty="0" smtClean="0">
                <a:solidFill>
                  <a:schemeClr val="bg1"/>
                </a:solidFill>
              </a:rPr>
              <a:t>)(</a:t>
            </a:r>
            <a:r>
              <a:rPr lang="ru-RU" b="1" dirty="0" err="1" smtClean="0">
                <a:solidFill>
                  <a:schemeClr val="bg1"/>
                </a:solidFill>
              </a:rPr>
              <a:t>а-в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а</a:t>
            </a:r>
            <a:r>
              <a:rPr lang="ru-RU" b="1" baseline="30000" dirty="0" smtClean="0">
                <a:solidFill>
                  <a:schemeClr val="bg1"/>
                </a:solidFill>
              </a:rPr>
              <a:t>2</a:t>
            </a:r>
            <a:r>
              <a:rPr lang="ru-RU" b="1" dirty="0" smtClean="0">
                <a:solidFill>
                  <a:schemeClr val="bg1"/>
                </a:solidFill>
              </a:rPr>
              <a:t>-ав=ав+ас-в</a:t>
            </a:r>
            <a:r>
              <a:rPr lang="ru-RU" b="1" baseline="30000" dirty="0" smtClean="0">
                <a:solidFill>
                  <a:schemeClr val="bg1"/>
                </a:solidFill>
              </a:rPr>
              <a:t>2</a:t>
            </a:r>
            <a:r>
              <a:rPr lang="ru-RU" b="1" dirty="0" smtClean="0">
                <a:solidFill>
                  <a:schemeClr val="bg1"/>
                </a:solidFill>
              </a:rPr>
              <a:t>-вс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4)Разложим на множители, вынося общий множитель за скобки: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а(</a:t>
            </a:r>
            <a:r>
              <a:rPr lang="ru-RU" b="1" dirty="0" err="1" smtClean="0">
                <a:solidFill>
                  <a:schemeClr val="bg1"/>
                </a:solidFill>
              </a:rPr>
              <a:t>а-в-с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r>
              <a:rPr lang="ru-RU" b="1" dirty="0" err="1" smtClean="0">
                <a:solidFill>
                  <a:schemeClr val="bg1"/>
                </a:solidFill>
              </a:rPr>
              <a:t>=в</a:t>
            </a:r>
            <a:r>
              <a:rPr lang="ru-RU" b="1" dirty="0" smtClean="0">
                <a:solidFill>
                  <a:schemeClr val="bg1"/>
                </a:solidFill>
              </a:rPr>
              <a:t>(</a:t>
            </a:r>
            <a:r>
              <a:rPr lang="ru-RU" b="1" dirty="0" err="1" smtClean="0">
                <a:solidFill>
                  <a:schemeClr val="bg1"/>
                </a:solidFill>
              </a:rPr>
              <a:t>а-в-с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5)Разделим обе части равенства на (</a:t>
            </a:r>
            <a:r>
              <a:rPr lang="ru-RU" b="1" dirty="0" err="1" smtClean="0">
                <a:solidFill>
                  <a:schemeClr val="bg1"/>
                </a:solidFill>
              </a:rPr>
              <a:t>а-в-с</a:t>
            </a:r>
            <a:r>
              <a:rPr lang="ru-RU" b="1" dirty="0" smtClean="0">
                <a:solidFill>
                  <a:schemeClr val="bg1"/>
                </a:solidFill>
              </a:rPr>
              <a:t>) и получим </a:t>
            </a:r>
            <a:r>
              <a:rPr lang="ru-RU" b="1" dirty="0" err="1" smtClean="0">
                <a:solidFill>
                  <a:schemeClr val="bg1"/>
                </a:solidFill>
              </a:rPr>
              <a:t>а=в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3214678" y="6000768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258072" cy="33289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Ошибка состоит в том, что произведено деление на нуль:</a:t>
            </a:r>
          </a:p>
          <a:p>
            <a:pPr algn="ctr">
              <a:buNone/>
            </a:pPr>
            <a:r>
              <a:rPr lang="ru-RU" sz="4400" dirty="0" smtClean="0"/>
              <a:t>а-в-с=0 </a:t>
            </a:r>
            <a:endParaRPr lang="ru-RU" sz="44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786578" y="5857892"/>
            <a:ext cx="714380" cy="500066"/>
          </a:xfrm>
          <a:prstGeom prst="leftArrow">
            <a:avLst>
              <a:gd name="adj1" fmla="val 50000"/>
              <a:gd name="adj2" fmla="val 17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071678"/>
            <a:ext cx="4329114" cy="30003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 Почему мы на ночь закрываем глаза веками, но не закрываем уши?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429264"/>
            <a:ext cx="214314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Ответ.</a:t>
            </a:r>
            <a:endParaRPr lang="ru-RU" dirty="0" smtClean="0">
              <a:hlinkClick r:id="" action="ppaction://noacti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3686172" cy="50006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Глаза успешно выполняют свою функцию только в условиях освещенности, хотя бы слабой. В темноте, следовательно в более холодное время суток звук распространяется на более далекое расстояние. Таким образом, «выключение» на ночь органа слуха сделало бы нас более беззащитными.      </a:t>
            </a: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6500826" y="5857892"/>
            <a:ext cx="857256" cy="571504"/>
          </a:xfrm>
          <a:prstGeom prst="leftArrow">
            <a:avLst>
              <a:gd name="adj1" fmla="val 50000"/>
              <a:gd name="adj2" fmla="val 1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00562" y="1714488"/>
          <a:ext cx="3976694" cy="3714776"/>
        </p:xfrm>
        <a:graphic>
          <a:graphicData uri="http://schemas.openxmlformats.org/presentationml/2006/ole">
            <p:oleObj spid="_x0000_s1026" name="Видео-клип" r:id="rId4" imgW="5304762" imgH="4704762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C:\Program Files\Physicon\Open Biology 2.6\content\chapter10\section2\paragraph2\images\100202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3286148" cy="5072098"/>
          </a:xfrm>
          <a:prstGeom prst="rect">
            <a:avLst/>
          </a:prstGeom>
          <a:noFill/>
        </p:spPr>
      </p:pic>
      <p:sp>
        <p:nvSpPr>
          <p:cNvPr id="5" name="Блок-схема: процесс 4">
            <a:hlinkClick r:id="rId3" action="ppaction://hlinksldjump"/>
          </p:cNvPr>
          <p:cNvSpPr/>
          <p:nvPr/>
        </p:nvSpPr>
        <p:spPr>
          <a:xfrm>
            <a:off x="1571604" y="5643578"/>
            <a:ext cx="1500198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Ответ.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28596" y="2214554"/>
            <a:ext cx="4114800" cy="18573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Зачем растениям электричество?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7643868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967"/>
                <a:gridCol w="1910967"/>
                <a:gridCol w="1910967"/>
                <a:gridCol w="1910967"/>
              </a:tblGrid>
              <a:tr h="2071702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hlinkClick r:id="rId3" action="ppaction://hlinksldjump"/>
                        </a:rPr>
                        <a:t>1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hlinkClick r:id="rId4" action="ppaction://hlinksldjump"/>
                        </a:rPr>
                        <a:t>2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hlinkClick r:id="rId5" action="ppaction://hlinksldjump"/>
                        </a:rPr>
                        <a:t>3</a:t>
                      </a:r>
                      <a:endParaRPr lang="ru-RU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hlinkClick r:id="rId6" action="ppaction://hlinksldjump"/>
                        </a:rPr>
                        <a:t>4</a:t>
                      </a:r>
                      <a:endParaRPr lang="ru-RU" sz="8800" dirty="0"/>
                    </a:p>
                  </a:txBody>
                  <a:tcPr/>
                </a:tc>
              </a:tr>
              <a:tr h="2071702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hlinkClick r:id="rId7" action="ppaction://hlinksldjump"/>
                        </a:rPr>
                        <a:t>5</a:t>
                      </a:r>
                      <a:endParaRPr lang="ru-RU" sz="8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hlinkClick r:id="rId8" action="ppaction://hlinksldjump"/>
                        </a:rPr>
                        <a:t>6</a:t>
                      </a:r>
                      <a:endParaRPr lang="ru-RU" sz="8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hlinkClick r:id="rId9" action="ppaction://hlinksldjump"/>
                        </a:rPr>
                        <a:t>7</a:t>
                      </a:r>
                      <a:endParaRPr lang="ru-RU" sz="8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hlinkClick r:id="rId10" action="ppaction://hlinksldjump"/>
                        </a:rPr>
                        <a:t>8</a:t>
                      </a:r>
                      <a:endParaRPr lang="ru-RU" sz="8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071702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hlinkClick r:id="rId11" action="ppaction://hlinksldjump"/>
                        </a:rPr>
                        <a:t>9</a:t>
                      </a:r>
                      <a:endParaRPr lang="ru-RU" sz="8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hlinkClick r:id="rId12" action="ppaction://hlinksldjump"/>
                        </a:rPr>
                        <a:t>10</a:t>
                      </a:r>
                      <a:endParaRPr lang="ru-RU" sz="8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hlinkClick r:id="rId13" action="ppaction://hlinksldjump"/>
                        </a:rPr>
                        <a:t>11</a:t>
                      </a:r>
                      <a:endParaRPr lang="ru-RU" sz="8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hlinkClick r:id="rId14" action="ppaction://hlinksldjump"/>
                        </a:rPr>
                        <a:t>12</a:t>
                      </a:r>
                      <a:endParaRPr lang="ru-RU" sz="8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357298"/>
            <a:ext cx="3286148" cy="37973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процессе фотосинтеза происходит перенос электронов в хлоропластах.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C:\Program Files\Physicon\Open Biology 2.6\content\chapter10\section2\paragraph2\images\100202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071966" cy="4381504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6072198" y="5643578"/>
            <a:ext cx="857256" cy="642942"/>
          </a:xfrm>
          <a:prstGeom prst="leftArrow">
            <a:avLst>
              <a:gd name="adj1" fmla="val 50000"/>
              <a:gd name="adj2" fmla="val 132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7467600" cy="135732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Как и почему </a:t>
            </a:r>
            <a:r>
              <a:rPr lang="ru-RU" dirty="0" err="1" smtClean="0"/>
              <a:t>эволюционизируют</a:t>
            </a:r>
            <a:r>
              <a:rPr lang="ru-RU" dirty="0" smtClean="0"/>
              <a:t> вирусы и вирусные инфекции?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143248"/>
            <a:ext cx="971528" cy="5000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Program Files\Physicon\Open Biology 2.6\content\chapter1\section1\paragraph3\images\01010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428868"/>
            <a:ext cx="4738694" cy="3786214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357554" y="6286520"/>
            <a:ext cx="2000264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221455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ДНК или РНК вирусов легко адаптируются к изменяющимся  условиям окружающей среды, поэтому эволюция этих организмов происходит на наших глазах.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876"/>
            <a:ext cx="7467600" cy="29020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C:\Program Files\Physicon\Open Biology 2.6\content\chapter1\section1\paragraph3\images\0101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71744"/>
            <a:ext cx="5715040" cy="3786214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500958" y="6286520"/>
            <a:ext cx="714380" cy="357190"/>
          </a:xfrm>
          <a:prstGeom prst="leftArrow">
            <a:avLst>
              <a:gd name="adj1" fmla="val 50000"/>
              <a:gd name="adj2" fmla="val 198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Блок-схема: процесс 7">
            <a:hlinkClick r:id="" action="ppaction://noaction"/>
          </p:cNvPr>
          <p:cNvSpPr/>
          <p:nvPr/>
        </p:nvSpPr>
        <p:spPr>
          <a:xfrm>
            <a:off x="4500562" y="4786322"/>
            <a:ext cx="2071702" cy="5000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Ответ.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357422" y="142852"/>
            <a:ext cx="6172200" cy="39703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/>
              <a:t>Какой из учёных мог про себя сказать: «Из простых мужиков я... Грамоте у дьяка учился, очень к учению тянулся, в Москву пришёл…»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4643470" cy="50937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 smtClean="0"/>
              <a:t>Ломоносов  Михаил Васильевич (1711-65), первый русский ученый-естествоиспытатель мирового значения, поэт, заложивший основы современного русского литературного языка, художник, историк, поборник развития отечественного просвещения, науки и экономики. </a:t>
            </a:r>
            <a:endParaRPr lang="ru-RU" sz="2500" b="1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 flipH="1">
            <a:off x="1071538" y="5857892"/>
            <a:ext cx="857256" cy="428628"/>
          </a:xfrm>
          <a:prstGeom prst="leftArrow">
            <a:avLst>
              <a:gd name="adj1" fmla="val 50000"/>
              <a:gd name="adj2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6143636" y="1600200"/>
            <a:ext cx="1781164" cy="2686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00108"/>
            <a:ext cx="333533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>Объясните сущность водородной связи.</a:t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4" name="03_12a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2071678"/>
            <a:ext cx="5000660" cy="3857652"/>
          </a:xfrm>
          <a:prstGeom prst="rect">
            <a:avLst/>
          </a:prstGeom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571868" y="6143644"/>
            <a:ext cx="785818" cy="500066"/>
          </a:xfrm>
          <a:prstGeom prst="leftArrow">
            <a:avLst>
              <a:gd name="adj1" fmla="val 50000"/>
              <a:gd name="adj2" fmla="val 157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3043230" cy="235745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/>
              <a:t>Объясните сущность наблюдаемых явлений?</a:t>
            </a:r>
            <a:endParaRPr lang="ru-RU" dirty="0"/>
          </a:p>
        </p:txBody>
      </p:sp>
      <p:pic>
        <p:nvPicPr>
          <p:cNvPr id="4" name="himreakt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86182" y="857232"/>
            <a:ext cx="5000660" cy="4214842"/>
          </a:xfrm>
          <a:prstGeom prst="rect">
            <a:avLst/>
          </a:prstGeom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3786182" y="5572140"/>
            <a:ext cx="1000132" cy="714380"/>
          </a:xfrm>
          <a:prstGeom prst="leftArrow">
            <a:avLst>
              <a:gd name="adj1" fmla="val 50000"/>
              <a:gd name="adj2" fmla="val 14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>Какова природа «солнечного ветра» ?</a:t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4" name="s_wind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2000240"/>
            <a:ext cx="4786346" cy="3500462"/>
          </a:xfrm>
          <a:prstGeom prst="rect">
            <a:avLst/>
          </a:prstGeom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714744" y="6072206"/>
            <a:ext cx="857256" cy="500066"/>
          </a:xfrm>
          <a:prstGeom prst="leftArrow">
            <a:avLst>
              <a:gd name="adj1" fmla="val 50000"/>
              <a:gd name="adj2" fmla="val 17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ipenie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1714488"/>
            <a:ext cx="5286412" cy="385765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2900" cy="614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Каков механизм наблюдаемого процесса?</a:t>
            </a:r>
            <a:endParaRPr lang="ru-RU" sz="3600" dirty="0"/>
          </a:p>
        </p:txBody>
      </p:sp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4000496" y="6000768"/>
            <a:ext cx="857256" cy="500066"/>
          </a:xfrm>
          <a:prstGeom prst="leftArrow">
            <a:avLst>
              <a:gd name="adj1" fmla="val 50000"/>
              <a:gd name="adj2" fmla="val 17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om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28992" y="928670"/>
            <a:ext cx="5357850" cy="4500594"/>
          </a:xfrm>
          <a:prstGeom prst="rect">
            <a:avLst/>
          </a:prstGeom>
        </p:spPr>
      </p:pic>
      <p:sp>
        <p:nvSpPr>
          <p:cNvPr id="5" name="Текст 5"/>
          <p:cNvSpPr>
            <a:spLocks noGrp="1"/>
          </p:cNvSpPr>
          <p:nvPr>
            <p:ph type="title"/>
          </p:nvPr>
        </p:nvSpPr>
        <p:spPr>
          <a:xfrm>
            <a:off x="142844" y="1857364"/>
            <a:ext cx="2857520" cy="32861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Кто автор данной модели атома? Какие  названия  она имеет?</a:t>
            </a:r>
            <a:endParaRPr lang="ru-RU" sz="3600" dirty="0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3786182" y="6072206"/>
            <a:ext cx="857256" cy="571504"/>
          </a:xfrm>
          <a:prstGeom prst="leftArrow">
            <a:avLst>
              <a:gd name="adj1" fmla="val 50000"/>
              <a:gd name="adj2" fmla="val 1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hlinkClick r:id="" action="ppaction://noacti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 dirty="0" smtClean="0">
            <a:hlinkClick xmlns:r="http://schemas.openxmlformats.org/officeDocument/2006/relationships" r:id="" action="ppaction://noaction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465</TotalTime>
  <Words>551</Words>
  <Application>Microsoft Office PowerPoint</Application>
  <PresentationFormat>Экран (4:3)</PresentationFormat>
  <Paragraphs>59</Paragraphs>
  <Slides>22</Slides>
  <Notes>2</Notes>
  <HiddenSlides>0</HiddenSlides>
  <MMClips>6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Эркер</vt:lpstr>
      <vt:lpstr>Видео-клип</vt:lpstr>
      <vt:lpstr>Слайд 1</vt:lpstr>
      <vt:lpstr>Слайд 2</vt:lpstr>
      <vt:lpstr> Какой из учёных мог про себя сказать: «Из простых мужиков я... Грамоте у дьяка учился, очень к учению тянулся, в Москву пришёл…»</vt:lpstr>
      <vt:lpstr>Ломоносов  Михаил Васильевич (1711-65), первый русский ученый-естествоиспытатель мирового значения, поэт, заложивший основы современного русского литературного языка, художник, историк, поборник развития отечественного просвещения, науки и экономики. </vt:lpstr>
      <vt:lpstr>Объясните сущность водородной связи. </vt:lpstr>
      <vt:lpstr>Объясните сущность наблюдаемых явлений?</vt:lpstr>
      <vt:lpstr>Какова природа «солнечного ветра» ? </vt:lpstr>
      <vt:lpstr>Каков механизм наблюдаемого процесса?</vt:lpstr>
      <vt:lpstr>Кто автор данной модели атома? Какие  названия  она имеет?</vt:lpstr>
      <vt:lpstr>Слайд 10</vt:lpstr>
      <vt:lpstr>ПИФАГОР Самосский (6 в. до н. э.), древнегреческий философ, религиозный и политический деятель, основатель пифагореизма, математик. Пифагору приписывается изучение свойств целых чисел и пропорций, доказательство теоремы Пифагора и др. Пентаграмма –звёздчатый, правильный пятиугольник - эмблема здоровья и служила опознавательным знаком пифагорейцам в Древней Греции.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В процессе фотосинтеза происходит перенос электронов в хлоропластах. </vt:lpstr>
      <vt:lpstr>Как и почему эволюционизируют вирусы и вирусные инфекции?</vt:lpstr>
      <vt:lpstr>ДНК или РНК вирусов легко адаптируются к изменяющимся  условиям окружающей среды, поэтому эволюция этих организмов происходит на наших глазах.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к игре</dc:title>
  <dc:creator>1</dc:creator>
  <cp:lastModifiedBy>Лариса</cp:lastModifiedBy>
  <cp:revision>65</cp:revision>
  <dcterms:created xsi:type="dcterms:W3CDTF">2008-03-24T08:13:58Z</dcterms:created>
  <dcterms:modified xsi:type="dcterms:W3CDTF">2013-08-05T17:37:04Z</dcterms:modified>
</cp:coreProperties>
</file>