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9" r:id="rId3"/>
    <p:sldId id="284" r:id="rId4"/>
    <p:sldId id="275" r:id="rId5"/>
    <p:sldId id="258" r:id="rId6"/>
    <p:sldId id="267" r:id="rId7"/>
    <p:sldId id="268" r:id="rId8"/>
    <p:sldId id="259" r:id="rId9"/>
    <p:sldId id="280" r:id="rId10"/>
    <p:sldId id="276" r:id="rId11"/>
    <p:sldId id="281" r:id="rId12"/>
    <p:sldId id="282" r:id="rId13"/>
    <p:sldId id="270" r:id="rId14"/>
    <p:sldId id="274" r:id="rId15"/>
    <p:sldId id="278" r:id="rId16"/>
    <p:sldId id="279" r:id="rId17"/>
    <p:sldId id="261" r:id="rId18"/>
    <p:sldId id="283" r:id="rId19"/>
    <p:sldId id="285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9F0A-75DC-4036-9AD0-D12148B9E05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37AC8-6D93-4948-8F1D-FE0510936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ukrmap.su/ru-g7/820.htm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ukrmap.su/ru-g7/820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http://www.worldmapfinder.com/Map_Search.php?ID=/Ru/South_America&amp;PG=2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http://nauka21vek.ru/archives/19158</a:t>
            </a:r>
            <a:endParaRPr lang="ru-RU" dirty="0" smtClean="0"/>
          </a:p>
          <a:p>
            <a:r>
              <a:rPr lang="en-US" dirty="0" smtClean="0"/>
              <a:t>http://archives.maillist.ru/2859/510193.html</a:t>
            </a:r>
            <a:endParaRPr lang="ru-RU" dirty="0" smtClean="0"/>
          </a:p>
          <a:p>
            <a:r>
              <a:rPr lang="en-US" dirty="0" smtClean="0"/>
              <a:t>http://munich58.munich58.dev.olderth.com/index.php?do=forum&amp;act=posts&amp;user=ebu&amp;cstart=8</a:t>
            </a:r>
            <a:endParaRPr lang="ru-RU" dirty="0" smtClean="0"/>
          </a:p>
          <a:p>
            <a:r>
              <a:rPr lang="en-US" dirty="0" smtClean="0"/>
              <a:t>http://arkadeysladkov.livejournal.com/879817.html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http://www.mirgeografii.ru/page/45http://geoo.ucoz.kz/publ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http://ru.fotolia.com/cat2/50030025?offset=12128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http://n.grafprint.com.pl/misfits.php?q=patagonian-desert-map-location&amp;page=3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http://900igr.net/kartinki/geografija/Klimat-JUzhnoj-Ameriki/013-KLIMATOGRAMMA-Zadanie.html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http://festival.1september.ru/articles/528050/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http://900igr.net/prezentatsii/geografija/Klimat-JUzhnoj-Ameriki/008-Nazad.html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http://www.basha.lv/?wp=254&amp;lg=1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http://pedsovet.su/load/93</a:t>
            </a:r>
            <a:endParaRPr lang="ru-RU" dirty="0" smtClean="0"/>
          </a:p>
          <a:p>
            <a:r>
              <a:rPr lang="en-US" dirty="0" smtClean="0"/>
              <a:t>http://ru.picscdn.com/domain/animestyles.blogspot.com/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http://900igr.net/prezentatsii/geografija/Klimat-JUzhnoj-Ameriki/008-Nazad.html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http://900igr.net/prezentatsii/geografija/Klimat-JUzhnoj-Ameriki/008-Nazad.html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http://900igr.net/prezentatsii/geografija/Klimat-JUzhnoj-Ameriki/008-Nazad.html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http://900igr.net/kartinki/geografija/Klimat-JUzhnoj-Ameriki/011-Klimaticheskie-pojasa-JUzhnoj-Ameriki.html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ukrmap.su</a:t>
            </a:r>
            <a:endParaRPr lang="ru-RU" sz="1200" b="0" i="0" u="sng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http://900igr.net/prezentatsii/geografija/Klimat-JUzhnoj-Ameriki/008-Nazad.html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ukrmap.su</a:t>
            </a:r>
            <a:endParaRPr lang="ru-RU" sz="1200" b="0" i="0" u="sng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http://900igr.net/prezentatsii/geografija/Klimat-JUzhnoj-Ameriki/008-Nazad.html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37AC8-6D93-4948-8F1D-FE05109367B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018D7-FC35-40D2-94B7-96B45B629C8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A0BB7-F59F-4888-B9EF-B933897BB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User.COMP\Рабочий стол\South-America-Globe-Map.mediumthum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741368" cy="6741368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331640" y="5085184"/>
            <a:ext cx="792088" cy="13681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0557" y="2708920"/>
            <a:ext cx="7762894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Климат Южной Америки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4869160"/>
            <a:ext cx="30871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Учитель географии</a:t>
            </a:r>
          </a:p>
          <a:p>
            <a:r>
              <a:rPr lang="ru-RU" sz="2800" dirty="0" smtClean="0"/>
              <a:t> МАОУ СОШ №38 г. Калининграда</a:t>
            </a:r>
          </a:p>
          <a:p>
            <a:r>
              <a:rPr lang="ru-RU" sz="2800" dirty="0" smtClean="0"/>
              <a:t> Гаврилюк О.В.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/>
              <a:t>Распределение осадков</a:t>
            </a:r>
            <a:endParaRPr lang="ru-RU" dirty="0"/>
          </a:p>
        </p:txBody>
      </p:sp>
      <p:pic>
        <p:nvPicPr>
          <p:cNvPr id="5123" name="Picture 3" descr="C:\Documents and Settings\User.COMP\Рабочий стол\image262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673654"/>
            <a:ext cx="4392488" cy="6184346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563888" y="1772816"/>
            <a:ext cx="1224136" cy="1080120"/>
          </a:xfrm>
          <a:prstGeom prst="ellipse">
            <a:avLst/>
          </a:prstGeom>
          <a:solidFill>
            <a:srgbClr val="FF0000">
              <a:alpha val="0"/>
            </a:srgb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067944" y="4797152"/>
            <a:ext cx="360040" cy="1008112"/>
          </a:xfrm>
          <a:prstGeom prst="ellipse">
            <a:avLst/>
          </a:prstGeom>
          <a:solidFill>
            <a:srgbClr val="FF0000">
              <a:alpha val="0"/>
            </a:srgb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195736" y="4509121"/>
            <a:ext cx="1835696" cy="2348880"/>
          </a:xfrm>
          <a:prstGeom prst="rect">
            <a:avLst/>
          </a:prstGeom>
          <a:noFill/>
          <a:ln/>
        </p:spPr>
      </p:pic>
      <p:sp>
        <p:nvSpPr>
          <p:cNvPr id="11" name="TextBox 10"/>
          <p:cNvSpPr txBox="1"/>
          <p:nvPr/>
        </p:nvSpPr>
        <p:spPr>
          <a:xfrm>
            <a:off x="6516216" y="4293096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«Мокрые»</a:t>
            </a:r>
          </a:p>
          <a:p>
            <a:pPr algn="ctr"/>
            <a:r>
              <a:rPr lang="ru-RU" sz="4000" dirty="0" smtClean="0"/>
              <a:t> углы</a:t>
            </a:r>
            <a:endParaRPr lang="ru-RU" sz="4000" dirty="0"/>
          </a:p>
        </p:txBody>
      </p:sp>
      <p:sp>
        <p:nvSpPr>
          <p:cNvPr id="12" name="Овал 11"/>
          <p:cNvSpPr/>
          <p:nvPr/>
        </p:nvSpPr>
        <p:spPr>
          <a:xfrm>
            <a:off x="2699792" y="5013176"/>
            <a:ext cx="720080" cy="288032"/>
          </a:xfrm>
          <a:prstGeom prst="ellipse">
            <a:avLst/>
          </a:prstGeom>
          <a:solidFill>
            <a:srgbClr val="FF0000">
              <a:alpha val="0"/>
            </a:srgb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771800" y="6237312"/>
            <a:ext cx="144016" cy="315416"/>
          </a:xfrm>
          <a:prstGeom prst="ellipse">
            <a:avLst/>
          </a:prstGeom>
          <a:solidFill>
            <a:srgbClr val="FF0000">
              <a:alpha val="0"/>
            </a:srgb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Documents and Settings\User.COMP\Рабочий стол\i (1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448" y="1340769"/>
            <a:ext cx="2007303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Южное Чили и Западную Колумбию называют «мокрыми углами»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Много влаги поступает на материк с Атлантического океана в результате пассатной циркуляции. </a:t>
            </a:r>
          </a:p>
          <a:p>
            <a:r>
              <a:rPr lang="ru-RU" dirty="0" smtClean="0"/>
              <a:t>Пассаты проникают вглубь материка вплоть до Анд и приносят морские влажные экваториальные воздушные массы. Над всей северной частью выпадает до 3000 мм осадков в год. Особенно большое количество осадков выпадает на наветренных склонах Анд. </a:t>
            </a:r>
          </a:p>
          <a:p>
            <a:r>
              <a:rPr lang="ru-RU" dirty="0" smtClean="0"/>
              <a:t> Западные ветры умеренных широт приносят с океана много влаги на   Тихоокеанское побережье материка. Но на пути стоят Анды, и все осадки остаются на западных склонах. </a:t>
            </a:r>
          </a:p>
          <a:p>
            <a:r>
              <a:rPr lang="ru-RU" dirty="0" smtClean="0"/>
              <a:t>Увеличению количества осадков способствуют </a:t>
            </a:r>
            <a:r>
              <a:rPr lang="ru-RU" dirty="0" err="1" smtClean="0"/>
              <a:t>Гвианское</a:t>
            </a:r>
            <a:r>
              <a:rPr lang="ru-RU" dirty="0" smtClean="0"/>
              <a:t> и Бразильское теплые течения.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Пустыни: </a:t>
            </a:r>
            <a:r>
              <a:rPr lang="ru-RU" dirty="0" err="1" smtClean="0"/>
              <a:t>Атакама</a:t>
            </a:r>
            <a:r>
              <a:rPr lang="ru-RU" dirty="0" smtClean="0"/>
              <a:t> и пустыни </a:t>
            </a:r>
            <a:r>
              <a:rPr lang="ru-RU" dirty="0" err="1" smtClean="0"/>
              <a:t>Патагонии</a:t>
            </a:r>
            <a:endParaRPr lang="ru-RU" dirty="0"/>
          </a:p>
        </p:txBody>
      </p:sp>
      <p:pic>
        <p:nvPicPr>
          <p:cNvPr id="4" name="Picture 3" descr="C:\Documents and Settings\User.COMP\Рабочий стол\image262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8144" y="1196752"/>
            <a:ext cx="4020954" cy="5661248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 rot="650539">
            <a:off x="552336" y="3588986"/>
            <a:ext cx="3645489" cy="21862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1584479" flipV="1">
            <a:off x="4403702" y="5789607"/>
            <a:ext cx="4128602" cy="23387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708921"/>
            <a:ext cx="2409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Атакама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804249" y="4581128"/>
            <a:ext cx="2339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Пустыни </a:t>
            </a:r>
          </a:p>
          <a:p>
            <a:r>
              <a:rPr lang="ru-RU" sz="3600" dirty="0" err="1" smtClean="0"/>
              <a:t>Патагонии</a:t>
            </a:r>
            <a:endParaRPr lang="ru-RU" sz="3600" dirty="0"/>
          </a:p>
        </p:txBody>
      </p:sp>
      <p:pic>
        <p:nvPicPr>
          <p:cNvPr id="9" name="Picture 10" descr="C:\Documents and Settings\User.COMP\Рабочий стол\i патаго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762108"/>
            <a:ext cx="1440160" cy="2095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Атакама</a:t>
            </a:r>
            <a:r>
              <a:rPr lang="ru-RU" dirty="0" smtClean="0"/>
              <a:t> – самая суровая и безжизненная пустыня.</a:t>
            </a:r>
            <a:endParaRPr lang="ru-RU" dirty="0"/>
          </a:p>
        </p:txBody>
      </p:sp>
      <p:pic>
        <p:nvPicPr>
          <p:cNvPr id="9218" name="Picture 2" descr="C:\Documents and Settings\User.COMP\Рабочий стол\i (4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2970329" cy="2376264"/>
          </a:xfrm>
          <a:prstGeom prst="rect">
            <a:avLst/>
          </a:prstGeom>
          <a:noFill/>
        </p:spPr>
      </p:pic>
      <p:pic>
        <p:nvPicPr>
          <p:cNvPr id="9225" name="Picture 9" descr="C:\Documents and Settings\User.COMP\Рабочий стол\x_631ec7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3" y="3962400"/>
            <a:ext cx="2016224" cy="2824572"/>
          </a:xfrm>
          <a:prstGeom prst="rect">
            <a:avLst/>
          </a:prstGeom>
          <a:noFill/>
        </p:spPr>
      </p:pic>
      <p:pic>
        <p:nvPicPr>
          <p:cNvPr id="13" name="Picture 8" descr="C:\Documents and Settings\User.COMP\Рабочий стол\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340768"/>
            <a:ext cx="3260062" cy="2448010"/>
          </a:xfrm>
          <a:prstGeom prst="rect">
            <a:avLst/>
          </a:prstGeom>
          <a:noFill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71600" y="3933056"/>
            <a:ext cx="2192570" cy="2924944"/>
          </a:xfrm>
          <a:prstGeom prst="rect">
            <a:avLst/>
          </a:prstGeom>
          <a:noFill/>
          <a:ln/>
        </p:spPr>
      </p:pic>
      <p:cxnSp>
        <p:nvCxnSpPr>
          <p:cNvPr id="16" name="Прямая со стрелкой 15"/>
          <p:cNvCxnSpPr/>
          <p:nvPr/>
        </p:nvCxnSpPr>
        <p:spPr>
          <a:xfrm>
            <a:off x="1403648" y="5301208"/>
            <a:ext cx="5112568" cy="144016"/>
          </a:xfrm>
          <a:prstGeom prst="straightConnector1">
            <a:avLst/>
          </a:prstGeom>
          <a:ln w="444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75856" y="4293096"/>
            <a:ext cx="28534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Причина ее образования </a:t>
            </a:r>
          </a:p>
          <a:p>
            <a:r>
              <a:rPr lang="ru-RU" sz="2000" i="1" dirty="0" smtClean="0"/>
              <a:t>холодное Перуанское </a:t>
            </a:r>
          </a:p>
          <a:p>
            <a:endParaRPr lang="ru-RU" sz="2000" i="1" dirty="0" smtClean="0"/>
          </a:p>
          <a:p>
            <a:r>
              <a:rPr lang="ru-RU" sz="2000" i="1" dirty="0"/>
              <a:t>т</a:t>
            </a:r>
            <a:r>
              <a:rPr lang="ru-RU" sz="2000" i="1" dirty="0" smtClean="0"/>
              <a:t>ечение, которое не дает формироваться осадкам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Пустыня </a:t>
            </a:r>
            <a:r>
              <a:rPr lang="ru-RU" dirty="0" err="1" smtClean="0"/>
              <a:t>Патагонии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9144000" cy="15121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/>
              <a:t>Р</a:t>
            </a:r>
            <a:r>
              <a:rPr lang="ru-RU" sz="2800" dirty="0" smtClean="0"/>
              <a:t>асположенная на восточном побережье материка.  </a:t>
            </a:r>
          </a:p>
          <a:p>
            <a:pPr>
              <a:buNone/>
            </a:pPr>
            <a:r>
              <a:rPr lang="ru-RU" sz="2800" i="1" dirty="0" smtClean="0"/>
              <a:t>Анды </a:t>
            </a:r>
            <a:r>
              <a:rPr lang="ru-RU" sz="2800" i="1" dirty="0"/>
              <a:t>задерживают западный перенос, </a:t>
            </a:r>
            <a:r>
              <a:rPr lang="ru-RU" sz="2800" i="1" dirty="0" smtClean="0"/>
              <a:t>холодное</a:t>
            </a:r>
          </a:p>
          <a:p>
            <a:pPr>
              <a:buNone/>
            </a:pPr>
            <a:r>
              <a:rPr lang="ru-RU" sz="2800" i="1" dirty="0" err="1" smtClean="0"/>
              <a:t>Фолклендское</a:t>
            </a:r>
            <a:r>
              <a:rPr lang="ru-RU" sz="2800" i="1" dirty="0" smtClean="0"/>
              <a:t> </a:t>
            </a:r>
            <a:r>
              <a:rPr lang="ru-RU" sz="2800" i="1" dirty="0"/>
              <a:t>течение не дает </a:t>
            </a:r>
            <a:r>
              <a:rPr lang="ru-RU" sz="2800" i="1" dirty="0" smtClean="0"/>
              <a:t>формироваться осадкам.</a:t>
            </a:r>
            <a:endParaRPr lang="ru-RU" sz="2800" dirty="0"/>
          </a:p>
        </p:txBody>
      </p:sp>
      <p:pic>
        <p:nvPicPr>
          <p:cNvPr id="6" name="Picture 3" descr="C:\Documents and Settings\User.COMP\Рабочий стол\SA15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99503"/>
            <a:ext cx="3710404" cy="45584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4928387">
            <a:off x="3441150" y="5470497"/>
            <a:ext cx="114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Анды</a:t>
            </a:r>
            <a:endParaRPr lang="ru-RU" sz="32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699792" y="5877272"/>
            <a:ext cx="1080120" cy="720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ыноска-облако 11"/>
          <p:cNvSpPr/>
          <p:nvPr/>
        </p:nvSpPr>
        <p:spPr>
          <a:xfrm>
            <a:off x="4067944" y="5589240"/>
            <a:ext cx="720080" cy="288032"/>
          </a:xfrm>
          <a:prstGeom prst="cloudCallout">
            <a:avLst/>
          </a:prstGeom>
          <a:solidFill>
            <a:schemeClr val="accent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139952" y="5445224"/>
            <a:ext cx="576064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067944" y="5445224"/>
            <a:ext cx="760911" cy="43204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771800" y="6309320"/>
            <a:ext cx="1080120" cy="720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699792" y="6093296"/>
            <a:ext cx="1080120" cy="720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55576" y="5229200"/>
            <a:ext cx="17764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Западные </a:t>
            </a:r>
          </a:p>
          <a:p>
            <a:r>
              <a:rPr lang="ru-RU" sz="2800" dirty="0" smtClean="0"/>
              <a:t>ветры</a:t>
            </a:r>
            <a:endParaRPr lang="ru-RU" sz="28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4211960" y="5805264"/>
            <a:ext cx="2376264" cy="288032"/>
          </a:xfrm>
          <a:prstGeom prst="straightConnector1">
            <a:avLst/>
          </a:prstGeom>
          <a:ln w="508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660232" y="5445224"/>
            <a:ext cx="1643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Пустыня</a:t>
            </a:r>
            <a:endParaRPr lang="ru-RU" sz="3200" dirty="0"/>
          </a:p>
        </p:txBody>
      </p:sp>
      <p:sp>
        <p:nvSpPr>
          <p:cNvPr id="32" name="Выноска-облако 31"/>
          <p:cNvSpPr/>
          <p:nvPr/>
        </p:nvSpPr>
        <p:spPr>
          <a:xfrm>
            <a:off x="2555776" y="5013176"/>
            <a:ext cx="1296144" cy="720080"/>
          </a:xfrm>
          <a:prstGeom prst="cloudCallout">
            <a:avLst/>
          </a:prstGeom>
          <a:solidFill>
            <a:schemeClr val="accent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7" name="Picture 3" descr="C:\Documents and Settings\User.COMP\Рабочий стол\patagonia-ma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7" y="2420888"/>
            <a:ext cx="1948505" cy="3019721"/>
          </a:xfrm>
          <a:prstGeom prst="rect">
            <a:avLst/>
          </a:prstGeom>
          <a:noFill/>
        </p:spPr>
      </p:pic>
      <p:pic>
        <p:nvPicPr>
          <p:cNvPr id="26628" name="Picture 4" descr="C:\Documents and Settings\User.COMP\Рабочий стол\4462950-wild-flowers-in-patagonia-deser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564904"/>
            <a:ext cx="2268252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/>
              <a:t>Климатограмма</a:t>
            </a:r>
            <a:r>
              <a:rPr lang="ru-RU" sz="3600" dirty="0" smtClean="0"/>
              <a:t> – это графическое представление нескольких элементов климата.</a:t>
            </a:r>
            <a:endParaRPr lang="ru-RU" sz="3600" dirty="0"/>
          </a:p>
        </p:txBody>
      </p:sp>
      <p:pic>
        <p:nvPicPr>
          <p:cNvPr id="10242" name="Picture 2" descr="C:\Documents and Settings\User.COMP\Рабочий стол\0006-006-KLIMATOGRAMMA-Zadani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16832"/>
            <a:ext cx="6588224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Определить типы климата Южной Америки.</a:t>
            </a:r>
            <a:endParaRPr lang="ru-RU" dirty="0"/>
          </a:p>
        </p:txBody>
      </p:sp>
      <p:pic>
        <p:nvPicPr>
          <p:cNvPr id="11266" name="Picture 2" descr="C:\Documents and Settings\User.COMP\Рабочий стол\02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88840"/>
            <a:ext cx="6572477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2415204" cy="1807557"/>
          </a:xfrm>
          <a:noFill/>
          <a:ln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656788" y="0"/>
            <a:ext cx="2487212" cy="1845606"/>
          </a:xfrm>
          <a:prstGeom prst="rect">
            <a:avLst/>
          </a:prstGeom>
          <a:noFill/>
          <a:ln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0" y="4992644"/>
            <a:ext cx="2503746" cy="1865356"/>
          </a:xfrm>
          <a:prstGeom prst="rect">
            <a:avLst/>
          </a:prstGeom>
          <a:noFill/>
          <a:ln/>
        </p:spPr>
      </p:pic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820563" y="5129808"/>
          <a:ext cx="2323437" cy="1728192"/>
        </p:xfrm>
        <a:graphic>
          <a:graphicData uri="http://schemas.openxmlformats.org/presentationml/2006/ole">
            <p:oleObj spid="_x0000_s45057" name="Image" r:id="rId7" imgW="7733333" imgH="5752381" progId="">
              <p:embed/>
            </p:oleObj>
          </a:graphicData>
        </a:graphic>
      </p:graphicFrame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627784" y="1772816"/>
          <a:ext cx="3925157" cy="4320480"/>
        </p:xfrm>
        <a:graphic>
          <a:graphicData uri="http://schemas.openxmlformats.org/presentationml/2006/ole">
            <p:oleObj spid="_x0000_s45058" name="Image" r:id="rId8" imgW="7263492" imgH="6120635" progId="">
              <p:embed/>
            </p:oleObj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>
            <a:off x="755576" y="1916832"/>
            <a:ext cx="3816424" cy="187220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644008" y="1988840"/>
            <a:ext cx="3312368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555776" y="5733256"/>
            <a:ext cx="1728192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4860032" y="4797152"/>
            <a:ext cx="3168352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Закрепление изученного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Почему Южную </a:t>
            </a:r>
            <a:r>
              <a:rPr lang="ru-RU" dirty="0"/>
              <a:t>Америку называют </a:t>
            </a:r>
            <a:r>
              <a:rPr lang="ru-RU" dirty="0" smtClean="0"/>
              <a:t>самым </a:t>
            </a:r>
            <a:r>
              <a:rPr lang="ru-RU" dirty="0"/>
              <a:t>влажным материком</a:t>
            </a:r>
            <a:r>
              <a:rPr lang="ru-RU" dirty="0" smtClean="0"/>
              <a:t>?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i="1" dirty="0"/>
              <a:t> </a:t>
            </a:r>
            <a:r>
              <a:rPr lang="ru-RU" i="1" dirty="0" smtClean="0"/>
              <a:t>    (На </a:t>
            </a:r>
            <a:r>
              <a:rPr lang="ru-RU" i="1" dirty="0"/>
              <a:t>материке выпадет большое количество осадков, чем па других материках)</a:t>
            </a:r>
            <a:br>
              <a:rPr lang="ru-RU" i="1" dirty="0"/>
            </a:br>
            <a:endParaRPr lang="ru-RU" i="1" dirty="0" smtClean="0"/>
          </a:p>
          <a:p>
            <a:r>
              <a:rPr lang="ru-RU" dirty="0"/>
              <a:t>Почему северная часть материка жарче чем южная</a:t>
            </a:r>
            <a:r>
              <a:rPr lang="ru-RU" dirty="0" smtClean="0"/>
              <a:t>?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i="1" dirty="0"/>
              <a:t> </a:t>
            </a:r>
            <a:r>
              <a:rPr lang="ru-RU" i="1" dirty="0" smtClean="0"/>
              <a:t>    (</a:t>
            </a:r>
            <a:r>
              <a:rPr lang="ru-RU" i="1" dirty="0"/>
              <a:t>Так как северная часть в экваториальном поясе, а южная в умеренном)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r>
              <a:rPr lang="ru-RU" dirty="0"/>
              <a:t>Почему на побережье Тихого океана протягивается полоса пустынь</a:t>
            </a:r>
            <a:r>
              <a:rPr lang="ru-RU" dirty="0" smtClean="0"/>
              <a:t>?</a:t>
            </a:r>
            <a:r>
              <a:rPr lang="ru-RU" dirty="0"/>
              <a:t> 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i="1" dirty="0"/>
              <a:t>(Так как проходит холодное течение)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Эль-Ниньо</a:t>
            </a:r>
          </a:p>
        </p:txBody>
      </p:sp>
      <p:pic>
        <p:nvPicPr>
          <p:cNvPr id="13315" name="Содержимое 3" descr="C:\Documents and Settings\User\Рабочий стол\загруженное.jpg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>
          <a:xfrm>
            <a:off x="323850" y="1773238"/>
            <a:ext cx="4083050" cy="3132137"/>
          </a:xfrm>
        </p:spPr>
      </p:pic>
      <p:pic>
        <p:nvPicPr>
          <p:cNvPr id="13316" name="Рисунок 4" descr="C:\Documents and Settings\User\Рабочий стол\elnino-4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844675"/>
            <a:ext cx="33131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Верите ли вы, что…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2448273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ü"/>
            </a:pPr>
            <a:r>
              <a:rPr lang="ru-RU" b="1" dirty="0" smtClean="0"/>
              <a:t>Южная Америка – самый «мокрый» материк.</a:t>
            </a:r>
          </a:p>
          <a:p>
            <a:pPr>
              <a:buClr>
                <a:srgbClr val="0000FF"/>
              </a:buClr>
              <a:buFont typeface="Wingdings" pitchFamily="2" charset="2"/>
              <a:buChar char="ü"/>
            </a:pPr>
            <a:r>
              <a:rPr lang="ru-RU" b="1" dirty="0" smtClean="0"/>
              <a:t>Юг материка холоднее севера.</a:t>
            </a:r>
          </a:p>
          <a:p>
            <a:pPr>
              <a:buClr>
                <a:srgbClr val="0000FF"/>
              </a:buClr>
              <a:buFont typeface="Wingdings" pitchFamily="2" charset="2"/>
              <a:buChar char="ü"/>
            </a:pPr>
            <a:r>
              <a:rPr lang="ru-RU" b="1" dirty="0" smtClean="0"/>
              <a:t>На побережье океана находятся пустыни. 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4" name="Picture 7" descr="C:\Documents and Settings\User.COMP\Рабочий стол\1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73016"/>
            <a:ext cx="228520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/>
              <a:t>Это аномальное потепление поверхностных вод Тихого океана, случающееся раз в несколько </a:t>
            </a:r>
            <a:r>
              <a:rPr lang="ru-RU" sz="2800" dirty="0" smtClean="0"/>
              <a:t>лет, оказывающее влияние на климат.  </a:t>
            </a:r>
            <a:endParaRPr lang="ru-RU" sz="2800" dirty="0" smtClean="0"/>
          </a:p>
        </p:txBody>
      </p:sp>
      <p:pic>
        <p:nvPicPr>
          <p:cNvPr id="14339" name="Содержимое 3" descr="C:\Documents and Settings\User\Рабочий стол\загруженное (1)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773238"/>
            <a:ext cx="6553200" cy="4248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Климатообразующие факторы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1. Географическое положение: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    Южная </a:t>
            </a:r>
            <a:r>
              <a:rPr lang="ru-RU" i="1" dirty="0"/>
              <a:t>Америка большей своей частью находится в южном </a:t>
            </a:r>
            <a:r>
              <a:rPr lang="ru-RU" i="1" dirty="0" smtClean="0"/>
              <a:t>полушарии 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 экватор </a:t>
            </a:r>
            <a:r>
              <a:rPr lang="ru-RU" i="1" dirty="0"/>
              <a:t>пересекает ее в северной </a:t>
            </a:r>
            <a:r>
              <a:rPr lang="ru-RU" i="1" dirty="0" smtClean="0"/>
              <a:t>части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Южный тропик – по центру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Господствуют ЭВМ, ТВМ, УВМ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.COMP\Рабочий стол\335854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74094"/>
            <a:ext cx="7544694" cy="5645945"/>
          </a:xfrm>
          <a:prstGeom prst="rect">
            <a:avLst/>
          </a:prstGeom>
          <a:noFill/>
        </p:spPr>
      </p:pic>
      <p:pic>
        <p:nvPicPr>
          <p:cNvPr id="25602" name="Picture 2" descr="C:\Documents and Settings\User.COMP\Рабочий стол\0018-026-Issledovanie-JUzhnoj-Ameri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3" y="2780928"/>
            <a:ext cx="2534941" cy="3451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2. Ветры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381642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Пассаты </a:t>
            </a:r>
            <a:r>
              <a:rPr lang="ru-RU" dirty="0"/>
              <a:t>с Атлантического океана; западные ветры с Тихого океана.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50766" y="2112790"/>
            <a:ext cx="4013522" cy="4745210"/>
          </a:xfrm>
          <a:prstGeom prst="rect">
            <a:avLst/>
          </a:prstGeom>
          <a:noFill/>
          <a:ln w="50800">
            <a:noFill/>
          </a:ln>
        </p:spPr>
      </p:pic>
      <p:sp>
        <p:nvSpPr>
          <p:cNvPr id="6" name="Овал 5"/>
          <p:cNvSpPr/>
          <p:nvPr/>
        </p:nvSpPr>
        <p:spPr>
          <a:xfrm>
            <a:off x="4932040" y="1916832"/>
            <a:ext cx="2304256" cy="1224136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1405534">
            <a:off x="2857156" y="5234699"/>
            <a:ext cx="3876192" cy="1440160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868144" y="4005064"/>
            <a:ext cx="1872208" cy="1296144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Течения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10081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Север</a:t>
            </a:r>
            <a:r>
              <a:rPr lang="ru-RU" dirty="0"/>
              <a:t>, восток - тепловые --течения; запад, юго-восток - холодные течения.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602624" y="1988840"/>
            <a:ext cx="4118359" cy="4869160"/>
          </a:xfrm>
          <a:prstGeom prst="rect">
            <a:avLst/>
          </a:prstGeom>
          <a:noFill/>
          <a:ln/>
        </p:spPr>
      </p:pic>
      <p:sp>
        <p:nvSpPr>
          <p:cNvPr id="5" name="Стрелка вниз 4"/>
          <p:cNvSpPr/>
          <p:nvPr/>
        </p:nvSpPr>
        <p:spPr>
          <a:xfrm rot="5400000" flipH="1">
            <a:off x="7524328" y="2708920"/>
            <a:ext cx="144016" cy="244827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23528" y="3789041"/>
            <a:ext cx="2592288" cy="2160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5400000" flipH="1">
            <a:off x="7276492" y="1084548"/>
            <a:ext cx="144016" cy="32487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092280" y="2996953"/>
            <a:ext cx="2051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Теплое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140968"/>
            <a:ext cx="241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Холодное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Рельеф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11521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На </a:t>
            </a:r>
            <a:r>
              <a:rPr lang="ru-RU" dirty="0"/>
              <a:t>западе - горы Анды; восток - равнинный, открыт для движения ВМ.</a:t>
            </a:r>
          </a:p>
        </p:txBody>
      </p:sp>
      <p:pic>
        <p:nvPicPr>
          <p:cNvPr id="7170" name="Picture 2" descr="C:\Documents and Settings\User.COMP\Рабочий стол\0001-004-Klimat-JUzhnoj-Ameri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065706"/>
            <a:ext cx="3528392" cy="47922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3507279">
            <a:off x="2900643" y="3515912"/>
            <a:ext cx="2319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Анды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3645024"/>
            <a:ext cx="1232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Горы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7020272" y="3933056"/>
            <a:ext cx="2394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Равнины</a:t>
            </a:r>
            <a:endParaRPr lang="ru-RU" sz="40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339752" y="3933056"/>
            <a:ext cx="1224136" cy="1440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195736" y="4293096"/>
            <a:ext cx="1872208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4499992" y="3212976"/>
            <a:ext cx="3312368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932040" y="4725144"/>
            <a:ext cx="2664296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Климатические пояса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1043608" y="1128699"/>
          <a:ext cx="6768752" cy="5704985"/>
        </p:xfrm>
        <a:graphic>
          <a:graphicData uri="http://schemas.openxmlformats.org/presentationml/2006/ole">
            <p:oleObj spid="_x0000_s1026" name="Image" r:id="rId4" imgW="7263492" imgH="612063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климатических поясов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0"/>
          <a:ext cx="9144000" cy="5460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4828"/>
                <a:gridCol w="6779172"/>
              </a:tblGrid>
              <a:tr h="388172">
                <a:tc>
                  <a:txBody>
                    <a:bodyPr/>
                    <a:lstStyle/>
                    <a:p>
                      <a:r>
                        <a:rPr lang="ru-RU" dirty="0" smtClean="0"/>
                        <a:t>Климатический</a:t>
                      </a:r>
                      <a:r>
                        <a:rPr lang="ru-RU" baseline="0" dirty="0" smtClean="0"/>
                        <a:t> пояс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669996">
                <a:tc>
                  <a:txBody>
                    <a:bodyPr/>
                    <a:lstStyle/>
                    <a:p>
                      <a:r>
                        <a:rPr lang="ru-RU" dirty="0" smtClean="0"/>
                        <a:t>Экваториальный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занимает Амазонскую низменность и северо-западное побережье. Ср. годовая </a:t>
                      </a:r>
                      <a:r>
                        <a:rPr lang="en-US" dirty="0" smtClean="0"/>
                        <a:t>t</a:t>
                      </a:r>
                      <a:r>
                        <a:rPr lang="ru-RU" dirty="0" smtClean="0"/>
                        <a:t> 25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С, осадков 1500-3500 мм.</a:t>
                      </a:r>
                      <a:endParaRPr lang="ru-RU" dirty="0"/>
                    </a:p>
                  </a:txBody>
                  <a:tcPr/>
                </a:tc>
              </a:tr>
              <a:tr h="957137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Субэкваториальный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летом господствуют экваториальные воздушные массы, поэтому осадков 1000-2000 мм, </a:t>
                      </a:r>
                      <a:r>
                        <a:rPr lang="en-US" dirty="0" smtClean="0"/>
                        <a:t>t</a:t>
                      </a:r>
                      <a:r>
                        <a:rPr lang="ru-RU" dirty="0" smtClean="0"/>
                        <a:t> 20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С. Зимой – тропические, осадков мало, </a:t>
                      </a:r>
                      <a:r>
                        <a:rPr lang="en-US" dirty="0" smtClean="0"/>
                        <a:t>t</a:t>
                      </a:r>
                      <a:r>
                        <a:rPr lang="ru-RU" dirty="0" smtClean="0"/>
                        <a:t> до 28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</a:tr>
              <a:tr h="957137">
                <a:tc>
                  <a:txBody>
                    <a:bodyPr/>
                    <a:lstStyle/>
                    <a:p>
                      <a:r>
                        <a:rPr lang="ru-RU" dirty="0" smtClean="0"/>
                        <a:t>Тропический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область влажного климата, со стороны атлантического океана (2000 мм). Область пустынного климата – побережье Тихого океана (250 мм).</a:t>
                      </a:r>
                      <a:endParaRPr lang="ru-RU" dirty="0"/>
                    </a:p>
                  </a:txBody>
                  <a:tcPr/>
                </a:tc>
              </a:tr>
              <a:tr h="957137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Субтропический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летом – тропические воздушные массы, зимой – экваториальные. Восток – влажные субтропики (2000-1000 мм), запад – сухие субтропики (до 250 мм).</a:t>
                      </a:r>
                      <a:endParaRPr lang="ru-RU" dirty="0"/>
                    </a:p>
                  </a:txBody>
                  <a:tcPr/>
                </a:tc>
              </a:tr>
              <a:tr h="1531420">
                <a:tc>
                  <a:txBody>
                    <a:bodyPr/>
                    <a:lstStyle/>
                    <a:p>
                      <a:r>
                        <a:rPr lang="ru-RU" dirty="0" smtClean="0"/>
                        <a:t>Умеренный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Побережье Тихого океана – морской тип климата (2000-3000 мм), мягкая теплая зима (5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) и влажным прохладным летом (15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) Побережье Атлантического океана – климат умеренно-континентальный (200-300 мм), зимой бывают морозы, лето теплое (15-20</a:t>
                      </a:r>
                      <a:r>
                        <a:rPr lang="ru-RU" baseline="30000" dirty="0" smtClean="0"/>
                        <a:t>о</a:t>
                      </a:r>
                      <a:r>
                        <a:rPr lang="ru-RU" dirty="0" smtClean="0"/>
                        <a:t>).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273</TotalTime>
  <Words>577</Words>
  <Application>Microsoft Office PowerPoint</Application>
  <PresentationFormat>Экран (4:3)</PresentationFormat>
  <Paragraphs>122</Paragraphs>
  <Slides>20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Image</vt:lpstr>
      <vt:lpstr>Слайд 1</vt:lpstr>
      <vt:lpstr>Верите ли вы, что…</vt:lpstr>
      <vt:lpstr>Климатообразующие факторы</vt:lpstr>
      <vt:lpstr>Слайд 4</vt:lpstr>
      <vt:lpstr>2. Ветры </vt:lpstr>
      <vt:lpstr>3. Течения</vt:lpstr>
      <vt:lpstr>4. Рельеф</vt:lpstr>
      <vt:lpstr>Климатические пояса</vt:lpstr>
      <vt:lpstr>Характеристика климатических поясов</vt:lpstr>
      <vt:lpstr>Распределение осадков</vt:lpstr>
      <vt:lpstr>Южное Чили и Западную Колумбию называют «мокрыми углами» </vt:lpstr>
      <vt:lpstr>Пустыни: Атакама и пустыни Патагонии</vt:lpstr>
      <vt:lpstr>Атакама – самая суровая и безжизненная пустыня.</vt:lpstr>
      <vt:lpstr>Пустыня Патагонии. </vt:lpstr>
      <vt:lpstr>Климатограмма – это графическое представление нескольких элементов климата.</vt:lpstr>
      <vt:lpstr>Определить типы климата Южной Америки.</vt:lpstr>
      <vt:lpstr>Слайд 17</vt:lpstr>
      <vt:lpstr>Закрепление изученного материала</vt:lpstr>
      <vt:lpstr>Эль-Ниньо</vt:lpstr>
      <vt:lpstr>Это аномальное потепление поверхностных вод Тихого океана, случающееся раз в несколько лет, оказывающее влияние на климат.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FuckYouBill</cp:lastModifiedBy>
  <cp:revision>28</cp:revision>
  <dcterms:created xsi:type="dcterms:W3CDTF">2012-04-22T15:49:23Z</dcterms:created>
  <dcterms:modified xsi:type="dcterms:W3CDTF">2012-04-23T19:39:05Z</dcterms:modified>
</cp:coreProperties>
</file>