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3B7B3-8C46-4BBB-B23A-4E27A6851392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62E7-197C-41AD-9DB9-724321C9F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6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113908-3D0B-4AB7-8AA3-CED1BF6EC3F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92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654C16-63E5-4D5F-8C3D-1CCCB069C7E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75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6CFF60-8591-434B-94DF-3E5A3F010A29}" type="slidenum">
              <a:rPr lang="ru-RU"/>
              <a:pPr eaLnBrk="1" hangingPunct="1"/>
              <a:t>19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84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6CFF60-8591-434B-94DF-3E5A3F010A29}" type="slidenum">
              <a:rPr lang="ru-RU"/>
              <a:pPr eaLnBrk="1" hangingPunct="1"/>
              <a:t>20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0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6CFF60-8591-434B-94DF-3E5A3F010A29}" type="slidenum">
              <a:rPr lang="ru-RU"/>
              <a:pPr eaLnBrk="1" hangingPunct="1"/>
              <a:t>21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606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6CFF60-8591-434B-94DF-3E5A3F010A29}" type="slidenum">
              <a:rPr lang="ru-RU"/>
              <a:pPr eaLnBrk="1" hangingPunct="1"/>
              <a:t>22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70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6CFF60-8591-434B-94DF-3E5A3F010A29}" type="slidenum">
              <a:rPr lang="ru-RU"/>
              <a:pPr eaLnBrk="1" hangingPunct="1"/>
              <a:t>23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65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6CFF60-8591-434B-94DF-3E5A3F010A29}" type="slidenum">
              <a:rPr lang="ru-RU"/>
              <a:pPr eaLnBrk="1" hangingPunct="1"/>
              <a:t>24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9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86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21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62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5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5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88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8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77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87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42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D1EB6-2FF9-48F4-9E64-B00EAA24A115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E2206-9BF6-4C4D-B20F-3DDC170989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48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dn.ru/" TargetMode="External"/><Relationship Id="rId2" Type="http://schemas.openxmlformats.org/officeDocument/2006/relationships/hyperlink" Target="http://paleokazakhstan.com/paleozoy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kz/url?sa=i&amp;rct=j&amp;q=&amp;esrc=s&amp;source=images&amp;cd=&amp;cad=rja&amp;docid=FqgOI4plqZ06cM&amp;tbnid=9Kcln-J3yy_5YM:&amp;ved=0CAQQjB0&amp;url=http://kz.ambuba.com/turizm/opisanie-mangistau&amp;ei=iJoMU97dHceM4gSn1IDYDw&amp;psig=AFQjCNGNU-OXZGhJhQm2cKCTJyO_pX9mhw&amp;ust=139342130344797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5.xm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3.xml"/><Relationship Id="rId5" Type="http://schemas.openxmlformats.org/officeDocument/2006/relationships/slide" Target="slide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encrypted-tbn1.gstatic.com/images?q=tbn:ANd9GcSh64YY_Fimju7k2c-pknCeCtQLoVvax01v7Mg22jvC3bPXwbd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encrypted-tbn1.gstatic.com/images?q=tbn:ANd9GcSh64YY_Fimju7k2c-pknCeCtQLoVvax01v7Mg22jvC3bPXwbd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encrypted-tbn1.gstatic.com/images?q=tbn:ANd9GcSh64YY_Fimju7k2c-pknCeCtQLoVvax01v7Mg22jvC3bPXwbd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encrypted-tbn1.gstatic.com/images?q=tbn:ANd9GcSh64YY_Fimju7k2c-pknCeCtQLoVvax01v7Mg22jvC3bPXwbd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 descr="https://encrypted-tbn1.gstatic.com/images?q=tbn:ANd9GcSh64YY_Fimju7k2c-pknCeCtQLoVvax01v7Mg22jvC3bPXwbd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2" descr="https://encrypted-tbn1.gstatic.com/images?q=tbn:ANd9GcSh64YY_Fimju7k2c-pknCeCtQLoVvax01v7Mg22jvC3bPXwbd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AutoShape 14" descr="https://encrypted-tbn2.gstatic.com/images?q=tbn:ANd9GcTeu_c1F8yGcgd8ILTHDFyNuV9OGqX9Z8E3F0nG2r44mHbrlo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AutoShape 16" descr="https://encrypted-tbn2.gstatic.com/images?q=tbn:ANd9GcTeu_c1F8yGcgd8ILTHDFyNuV9OGqX9Z8E3F0nG2r44mHbrlo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AutoShape 19" descr="data:image/jpeg;base64,/9j/4AAQSkZJRgABAQAAAQABAAD/2wCEAAkGBhQSERUUExMWFRQWGRgXGBgWGRgdHxwcHRobGB8YGh4gHiYgHhwjGRscIS8iIygtLCwsHB4xNTAqNiYtLSkBCQoKDgwOGg8PGiwkHyUvLCosMjQwKiwsLTQsLCwsLCwsNCosLCwvLCwsLCwsLCwsLCwsLCwsLCwsLCwsLCwsLP/AABEIAOEA4QMBIgACEQEDEQH/xAAbAAACAwEBAQAAAAAAAAAAAAAEBQADBgIBB//EAE4QAAIBAgQEBAIFCAcECAcBAAECEQMhAAQSMQUiQVETMmFxgZEGQlKhsRQVI2JywdHwM3OSstLh8RZTgpM0Q1RjorPC0zVkdIOj1OIH/8QAGwEAAgMBAQEAAAAAAAAAAAAAAgMAAQQFBgf/xAAwEQABAwMCAgkFAQEBAQAAAAABAAIRAxIhMUEE8BMiMlFhcYGRsVKhwdHhFPFiBf/aAAwDAQACEQMRAD8A33D1Ki9XWH0wzxuBEL3Jt6e98MhRBBEb7z198Z/N16RIkO6idOgEQdQOnpMFQR2t6HHFTIMK6Kuo0IBLalgMNZ3BEcwQadJUhm2iMcF9Kcux6c5W0GMBN80WpqZuoKmb2hgb/Ab/ADjBaNIlTKnYiCPgRhMmRpKtQayToZSNQtIJItBvvBtvbfF54ZSDzJPNrDBgL6tcNAjzHUIiZOFWNd3+yK8g7IjiWVWoul7XFwJN5H4kH3AwAvDbMVrvFpKxMnmvciCCtouPQxjz6S5erVRBl63hMHBLaWuAD1CnYwY2PXEocGolmBBYjynV9VgB0vNoMkm3rhlLDZJ5lC9oJBESh630fp1gBXDVNDOU1MVbQYJBIYFuaDzH5Thw7iQeb30nf5fhgT810RICC5kgFjeQbgbEECO2Ls1xVV5JCk3lgQIJA6xJk/P3xTz0jsSiaS1sFCcTou4YhlZAQTGpWQALzalIIadY6QGMztggZer4KjUqssqAkhSNLKqRB8p079j0tgds6hkM4EgrqEb3ESFB6G3ofcqs1lKbZynmRmguhU5GViSwVgRYgXntPv0YA4iDtnRBDSTJT8Ucw6XqKJW/KDeTPSwiBBm83wXUNM3GkHvuCNoMG9v3YUPnqLrFRmBDatrrveAIBmb729DgmnwzUINav0EayPmO9zPf5QLhHax6Kh/5yhspx5a1arRFFgaNtZErE6egkA7gGzC9sWb1FRAVUldXSQJJJ9DIEHv0ti+jl4LOtRyYsGqEmLQ2mPUbnYjbBVJtIA5SQJkMJmLm/ed5vPrgiQwYRTJ7kUThNmmKUpBIZZE7+Tl2Jjp+/HdWjVkkVXvJjSrWliAvP2IE9YHoAFQptU1oapg9SBB1KLrYTPMPge9gpMg3TjdWXZiE6qUUeCUB6gmPuO+Ac9RKLKMbyIYi1jcMRNvWfhuLqNNlCrYhQBM9h2+WLg0YVcWnOQjiRhLaBrOJFRVHSVuLxDCPMI79/fDPAlCqupzIhm5b7kKoMd4I6euL3rKoJLBQN5IH87j5jEqSToo2ArgTirKNAK/ZYj4eYf8AhYDAlXPOHICKV5QGLqOl5E9yABab3xRQzdckHw6Y1gGz6haZMgi3lEx12O2L6IwqvE4TTNV2VZVdRkWkjcgWsdpnAVTiJYEeDU0kEEkQINj0J6np0vvbuavJLKpkyFMdd7htUD6oiZ3tgXNHMaSXemsgSoAOrlg0xYXYmxk7etmU2aaT6oXErzKcWfVSTQZqKDq2jzSYggwFBJkRrTecNKeWQMYXmFwJ2MduhIG/v3OFdTI1NKqaxLDYBQADpjzD59ZtY4q8ajlahaqzeNUBIUlZfqY0i5LWGtjBMCNsG4AzafQKm3HZHjNZiBNBQ0X5rD8fxO+BM7n6qzyK5IMpTJYnQCwA7E9ZAsLAm2CH4pSP/U1CRE6VB3jqe3XpIIxRVzGoFvyZxphiWm0LJkRA5bW9Zi021sGY590Bd4qr/akf9x/bzP8A+piYH8Wp/wBlPz//AJx5hnRUvpHv/VVzu/7JivGaOpTzCVYEEFuswdxsDcW6ScBUc2geqXqsZOpQBOm7NMbCFZV0pPk1Hc4Pfi+pJ8KqIIIJWItN77QSDHrgmrnF8Iu/6O5WakLEkLNzEGxF72wAqOYNDnGqu0O3WV4kMy1em9NR4DaXdl0xILKWudQOhRETth4+Qy+kgJLEW8xIMQOvL0F4GLfzlSLNqcqL04aQOkgnaJg7wQcVDO5eppLNMLpKjUBYgkkAdCPxwbiMYI8tOfhWDIgwjclWFRiVIhYACsf73v79N8Q1CKkG5IBJabmTCqTInTfcDbsSPMrxekWUqwg8gsQCfNG1jAM4NNQMCpuptDA/vGFmqQLbcH391LQTMofMcSWnAKkSVG4HmMSL3726A9sArxKk7ElC5G4KjlEMY80fUJJ7kdMC8earRpasorVH8QSSrNoXQxOxBNwu8iCLdcd5apmIpuaNwIcCxEJqYEEmCHkTe6n7QihTaOz+kbpiSfhFLmKRkCiYFyCqgbBu+4DAz0nHXDXpgLp0ldhpgiLgQRueU+4HWBj2vW8ShFUM2sFWQbAkxMjbvecccOyxVHVbtqLfpIIOo+JJMb87dN+kQMUbY1Q53U4bxnK1mfwmVihEwpsIgEW2JDR8cMK7ztK9NRtbqADc/h64z/COEHLhzSy6BiYbVUZtriJJgcxsO4xfU4u9IkEUQZM3IN9hyzb3uZ2E2EtAOD90Zz2QY8lM5S11whpNoaNVRdcECmyz5dMLYRMywNwDhhV4TRYAAAxJ3J3iSRO9uuM/m/pQ7MoVeYixVTaTe8kRCiOp9Nsc5jLZqoIqGR+rAPfqWudsRzyCAMeqEMbBJTDj3G9C+FSP6QixAmItfb06jcDrhJR4zmFIWNcrpOxgoYkjceba5298F5TImmVIpuXi2pzIuRf2gGSeuJ+StRutI3sAzjbnOnpbWxa9+YibCKbTBBB125lEa0QAMI/6P8SashMQykgg3BgkW7bdLemKuO/SGnQqUkqq8PJhQCJlVBYkiV5jb5jbCLxTRrFvDM/Z3F+9/wANx7YIqcdosf09GnC2BNMEqZBEEgiP32xGNgyUwEOOn4TvNZzLkgOSNMhYkTLaDEdNS+m3bHOVy1EzpXy35mcESJtA6C/e+KOH8Wp6TUAhJJNpj9YHeLQQZItFhgDO8bqVbUVApATqHbpEfjt79CuDRiffnKCwk5hPW4cNQC0lUibwRf5SQDuOsjcY7rZrRoCBYBC8swA0iLdjBgfdgD6PMtSiq1IZhudr9Z9JntHYYb5jhgZCgBExcEzYyL7xPTBvqU3ERMBAGFszqvcvSexKd5vc+8gQN+We3bCX6SVc0uYoNSGmkIDmaXVwrXYz5IFu/rgitlUCq0u8g2LCBy6zI0mfLEHew7YooVaB2R3a1xeBMyYbrMk/AkkHBMaD19dlV5aYhORVTysaa+jH8TPc9uvXAnFOHUYGYdTUFIFlIJawvyEMJIIkBrSLRgOkqi4y7fCdxMNEiJ21e42tgmhn61KQlCBEhSRFxPYRecAGwef2rucNEMmZYhatBSUmIJUiQxVoIYhlgWK2PfBmVzleqtlphDPmLX7j4dvX0kqOK8RzbLpp5cFQ2kk9FBIE3jyhWLgQNUQSCcd53hrqZp3vqg1QLzNjuZ7kg4MtAO3yoQbclC/kmY+239tv8ePMT8uX/s+Y+Q/9rEw68d3ylWO5K0XDsloQgQVDEiyrMmTyqoCrNgogdbzizi/DaWaTwqmoXDQDBkAgEG4IuR13wBkuGtlqCJ4hqgGJhhEmbwWbSJgQD06bc8Q4lqpFAjqdpCvIM99QMHYkXhuh2yQXukHdaLujODoqOJcUpZRaWpG0EhAqgHTCjck3i8C5MHczgyjmXNMfovEECGBABAHTe+17m3SIxRknhF1JWYLbUFIjryySYEx1Nt23K7JcDp5fMvXFQyVY6QonmbSYMy0aLm0ah3xpqgb6pbC0t3H58E9So02pBIIjU4mJWDABiNTGCenrgzLZ1mAIXQ3UTPtcQJ9tsBjjSLAAqgyQRED3kkW9T3wbls0KgJGqx0w4g7A/K/3HGN4OpCtsaSguMIyL4iKajkgEAGbamsQCwDMAkbcwJIAOOMrk4U6qlQwqkQ19tRn49vXB+Z5RN4MfC4mMBGkJAkabSLg2tEzscWKhtRCmJKqrZBfDLlqigKxMvNgGMsY3hjYd4x3lMoh11E8RmW41FgdQ1g6lIB1By9mFj2gYr4vT1QIkEONJiPKTee/8jrjnJ0K1IQrIBpmBsQI2EeZmJY+rn0w2SWTdBKEgB2iz9F3LsjllaWJNoALEATtaOse3Yqpw/wAOn+lYOSSTKseQAlmsDCgleY8om5EjHFDL/lDtqKBk3kRzSDIMk3Edb6ukQGFTJl1VGdDpuodV7cvS0Qb2mZi1xaAXSdN4UqOOgRFPL1FUQlMET3m8xJk31QPQH3i5vyggAGkCReNU7dB7+2OfBYFSagYTcaRfYz8IPzvfYxsuAp2AjeBb1+GFugQYCWF5lnhZciTAnaYEfeQT8cC8S4squqaWsPEkRNgzWXzMOQyQIBKj62OqOeRRuq7KR1BEW72kX+eOqnEUIKl10mRO4m/32xWjshTbVUvxOnN4BNzA1dBu23+mAM9Xp1EYJP7QQdmMzMkQDt/o2ylcwsnzAGfWBIPr64tq1SASLsASB3IG37sVcGkGFcFY/KcDLrapKiFKMIEQCIEWsRt0Pya1uE6ApQiBvMxMRfuD909sHNnXmDQcmbsoMbkTcdgDv1x4c5VA/oG6bGfjIH8+mGAua6R+FZdcMpSOFagz0IRtmQ3uLwYibHe2/pGG3AM8Kq6HVTUXfb09Ok/EQeuF1apWDa6dLSfKQSCJKkgHmUadYAJuRJgEwB3xXINTY16QUtBkEWI+PW5v0J7Eg25gBGcH7I2VJEQmC16qyPBFmItAABIIMSCbE9ve2LKteq0A06UdOYkja4IgiL7YD4XVNQAipEyTKgsIIhbzsDHw+JPq5eqVE13nYhVG5EQCCPXeenbB3AHBH3Q2u3SrPZXNeNSZakII1iW5peIhpNwygXEQTh8M8lJecQJ7EyT2FySe1zjtMoWXSzXMSSb22I9jf3xxm+CU3EVGZjIazFYPQgLAGISHgXbIyYCAXjiNq0oWgkcnMIFgSRtO4FzGLG/TJ4bUmAYWLSAsQYPeduXpNxOOczQWk3hmGQKsagOUEkBVgWgLNo+4nHGqmsLInULzYg/WuYHY+oOI+kG5aFQdJyVV/s3W/wB6/wDzKn+LEwf+dR9lv/D/ABxMLuf3lTq+CFbjFLWKes+Mw1BATsZMdgQvTeAcdU6gZirnw4AnWQCfQXsvf78A5jg4qPNRUNXYOq/VmQGBs1hBB3UkTfBdPIIihWho0qCQNTGP1pAt2jDoYwAjUqEl2AmAzFLbxE7QGHy3xQ/EFp0yTcBnAgjfUf44V57M06avq0mo0kKVBm9z06/Ox64T5WiX0NWOkSSFHl3E2A7soEmOYR3GdzAdDlHNolydv9L6elSNRkkAXkRYnva89sH5f6Qo4Eus+pE+xnf3GMzkMtRUk1CrXjrE9TZV0gyCFaYvLHoS2WElqDQVANgRY+vXb3HxjELA3B/nPoh6Rp0CP4r9JhTamnhuxqkBSotOoCFmNdzsDt1x7TrVSJGhoidW6n6wIEdjFtjvIwso/SysCNZXQtiT3lluZ9Jn1Fr48z/Fnr1DpUAADmBMn0BBEjY3PUDDQGxEflGQTHMp3UWsVJJp6Y0lRq2JALd7Ak7xANr4D4nSzDBYZQ8bJ8CRPe3wjr1SCjmHUyzkgXVtehjcQdLBiLg2Mgi8ixurcbqoFjUWkRrE6muu8QDpNwPsz3iYIgET5IYgyveHcS8FjrVhUDKObr0m3p22iIEY0vDaqKsSusgFrib3Hwxlc1nGrQpRixZTOkCI0kKYiTqG47jpvoRwtCBqUsYEkkxOkLYTGwwkugWqqg3CPzVVCBdYmd17HriupmRpI1qbWkie4gzf4/PA35vo3/RgkxMT0FtV7mD174jZBAOVFHXsbeouPfEaW4CTlQqGEqiEtPUH1JnaZ98DVaSrCtTQA9AJCja7GBcz/E2lhklQCAAGA/f09Md1ja4t/J/AYY18OtAkKRuVRlcymkqTEFhaCBeRt0AIvtGAOJcVtUp0+WqtgTBAIKattTCA43W82mDBmTUK7NZbCSNhqMXHc6bdfnGLM1VUsSInebT7avSRHb2wwtYMkeSoydEjPEKrg6TWRyWgaWgag8EQp5UlD12PrPVPNZolTNXzAlfDqiwJJWQv1pgWEAXw2FcIC2rVtIiCJIEbwN+sY6HHaIsWYH9kmDbqLHfv0J6YG87NUjxTB6akRFttsCsuix5kMC+4m0HuPXfv3xPz/TgSKhJsOX90z/rjz85hgR4VUiwI0Dr03v2t/nhIY4bYVys/mYylcOCdBYT2EypmdhcT7A9ScUNxio1fWxI0yoIFlIDD4A67zvpUSsXbcQTXTKtTrAH7Sgx0nvaZuZgdcAZDJsUIbQAdJBLAHrZbsCBbmtMxAi7mtLesCmmo1wgo7iH0gNIanq8qxHL5gQLtAN5kW2sYJOBOG/SRqzoq1hpHQaZBJjYw0TYQfxwI2Qy9OdQMAapRlaAJJJVZsImf8sLuI5dGafCIqpqUgJ4ZN9nUwZEjaJt6YKHAaesBWCw/9Wv4nRZ6a+Y1BqIqREGQVViJGnoDtse5wFlSKiMppaXKkAiSdURdTZf8o7YV5T6R1NAGpkPLIcB1IiAZF9otvF464Lp8QKVCzMyNJ1Cm0iQIJ5rbQOuw33wTQ853CvqaL3W32j/YzOJjr8+//MVv7C/4cTBZ+n5Q4+pM+FiuSzVQpIPRhvpGoCF8uqYm8bk4TccrtWrhKcEqbgMfskR5e9/hhzQr1gm1PaST1tJ2MTPa1iL74T8OqMz1HpqJLEHUD3AnfsOn+qKxlxiMYCtnVbKCp1HeumqnJUQZJsvLPSTt2tHz1FLVzDShEj636qkfU9jiim1UnnVQACZU3npv6WwN9GuLLmEapTBCEqQTG5RSygA/Va3vMbThbgS27uQOfJyixmDTkNoA8wljeSTHkkkH8Rj2pXNwGpg2+sbSJH1YM7x1vicTQlQFnVJiCR0M7EWj92BuK1kpUDVakKjAIAuxZyQirebliBeYxcBwB3KCYVCcMAEGpTbadpj16ncX7++JTyJVWRMwgDKwt1kRI9BIsIv23wXkqFKrTSqlNStRVcT2YTEdDfHVTKU5jQoItBgwJmPneMS6D/AriVXk0qBVXUhMz9c2MuBzMSVEhZJJtucdZvhMy7RJIJie6jqTsoj8ZwBxviD5UKypTZQFDEllIGoLNgQogljUaFEAbnDisSabKTJhunvBwVRxb1gcFW0AoM8JGloAJM2Os97TrsJ/E46oGsoKqgCjVE9bkiJbqdtoEewLSpEk9W7+gP374Uj6RznjluULogGTq16RUI7R4Rt1lTioc4keqowFenDWqEllCk3N2IM2nfupFrQMXngSdXJJv03PwmJO04YeGoECB1gdfU+vrjmo4gyYsb2t63t88Cah0aqA70JlMuFga2UdoSAY0n6vw7YKzgZVEFnkgEDTYQZayzbsN5xnfotxKpWR2rElwUgaAs0ygKVAP+8uxHQ2gRd9rvafTF1Ja/XRWMjCWVDfSKNWDuJubzvpiBc/wtPL5HeKD2/XMSR8DvaRjn6S1nWkNLOAKlPWac6whYBykXnQTteJIuMWcMzreEsNUbcTWgNGogFh5vLeSASIJvOGBzy24eWpQgZhC53KZhtHhLpIbn8RiZWANj9UGRAvtHXDtcmpMzYWJ11BGw21WtiqXMMD32i/W3pAn5YXcfyxepQYGqIqDxAj1FGjQ5JbSwBGsJc+3XFEkkAoierhHpXYMAcu+vYnWbEyYkyCSom/eDHWzni2XXUZEM68u1yPUk7Xt8Mc18xq80gm4MGD09gfXHlAknzXwu4bBQNO5RtGm881BAv2gVJ69I32+/HeXy6kMotDGI9TIt7EYy1B8xSz1Sq2lUqApdx5aYTQ2nYAt4gsZ/SCQIw9/OKMSQVDwDE7wDMEfqgH4YN7YiEIUzuT3cid9WkwbWn4RhCopyoSkTAgFABBjcjym/WB8caB18Wk6MJLK+k9JYH95wp+jf0cqZefFOsMMtJJBIKU9LiFUcoNltOxnDqDjME+hVP00SXjSU6z8xCOpOkptNhcH/XtOFSZVaUVPGaRaVUET2sD/GPhjS5/6PmnBTy7HSVHx1kH5WOEeW4RmK+qXlQSCjGARANjEHff0xdRxYTcITWHAIKK/wBoPQ/LExZ+aM19o/2kxMZOm8PlMnxT/MoVqFVFQ8p8xHOOyHctExMzEEdQn8bwKqlXJVrxFjtt26iD1B2IIxrczTRxBIPsRaMKquWNPnOmoOYvAsNrnrpNySJg3+1OnFVtp1+UE2eSvyXFUqyFN+oxxwnhNPL6kpggaadpJ8qlA37RVQCesDCrjeUAIqIsK0K4FiAN59vwJPbB9OiH2epBCsRM3LMTIj4dsZgCAWz6KPAGQjc5qBUpBbmAnbo3/pwFnKL1V01aNN1Uq0M3LqElZEwRMb29Nsd18g6Qy+KeYXIDEAkEkJqXVtESLM5vYYKAOlWqLFSFMRYGLqveCSMaOicwB0c/pIuBOqpyFBadMU1UIo1RpmACxa0n19h0sIxXXzjTop8zXBJFh6395nBbuTcKR3kr/HFdGnEkwCe3a1vuwgEAkuTAqanCaNZgayLUdfLMmBMx6iRMG1h2wbp09ZB+6T37XwFWyCMSSTJ9YGOvzdSjr8CfX+JxVwkXFER3IrIk6RzAmAJW/pv2nFjZNZkAAyW2EaiApb9rTad4wLlysAA3UlQbzAJAHyx41BmqE+IynqFkCFsInuST17Hpi2jUjCEq6rlGMFXCGIgLN5337W7fdFFTK1IvVPSYUfIf54tXh5iPFqG0XYX23t6fj3xaaRRYktvcmTczvipjT4UjKW1KLGAarx19bj0IFrztbucTO5xlbynQBJcSTHNcWiRCiCZOsQDBwTUInbEdgSB8T+A+/wDDFh0nIRRGiAbO0tJMtMAjUCY+sO/yFxtuDBQ4nTaUILBpSw7j37HfF4qAGDtivL1uVehAA+Vj94xUg7KoKXItJySAzbi4YAiy7zvA6HBL5WkN1UE6iILXsJO5G0YKNMHv74qqZUWkAiCRqEjpP7j8MFfKqAF4M2sQXX5j0/iPmMdB1PNqFt8dfmsaQSFAM6QBJNhAjYDrO+0xis5EQQLAzYqB+BH78aDwpaJJ9yAhFYFXh6TEByhMCCwG3S56X+/AeZpoHUoVJnpH2ZBEdbCMT81oogwPhG8AnbsB8BGPK60qctI1LN3AmVHoZBA0xexFxAjEFEgXT9/0pfmIVdTjVSiTNMvJmR7ycD5r/wD0DSoJlWm40m9oiPf92G7VkYwpUE7LIud7H+T74RceoJqpEgCXAJI6SCbz29ZvgWhzOsQiBaTCh+mYeD4yKb8pWCevXfpY/djjgf0sRM05JKq24INrm9p3BHyGD83wRACaSgzBIAkXBICCJ3tv1NumIvC3F9JVZMBQsLLbAzMe0mN77oq1G1BE+WitpA0Ccf7XZf8A3n97/DiYVfmx/wDvf7QxMYbB9SKfBMPyXL76lMCZ1ztBnfppBn9UdsePw+kAfDABGrmBJ0kAiTe8E7HfHHh0QT+lMne/qDa3YbdQOsTi7KhSNCtJBAmQTa8n4g46wYSQASgLoyQkVLg4qJoYcyuVA5m03VRzGWiIN/wjGi4RkvDqQdtEqGNxzf59f3YtynD1pLNyRJnrHYegFgMV5V9VQuG5WCwDEzERPb07z3x3W0Gg3ESedFz3VC4RsnDX/n4/jgTiB8u2/wAfh/PbFVTNAGLk/hgavU1d7bdo/j/EYXxFRpY5gImIVU2m4GF4SJ9/x6H93yx4kkGCD6YorJabx6/Ij+fTAeY4mKVrsTsBf29ceffSLTC6LXXaJk+aMXCiO8Yoy/F0eoKa8znoO3c+nrhaKFavGyp9/tH+fwwVl+FmgjNSg1CwJ1mxC9PT0I27HEotZUfBOBkqnvtbhMssuloMSWEArO4kT89+k4rzWbKuNQRVY2MkQQNjYi+0/divLtqqm3VlPp6gz8Pgb4pzGXDXiWAgXI+G4x1+JY2k1rSMHkLLTJcSd1yeLEgwaR93iB6+v8+9iZirEqEK+5Nrz+6P3YX1qSiQRUWJuCSPQiSY9vni2jnoEMCY+sgkEd7TFu/+uF1JsSwJ4cd0RprPv4QP/F2H75xKS1A0NpiQTvfcQPWw+HTrgf8AOg+oGa9zBAgFlLAxDAMpWR1Hxxwc6d/DqQeuk/Cfc4UWOGyK4Js7jtgAUmMgNpAYyIHWG/fgrK5l9P8ARE7xO5+7+fhi7Ja3J/RELJM23JBC++k/dhQYW5KO4IAZRpJFRgCSSIHfp19MX0soQVbW5ANxaDt0j0wQgaWDAAA2Jt8IN5iP5sLVeORonpIscND3McCfwo4S1AVePIzmdQ6AG8X0nYxEie++PKfGUO2o7bLO5ibWi/fF9fhAFMkKSTBEM19oBvt39JwPR0gS1M2ifNIkwAdR9eh7+5ZVio4v1S2AgQp+Xqx/omJHdRYb9/T4m2OMtmKTEkppgBuYLOx+PzxVmuKIpApFQGnUSG9136en8cZ3PU1VXVadNmaOdTYR2kzMDbaI+ItGO73RJrmOMU9AB5YsTboCN7ffhRxXitPMItPxlB1KVLMoE2MzMIJgHpeb4TZenmKZAKl6UkSVkAnmiTaYGNTlON0ncfoU1iIB0xHU9NgR7974pzzTdAE+qMtGq84X9LHNPw9MshKSDM6SVkEdLWjcYbZLJ16jhydAHlmIjltp0yG8/Nq2IsInFy8WGrlotpgwFPaQRbpIj/TBVLiskDwXW6jVqJidzcTy+sT0nHOcCCS1oHnBUJkIn8qP2R8m/hiYJ8X9dPkf8WJhEt8PsqhUNlkP1V+QxXk6CioTpANwDA+W3phbWz1VXRNQLNGyjckCwIGrrMCwuYAk2ZwOgLNWpiCTeVJ6wAWiSbCJ3x6KgDSeHFKqdZsJ3UY6TpiYt2wvqZdmDErDiNoBuSCRzRqgfa3AuOnlDjtEgDmWwgEeinpOxOk+qtgfK56hTdtLND/q2sWFjEW7z+7Hb1XOJhL6VOmrCm1V0YRK9ySRAAEC/b0O5x3UFJoAqPYAQeoKnuCdpPTrivOVkbMB1ZocAqCrQW0gad9MGJ8s6vrRbBtF16qvymOlwPljicQ0tqQFtZBbK8p8KBHnqdPrnoI9sL69DTmEWWKkXljO42n4/wA3w08Rk6cp+MemAeIOBmKLG3r02bf+d4xheXQU8AJ7407D/LHjVQBBIBguLj1uRvE9YjvgKvlj+UrUFYCmEYFS4jXbSQO2gtP/AAneTgTN5TVmFqApKoyhQASxKskag1wNU3UETYwThXCHo6kjcb/CXUFwhMMvl+VipOsgc17SqtImRuT6YVZLOGm5pVDfcEiJ/n7viMXUeHs2ZpVg48NaVMEGZMq9wI3JK3kWUiDIicSpGtmRSC6VCai5Bkkn6hkDlETZrsAQN8Pr8U+tU6xEQTHcpTYGBF1K6jcge+BB4QOoECOx333HXfEo8Apa9DPrYAEqTBgzEgR2PTpgx/ozTJm/tJj5TH3Yy/6Q3vTYCDGUW9SiFBNmiAHjo363r644p8SKG8ldiIuNoP3wRgTOcPGXqKGGqmSY7Dcx95+QHbB35vpukoIm4N+4N77W298amVWPblBadQtBlc9TFGQwsCxHoL7e2B14qhJPiABtLKL3BUD92FGWyGkA3R1boQQVLaRAO4LnqevyMyPEh4hD6TqUAMAQGMizDudW/S2LdSaFdyYpxWnIGu52s19vTa+KM3w+qzHQ66YsrDr1MxMenxnoB8x9JaC2Iiwjy9laInUPMIOmCZAMgjC7iPHjVC+G5pkavNqG4EECAT/mcCGEGNPNHBIJCY5HMZgkJrQQPszsDY9Z27beuLH1MY8a/wCqsXA2gdJg3JsIxj84jimarVTY6BFQl2MkDp6TMj9xJ4d9IK1FTFI1C8MpgEQQIAiIHWO5Nuga6mdRCsUnQDBTerwiL1AhBZfOrgDU0EDTsTaOnywG2VVTZaG3+8Ui1rgry2n5e+M6xrtVZi2rWWJQayQS2qNJsNIkCMHrm3psBUyrHULF03Xa19vfDSXWgRKJ3DlrtVfxugVUlStm1HRUJEiBdN9gwMeoGDcxwhXTVAJv5HZhJCqx0GACQqgkX5RjOcTzlVi5ACkkxqUbapud9yNo9cPuCcNqCkCxq1GJsJ0qBaSNJEwCbeke+SuXNgg+GvOiqyBBSnO02SNwDfmR1vM9SZvg/hvEyieZOohm+O2mdydid8OU4xJAr/owAYLGLj03jHLcKJBYDL1iQSRp0sf2WE3jucYXVbuq4ffVQCEN+eV70f7VT/2sTFH5uT/sp/56/wAcTA/52/Q73UuSGhxtqRme0z/CQSJvF9saLKsmYB1VEAhzpLw2kjSQRaxGoH36EYx44Y4WCJAJtpgqLiI1TFz8PjA1GsUYgqYF9mgz8b2/dj09VlOL24XPZVcHFhM+OfyvrvDOIrUUAMpaOhB2sflafcd4Fzef/hP3Efxxh+BZp/GVyySF0yT0EErE9FjVYW0npI2J4pSJVvEQShMEjqVj8D8jjTw9W8QdQl1WWugLujUFQGVaNuYET7ThFxWlQpVG1Kb6WIBNzBgm/a3XDiu6q4qamIaQAoLSRyx1gC523Bv0xXmeFg1/FN9QVfQRP4zPwHpgeNa405aJP9RcOWh/WOFmSTBcUW0e7TG0kEgxHp646zlADwmpixYAi56j7xM/DD7itZcuNTKWQwpCAEglgohZEyWAtf0xnc7SZDpTU0nWu0galsZIMSQvxA334T21Wm14XTb0bhcxPqlFKenlALwIEze+4vuPu9MKdJq1JSm1NbwRywREGDffoRFsGflLNUDrTLFUIAYKRPKRHNvI9IvjteI1ASGRZ6mQomYPXT26zJwmmwOpSD1t1ALX9YYS2lxKtRkONKgFQSFYATCWADCC0EkmbHlup0AauRI8ODtvtfmMHqNJEdyPXCTidA1GDEJO0akNgWAubgw5sCASROqBiJWqQAi2USLjlJnbveRcbgxsMMqMD4OJ3xjnnzUW5xKbJwsUmqV1UGo4BaQWMjVsQNWxAgdFUAY84L9I/HDa6T0tJi4t+zuTqX61oBMXIOCOFcV8SQ1iN/XebRjni+YbwwKEaiwDadGoL9YoG5dXv3JgmxxOukseM4z3KtFVxvMU2psoqLqIBF4sWCzPTeB6kYSZPijBdAekCJ8xY33jl9CPwvhtV4aayqrVAWClWJRlLcwM8rLtpTaLg9DGElf6P1fF5SKkXB0tY2uADuNIIM7jGvhWM7IyfKfwo4lOqXEDCFqiTpeIp1DYFmsCJIITf9UnqBhbx/NLSZHYo23KBBuh3VUBB1QZ1C0DTN8cjhlRPD8Vqanm0/o3sCKgIkAG4ZrwfU7YRVVYVVqVQxoFxcW5dINpMgyfb33xr0Ejx5yrptuJM+KNy3EtdQNUnaCCFCgH6t76iSBA7AXO5Waq5YeIgWo4GkECbEm0byRynbZl74UJmZHh01uSCdQkEWKnYzeDE/HsY61suwLIWDGRqBA3USdhEkCT3A7YtoBImVuFQMAaDCMfOotMyR4awNOgFmlQ3lMgwSAfWY74OBZtSu0EATTgKGDEqsNYXINp3GAMvUL71AhG0AQQZkSASJ9RH7uxkaTagxBBjWNTXJkKfKJgjqTh3RtIlEajgcEFPafFRQARFAMCAADIO0MJ1b7ycB1+MA1CanMfKVAUgX3WSIgAGY6n3wvqIaXMJqJUJGkhtK6QbqN7kAT0M3vGB6xq5gFKaqAGBsgVQBfnc+sf54XU4i0WlyWWUwboAKGz+ZR2EkFhtr0nzXvfpMAW6DDOjnnI0o7MegE9bGADt2/fiqrwPLhQPGGteZtIna8KT1tG532w3yP0U0knUQDJG5JEkgNsBYgELvHQ4wP4hjxJxCzuzqlNfgdU1AapuWFtWpgpPUCSIHeMFHglcmwWLgM1iRsDtIkX9/lh/lOFFNOhrbk6Y1Wi4m94bp16G1mYzxUlNBJsLdZ6+m/XGPpXHqsAKkg5KRf7O1+6/wBt8TDrw3/3T/8AN/zx5grn97ft+1J8FhczxRKhV6aKoiNLbmGIgQ/lUCLbC1pAx5m6niqAtJFN2hZJksy6ZLEgQBOwuLC008L4UY0sUAUGBUVYJ06gOhBPcDoeu92VzqrV0eEokarorACTIJ2B2Hzx33tNI2uCxVACSRoucuj2ZUspNz2YFNheAosOk474dSc5tUCkhFaH0sf+rBkCNIG6duZh1jDDIUTUcgCmJBF1F5np8PvjGg4Pw/SbhCJ0jl6hZncyI+PthlEOFa2YMaJZcADIlNaOW8OiqgkBFABjou0gG4gd8Urmg1I8xaCFYlSu5HQ36wN/jgn8iX7K/IYGyuRGp1ZKRUHl0hQQQZEwAQRbHVcJaQs4MGVzWyyOASNQVgwv9ZTI+IPQ9cLm4dSbMJUaQaQYKjCBLEHXPUiBHY3325znDmlnpiGOnUsb7TveY9Z9e3NLhpccz6T9kqnQzvAExa3QD4+XqNseQ13houy0y2SF7luH1FzFSq1b9GxIWkC0RCBWMtpnlY2UGXMsQBgbhmeWulR6qIiq7xqJmPPLA+UFCjb7lpA2wanBhMioelwF6Xi1vu95tFj8JBBDsXUiCpgA/K/wmD1ws1G7nu9IRBpQWXqZaqEZNBDBWImG0urFdQJkT64Zr4YmCgne4vue/qcKH4N+S0KgyykuxUiYYzyoDcjVpFwCbmb3wSvE1y1Kl+UVOZzAZtIO2ozZLKBckA7CCSJpwDuwSfDdQY7SELCnXUionM0ySO0bg9RNu4PTDP8AOBWowUlktEQReLz0EnpNgT6YszuUWugBBIsR0PQ9djMETsRhQM9UpMKRYsrAqbtIOmbH7RW+mdXW+FkF+Y01/aFzc4V2Y4ivirWqq/JBTU+hUJEHYAMTJBLEgiw7Gyl9Iw5UwKiMBcLMHYgESrQwIlSNtsd5PheXq0SimQ0yeVTtFgoULHoBBk7knAee4gEP5MNcgA2UoGVTBVArKzAAEFkgCAJvGJ1ahtbOPsO9K01Whc5epTUkEkCQIJjtEi06ul+b1vh/pDQ1kCmvKsgDSxkhRBA0mIXrPQY8qV3OmGLoAq3UkiIvZpE72sIFxi2pQBVQT4fMFLQSCCpJJXoo0hT7rjdwfDtu6QOk86rWykWtuJCmRAoOW0tqiJ0G3MBqEiLdpB32nDPiVVqgXWziAwDKNz5hYkCBpDEEm6iCIuhpuWIioCWRmvIOlTDNI1AQw7/wBtHh+YdYDynnlSretjq/j0jpjVV4cueH7pzbHzMSiM7VRKYtru11nkm6iWMkDu17Yp8V3BLspOmP2ov9oXm21xv6e/m50XWxmCDpe8nWtrX1WPnIEjDk1aVeNahXAEnqQB5wQbgdsYeLNSmR3FDVMC0FZ6hWq1XAFTw9MQJ2gFZBuehvO89jDI5FZBNQVepVi0d5sZ/DGp4ZwWnTAYcxYw2u8AywEGyjUZgQJJ74YvQUEBVUE2kKNgP5Hxxhq12E4BWZxcdSsvwuhTeSKVMEbD33Ox6bDphzlEcopKjYbsbECD9XeQcHpl1WYEH236Y4y6+YdmNvfn/9WMdSoHYagydVVL9k/tN/gxCr/qD+0f3DBAHpjnGYlGqIfunyP8ceYv1eo+eJgblIC+WVCXRSSk6dpIJBAvJG8bXEYH4bkgxOiorCWNnGoFiTEG4uOnbDzgWZNXLtIDMB4iqYvoFgAfc3EbDvhVwvhbqrxTJkjzEQI1gRCgjznedvgfqxy4OAB52WHGQTnZW0malWLNPhHl10wzaBDfV3ue0+xjGxyXCVNKkVqVQDBHNBE0/lsoHzxiyGW7rpWSDoO0zud9+vb2Aw+yPFvCFNaayWck6pA5UKMFNgSDAPqw3wmpRAcakZKS8SMLT5XIeHc1HawB1G28zHQ/xOPHWGdkRjUhoB1aTYEXIgS1oB+GK6eeqsB+ggEAyXBEHf5C+LMqwNVtLPKiGVteneAwm1x2/1ECZSEJnM3UtNAyLTK3tNrnY9++F9bibqb0yJ6ah8yIPXDnjeZFNBUbZTB+Nh98YxWdrCudTgNT6KTF+94O+OPW4R9fiYAgRrzuunw72tpST6I+p9IgjwRpJkxqBsWtJC7m/m/Ezg7NcfA0FVlWmSdlFoJIkXv19b4Qtwqiq8tQo0CxIIv6E23+WFXEuHVlVVDhqQ+uJOkXtIuBN4sLDDqn/y7gCDcd9vb+lNZUBwDHPOi01b6RkqdKqbSI1eaEIX4szewpv1IwPneMI4JdFIU1DJEQFIemp5pYNUVNS7GBa0474dxLVKPSS6mDC3ERMxIvfqLG67YbUqyQdNMPyTACiYAttYkR6Wkb4576JpPtsM+askkSSiMnmDVo6lZSxLAMBY6XZdp6gd7TgJ8rUZi3h09RAAYEzY7i+9heOo6Wx7+XHbw6gXmsAwkSdr2IUTHreInHOV4IRXbNGu60tJOloFhMKZWVpKo1ASSxOoxEFAp2Ewee5S6VVVo1FeeRGncaoa8C+0xAjeRa0TTxDirKHlFplgJewJiANZjYDbce2DvzvQenqDtDHSQ2oGdIaCrCZKEMLbEEYz3FKdWsCVD6ZgE7x1mB8uvc9sppXOgCO/ZGalNomoddFTnaYrU7GGk7L8JBG+2A+G5IUgQamoiPKGiwEkmes/HDOoadPLsopkVIu0GbdIHScWIKVOmF8PxDJkm8AiNuoG+OlwLCJwYRUn3AkOEITM8WJOjSou0EibFiIMyGEdTe5ucWcPr6m201AVYClI1BRohryBpERI/ivpUi7HTNnaAI2IEj5jDDguYUB0KA80AmQVADHRM9Y/H0joNfc4gbLO3iL6toy3nKd1gaYC5hTUFRVDXmGMnXMAKir9rTufNGFOfoimlOoj1DS8wJhlsDZTJuOoa/KfbHubrI0MrIrA2J5hHc3lrzv0t715rOvVpLSsqxBnxI3toUCQbztga1hbDlp6em1xYStblOLjQHTW1gDYRed1mfSBO2DjSeuAQzohMTcEWFgCLiet+m8SM7w3iWlCqhRc3ZWE6hHbeZ+fpjWZbMkaQ3Qta3QGD8jPwx5iejcR58+aW4SUNXyjKOfMvNpCjuSNhLXJ9rDYWwIaCM7Kczq1QBdSZNo7TAA264btn6Ra/msYJ9oMTE2F97emBUWj4iBFp6QIEAHYSDI2IUWnocCM6d06AJOi8HBVgg1Kl/1o3mYAEdZ+AxeMoAugmRc792LfcT9wwW1HtgPOUiRC1BTabmAbQRHzg/DGQl7iA4puNkq/2My/Z/7Z/hiYu15j/f0f+Wf8WJgrn/X8/pVae5YHgWVgmm8sZOkhgJvIG59r9vTB+cyWhzyMUKS41Rpg3vcx1gduoxXxnhyuzNTJUEawBuAIkgm1iRvsYxzwbNsVArnUZAmbxBJUx1v07HH0ek9rhlJrU4MzqvHy5YmACTLTNiLbgxKDqVBbaBvjx8oKZBSQzNpg+H2MElyoKxPXtFzBeVa1NlgaS4NhYGIv92BaObpEaWMPqTkMEEal8pI264f3lqzeKnA/pIUAi6kSUPtMr1We3re9sN3+lu4FJ1PtJ39SBf2xmPpBwliPEooQxIsIuJEkTaY/y7YV5fOVlgVHcN1m5HmgfE6e/thbtYIVljSL/TxWr4pxpuZWPLE8232gYAHpFsLlda7Hw1VFG2om37IgFjJJv32wsfOsTzlgkr5tZBAX2vzd/jIxbkahdlGnxAog6Qw7wdRUQNrR0wUjSFBjRNHpU6Y1FPG+1AsB7SZwPRZBJo1rk3U277TabxeLACbDDfL516Wk1QNJtKjy9gfT1xQ3GlRjrAZGB5VAa89R0wViiz/EM4FQFgCS2koQoGzEm/Qx0+7DThGdfwkKldMAgaeZdVxHMABftBv3x3X4rl6t/C/SD9SZ6XvEx6Yvq8V/QEFSwAiwh1I7qdxbphFSgKph4kbeH3TmugCNflahE5J39PY7fdGBhVpPTalVgjykNBnqGHrsR2MYz3D+OVEpEs7Kg2MBh/xbFYEDt17nHPEKYqPBmqoWWKReNVpWzDaOhBBx5L/O5htByCnOrsgu2RVelSFSjQoUwtKnzGAYHS56ky0k3tfcYc5moqDp2t07THTGfyXEUUFEpuI3AUzHv09sXZjiiIlVwdTKGfSJDAKswAYvY2w5ocBnVc2pUvdMIyrnwxCPRN5B5ZJhiNSntAkf64rHgaQFos0kHm3+tsRcCRsPTvjlC9fLvz6WjdCjlTPKZYQQQJBIBIOwwnzq1HoaasIWSmp8Qkm+g1NRF7w4AEE+m+DwDnvSxqiHzKs5CrYhIAF7FhqXqTM27HCLisGpUNPnOpZF4us6rbgySO463vfUrazS1VHLJBLAlZKsrSn1l1QTvYkj3X1swabUQv1aaUyRaQqQZv1jb1wbJbJaU6jh4RvCuE1azwhE9yAQvSBqsPcA7YPynB1pFvEp6jAHlWF+zBFhJB94PwVVckup18VhUBnTcEeuloLC+4BEGZwVw12NMg1QBJlWPRTYgAx1HtPrdZaZlxwtbm5nZF5msilFaoFFtoG+9+tr7bheuNVw0s4CeN0tKgtZZkNaVjpvftjM1eBh0AAOqzLqPKykdOx9Ce2AaeUrUSWpqq3g6yANS3BJJBDX94OMdWmHiWlVTqW6ravliTzCXA3KNpMdJUmBBJgibnucVV1VgQq6WsdSiDFl1KSLgTB+/CnL8WrJTFRnOjaoulpB6jUWse3eBvh5WyCV6GpGcVViHYksDMRvBGMbg4GCtLXhyIyubNOkFBLEk3JEzvHYH0wBSSo769K1Ax0i7C9gYDAG3MTIG3zX/SfM57LZWpVlSqFKmtQpsHUsII6qSZiRG+Kvo1nXzIqVKktNdyUeoQaNytOkV+qoQBreYsd4xQokUjUMETG/PPiqLpdAT780VvsU/wC0f44mL/yGj9tf7eJjPc36efdF6lY/6RahRLhtIBC8wGqTsINyN/5BgNAtCjSqPFVHYKSfMGKs1ut9AAFiSRe+Gf0gyX5XlFr01uRrUHcdgSLdPa/pOFHDs6K1Fdg9JlfmWSpXZx30kkwdsfReGEtIGqDiboE6InJ1GZKNZaR8NgraJkj6xAIIDW5TrU2BiDfBPF1KhmYiKjJAETfooNiZvbqvzoyrPTULS8gUWBEaR+rJItFt98GeEzgy4eOXUpYAqYJRgNxqAJn0xotI2ysJQOZzPgLqKAwVTm1ADW6KCSA1uZhpCyBT3OoYdZIirl6VWpROpwWI03WDC7gFp3BIFonFPE8qFhn53TST0Jg6gQvdWEg+874ty2aqVJenVABtzgkSOx3B7z/rURmcKEaFEGg7bsNP2QoH8cDcWzIytA1FVZBVVBOkFmYKAT0EmSewOD6GankqQtWJEGZ9V74Ep1VqFVdxWdG1BAAsESNRk7iTgiCRhRX5aoMxSRlutRFYexE4HRtCzUgJMEKoHxY749r0QpWlT/RlbrpFhMzbtcnFGSzetGWqYZCVJix6SR2IxYBhRTjapSWm6JrD1KdMqBqJDsBK3uY2vBwgocTK5enUKtpqqSBuFOokqDcgT0OxxoKeW8IiRro6gyncoZsV9J26gxgfjD0/DKBkVFcFQoA02V4gbXHbvgYM4yiM6rnhi1fDJUKyOQdPm+tBZRKEkDa4kiJGOcrm6wlRTKyBIi2/cyBaBHS9zvgrhHiMgY2OwECwjY4HD1kqEBdR7EnboYx5a+ZJGVkmRKNpCtJLIASOUysCPRZn2kW+eFWTFcmqaxYQ7aWiTMA6ab6eakZaA0MukDrCyuK1SpSYVGQLIYqujSDM+bUtSnMEo6gyBBG2OuJZ/VBR5YmAqixv6nsbQMFMwBGfsqQ2SzZo0wadIqOUtBbTr1QFa6gkIDFwIAi2Cqmaeb0KczEsHbquzEyo/SdRYhhEi3mTyA1HUKRYavMRb3HvEnBmQ01air4aqq3JWmoMxHUR2+dsSWnbKIZSelRLqrVhocMQdIAJBVTJBMkyx63gYrThwNUGpUDKunSIHVtt+p7H7WLvpLkDVYyF8QMNQBMLEDbrv92A6HBXaiIUOxIYqZ1EaSCFkqJvAkibwZwEg4WyiGvqF5wPAT7SfymtXICkWJRqavzMpDhfeC0CIFx0gThJw7KEvzFlLSLfaBgK3Vbz2vja5mnWq5WQyPUqIsoZIA30r4lwQCbN13xk87lKlITUbUSdRbUWlm0ljq3JBm8mL4vDhE5Tag6gIO6Io57w6nhMHU7M2qbASDp9DImdzHW7/NcJJp6qdTUZEhyQrWm0m1j3xmqtXWN3vqupk3tPmsQNvYbYtoLVF4Ygm4hSoOrXsSRAuII2ta2FlhMEFIJBiAialVvEINKAwNm5h5d1MQbXHw36XZT6SPS/RqymmeQ03psoUjcBjyj26W9sdtw+oCpZlKli2rWNS6mEkQSRDAwZ6xaMU1M34GZ8StTV1eFLqAylu+kix9OkdcIrNESBJR0j1k2r505jLGnoT9IhpuA4kqV0lVJ2YbgRuOu2OKXBSn6Q0I/RU6JqapbQgGk1UBCORA5okfDBfCqSNTZaDMOduqkAHmEo29j3x3+Q1dIKVKaNAnSHGo9NX1QJ9Njjm9LZLRotjmglGeA/++o/d/HEws/MuZ+xR+7+GJhHoESq4Pw2rTrViy6qLlvDAYci6vKFJi/KfTSR2BQca+jFSk/i0dQYkmOX7oPbub3xusjmA37RAYjtI7drSPQ4o4qpBU6jpuItuQRcRJBBM3t0x76mXNdjBVC22DkLC0qdSoNWkKRMqoj3Efuj06YqGeCByGZCRJEAgkSfQqPbDbK1QldyG5RJYN0tqN/hPxPwp4vlUbVytsw1aSCp1MsEECGBuQb72x0w4EAnEhc94DXloThc+pcnUDMkBhMSA3mEkSpmIt1wk4VlHyxJSsr6gJpkOBZiJMzclhBtgjhGbNOCoDoIBm3UkTuAw3nt92kylRKqSmmF+zYSZkTHWSfjhTmy4O7lTXkAt2KW5R1qrIIDKdQm8GQDePXHr5pCwKOUKypJEybAgz6n8MTitU0WLAaqLEahF0I9P5BwJl+Hq81ZJUkysFZLMW1NJMmDpmAIVB0nB5jG6rREDINMio0sSTpKiZMxZuomL/hjivQUOQalUt1OwO33jp8e+BcqVV/CqKdYI0tJAIB1Cbx1PzOGC0wHJCvpFhquIM3HpbFtZOqiHFYIwipPQpWDFPjE299jGBs/lZVyd1VCpBDESI6eYW39pwZmabTyCZ6fuwJTVi1oUaRpnzRqaQe8HBWgFWF3woVGpzIsBAIkAi5A6+mLquXCvDgO1og2LETAbUINxEC8euA8nmauXGnRqWTf3PuPu7bYZZzN0Hpo1dtALSCCykMoMsGWCIBMmwE3x5ipSdSda5vl5LJlpghIstlSmtXaoytpgVHdtKjqZaNX60C2/cm5LJgu3ivoA8nQ2uFkix6/DD1smFQAkv0lyGN5NzF4H3DFeZ+jhIBp1J8pCmAYkTEyurTqgm0xPXAAyfFXIKR0cozEgKVSSGJF3k7Anpt88P8AI5BBTJL6e5Ygk9ZjeIO3pOEVQ6CENqsksFBMAG5JECD6d+lsE8J4Q1eW8TQqzAYaZPeTv6EAe5wh1jAQSmtpud1QlVXOMMxVTSKhEwwtaCB6+/34f8PNGplzVIlWDeGyFmBJvpM9S0WN+mJkeGeCag1I5ZHUkwAQREQbHlDdBM9ALE5A0lhyqpULA1CBBICsQW2mDYE/O2FtIORp+lua21oBV1Xh+ltKUEOqyu58u5uBckXgjFVXgClSrgVDEmwAA7Xk943+GD8zUZzTam0eaAR1MLcR9Uavvx4crWG1VZJBMKPSeh6bdtusgLiBqiWJzn0eNFiBGiHA1LI2hWXnuYJIJA0sq7zGLXpPaSJEgWb9VbEiwsBjnN0Mw9Z1q1PDBMI3LBALadOgyOS8z9UDDviPC3KDW6PoBI3EiItFv5+bXPJwSk1WBpgHn4/4l2XZVcE6StjDqLG9ptabzE77mcK6rVGYp4ZR2EKpELIgBkO5MWPX1wYmUJmKRgMFJjY2t7mR8x3xK4DOrMuoiI5hMXAvM/z7HAua7VA0ico/htJXrfpWZTZTJkAxpGoggxqETtcfHQcLyrUiyadSmSOs3j5eh9MZpnDOrAEl1KvTJElRtHdhfbtPcYeZLjZpBBXFQaJC1NJMq0Wfs1h32OOdVYXLbM5Cafm8/Y//AB0MTAn+06f7yn/4/wCGPcZejcrlK+J/0FD3b++caPL7D2H7sTEx9Ar9keaqluvn2Y8+c9qv/lnDHiv9BX/rK/8A5rYmJjaO0PL8rDU7SWZXyr/Uj/zGxoch5l91/BcTEw1+iBd8T8lf2P8AdxXnv+jD+qH93ExMANEbtUm415KH7R/BMOV8jfsD8cTExAhKqyPnGKl/6Un/AN38cTExble6tzH9A/w/EYyf0k/6Uv8A9Pm/xOJiY5/G6s8z8BIf2x6rfH+jT2X+4cG0dl9hiYmPPnZZ1kK//wARHtmPwXDSr/Rp+2fwo4mJgamo8l1KPYHoiKPkqftn+6ML+E+an+2PxGJiYWOfZOOi0OQ/o6X9UfwTF2Z8je2PMTCHatVpTxL/AKUPYYPy/wDTP+0fwbExMQdv0/Ky1O2edko4v/RZj+uo/wB04TZDyj4YmJjWOyPJChMx/T0f62n/AHkxu+JeR/6sYmJjBxPbZzutVH8rFYmJiY2LYv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Picture 17" descr="C:\Users\Жанаргуль\Desktop\images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5575" y="160338"/>
            <a:ext cx="11874142" cy="6588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20" descr="C:\Users\Жанаргуль\Desktop\загруженно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72" y="7937"/>
            <a:ext cx="8886806" cy="49803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Овал 17"/>
          <p:cNvSpPr/>
          <p:nvPr/>
        </p:nvSpPr>
        <p:spPr>
          <a:xfrm>
            <a:off x="5815203" y="4492383"/>
            <a:ext cx="5974672" cy="2365617"/>
          </a:xfrm>
          <a:prstGeom prst="ellipse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презентации-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Бекмагамбетова</a:t>
            </a:r>
            <a:endParaRPr lang="ru-RU" sz="1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Жанаргуль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Танатаровна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Место работы -СШ №1 с. </a:t>
            </a:r>
            <a:r>
              <a:rPr lang="ru-RU" sz="1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Мартук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Актюбинской области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Должность- учитель географии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Квалификационная категория-первая </a:t>
            </a:r>
          </a:p>
        </p:txBody>
      </p:sp>
      <p:sp>
        <p:nvSpPr>
          <p:cNvPr id="19" name="Овал 18">
            <a:hlinkClick r:id="rId4" action="ppaction://hlinksldjump"/>
          </p:cNvPr>
          <p:cNvSpPr/>
          <p:nvPr/>
        </p:nvSpPr>
        <p:spPr>
          <a:xfrm>
            <a:off x="5575361" y="1774142"/>
            <a:ext cx="6454356" cy="3217333"/>
          </a:xfrm>
          <a:prstGeom prst="ellipse">
            <a:avLst/>
          </a:prstGeom>
          <a:solidFill>
            <a:schemeClr val="bg2">
              <a:lumMod val="75000"/>
            </a:schemeClr>
          </a:solidFill>
          <a:ln w="349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Интерактивный тренажер 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географии </a:t>
            </a:r>
          </a:p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Тема:«Рельеф Казахстана»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5400000">
            <a:off x="10793509" y="5550246"/>
            <a:ext cx="1013255" cy="1330410"/>
          </a:xfrm>
          <a:prstGeom prst="actionButtonForwardNext">
            <a:avLst/>
          </a:prstGeom>
          <a:gradFill>
            <a:gsLst>
              <a:gs pos="87000">
                <a:schemeClr val="accent6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0" scaled="0"/>
          </a:gradFill>
          <a:ln>
            <a:headEnd/>
            <a:tailEnd/>
          </a:ln>
          <a:scene3d>
            <a:camera prst="isometricOffAxis1Right"/>
            <a:lightRig rig="threePt" dir="t"/>
          </a:scene3d>
          <a:sp3d>
            <a:bevelT w="25400"/>
            <a:bevelB h="4445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3524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Picture 2" descr="http://planetolog.ru/maps/country/big/krugosvet/kazakhs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3825" y="0"/>
            <a:ext cx="11944350" cy="6770688"/>
          </a:xfrm>
        </p:spPr>
      </p:pic>
      <p:sp>
        <p:nvSpPr>
          <p:cNvPr id="3" name="Стрелка вниз 2"/>
          <p:cNvSpPr/>
          <p:nvPr/>
        </p:nvSpPr>
        <p:spPr>
          <a:xfrm flipV="1">
            <a:off x="6675438" y="4371975"/>
            <a:ext cx="484187" cy="1238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flipV="1">
            <a:off x="6643688" y="2593975"/>
            <a:ext cx="485775" cy="1238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flipV="1">
            <a:off x="6599238" y="1027113"/>
            <a:ext cx="484187" cy="1238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11706225" y="3213100"/>
            <a:ext cx="1208088" cy="48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в начало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77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4.58333E-6 -3.7037E-6 L -0.95404 -0.00833 " pathEditMode="relative" rAng="0" ptsTypes="AA">
                                      <p:cBhvr>
                                        <p:cTn id="24" dur="3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708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0" name="Picture 2" descr="http://planetolog.ru/maps/country/big/krugosvet/kazakhs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7463" y="74613"/>
            <a:ext cx="11942763" cy="6770687"/>
          </a:xfrm>
        </p:spPr>
      </p:pic>
      <p:cxnSp>
        <p:nvCxnSpPr>
          <p:cNvPr id="7" name="Прямая соединительная линия 6"/>
          <p:cNvCxnSpPr/>
          <p:nvPr/>
        </p:nvCxnSpPr>
        <p:spPr>
          <a:xfrm flipH="1" flipV="1">
            <a:off x="1497013" y="4652963"/>
            <a:ext cx="1160462" cy="115887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1731963" y="4926013"/>
            <a:ext cx="1130300" cy="92075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1835150" y="5191125"/>
            <a:ext cx="1262063" cy="13335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2141538" y="5522913"/>
            <a:ext cx="955675" cy="79375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500563" y="1690688"/>
            <a:ext cx="787533" cy="801688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751388" y="2422525"/>
            <a:ext cx="624843" cy="652463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027863" y="160496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5746750" y="1282700"/>
            <a:ext cx="1958975" cy="671513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5889625" y="1784350"/>
            <a:ext cx="2886075" cy="1066800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6059488" y="2422525"/>
            <a:ext cx="2855912" cy="1038225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6494463" y="3114675"/>
            <a:ext cx="2420937" cy="911225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 flipV="1">
            <a:off x="5998589" y="3475153"/>
            <a:ext cx="2420937" cy="1038225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 flipV="1">
            <a:off x="3021013" y="2540000"/>
            <a:ext cx="1538287" cy="311150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 flipV="1">
            <a:off x="3092450" y="2987675"/>
            <a:ext cx="1730375" cy="300038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 flipV="1">
            <a:off x="3271838" y="3354388"/>
            <a:ext cx="1376362" cy="319087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 flipV="1">
            <a:off x="3536950" y="3783013"/>
            <a:ext cx="1344613" cy="368300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4881563" y="2987675"/>
            <a:ext cx="681955" cy="795338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flipV="1">
            <a:off x="5118100" y="4025900"/>
            <a:ext cx="445418" cy="492126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flipV="1">
            <a:off x="5737225" y="4768850"/>
            <a:ext cx="432221" cy="488951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904875" y="2205038"/>
            <a:ext cx="1236663" cy="1290637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1382713" y="2693988"/>
            <a:ext cx="1236662" cy="1290637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V="1">
            <a:off x="2135188" y="3081338"/>
            <a:ext cx="784225" cy="865187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2300288" y="3538538"/>
            <a:ext cx="796925" cy="974725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flipV="1">
            <a:off x="2862263" y="3984625"/>
            <a:ext cx="674687" cy="844550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H="1" flipV="1">
            <a:off x="10326688" y="2693988"/>
            <a:ext cx="989012" cy="790575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 flipH="1" flipV="1">
            <a:off x="9237663" y="4368800"/>
            <a:ext cx="407987" cy="342900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 flipH="1" flipV="1">
            <a:off x="9931400" y="3171825"/>
            <a:ext cx="620713" cy="611188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 flipH="1" flipV="1">
            <a:off x="9542463" y="3673475"/>
            <a:ext cx="525462" cy="477838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 flipV="1">
            <a:off x="8974138" y="4908550"/>
            <a:ext cx="527050" cy="415925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flipH="1" flipV="1">
            <a:off x="7978775" y="4908550"/>
            <a:ext cx="796925" cy="415925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H="1" flipV="1">
            <a:off x="7286625" y="5143500"/>
            <a:ext cx="808038" cy="306388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H="1" flipV="1">
            <a:off x="6524625" y="5332413"/>
            <a:ext cx="808038" cy="307975"/>
          </a:xfrm>
          <a:prstGeom prst="line">
            <a:avLst/>
          </a:prstGeom>
          <a:ln w="666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 flipV="1">
            <a:off x="9126538" y="2716213"/>
            <a:ext cx="630237" cy="358775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 flipV="1">
            <a:off x="8974138" y="3163888"/>
            <a:ext cx="630237" cy="358775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flipV="1">
            <a:off x="9017000" y="3603625"/>
            <a:ext cx="628650" cy="358775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V="1">
            <a:off x="8775700" y="4227513"/>
            <a:ext cx="630238" cy="358775"/>
          </a:xfrm>
          <a:prstGeom prst="line">
            <a:avLst/>
          </a:prstGeom>
          <a:ln w="920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Управляющая кнопка: в начало 13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922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2" descr="http://planetolog.ru/maps/country/big/krugosvet/kazakhs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8113" y="87313"/>
            <a:ext cx="11942762" cy="6770687"/>
          </a:xfrm>
        </p:spPr>
      </p:pic>
      <p:sp>
        <p:nvSpPr>
          <p:cNvPr id="4" name="Управляющая кнопка: в начало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1693038" y="4878781"/>
            <a:ext cx="621102" cy="638356"/>
          </a:xfrm>
          <a:prstGeom prst="star6">
            <a:avLst>
              <a:gd name="adj" fmla="val 28868"/>
              <a:gd name="hf" fmla="val 1154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277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Picture 2" descr="http://planetolog.ru/maps/country/big/krugosvet/kazakhs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8113" y="76296"/>
            <a:ext cx="11942762" cy="6770687"/>
          </a:xfrm>
        </p:spPr>
      </p:pic>
      <p:sp>
        <p:nvSpPr>
          <p:cNvPr id="4" name="Управляющая кнопка: в начало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  <p:sp>
        <p:nvSpPr>
          <p:cNvPr id="6" name="6-конечная звезда 5"/>
          <p:cNvSpPr/>
          <p:nvPr/>
        </p:nvSpPr>
        <p:spPr>
          <a:xfrm>
            <a:off x="9349761" y="5099118"/>
            <a:ext cx="621102" cy="638356"/>
          </a:xfrm>
          <a:prstGeom prst="star6">
            <a:avLst>
              <a:gd name="adj" fmla="val 28868"/>
              <a:gd name="hf" fmla="val 1154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601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усеченными противолежащими углами 3">
            <a:hlinkClick r:id="rId2" action="ppaction://hlinksldjump"/>
          </p:cNvPr>
          <p:cNvSpPr/>
          <p:nvPr/>
        </p:nvSpPr>
        <p:spPr>
          <a:xfrm>
            <a:off x="727113" y="738130"/>
            <a:ext cx="3789803" cy="2247441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№1</a:t>
            </a:r>
            <a:endParaRPr lang="ru-RU" sz="4400" b="1" dirty="0"/>
          </a:p>
        </p:txBody>
      </p:sp>
      <p:sp>
        <p:nvSpPr>
          <p:cNvPr id="5" name="Прямоугольник с двумя усеченными противолежащими углами 4">
            <a:hlinkClick r:id="rId3" action="ppaction://hlinksldjump"/>
          </p:cNvPr>
          <p:cNvSpPr/>
          <p:nvPr/>
        </p:nvSpPr>
        <p:spPr>
          <a:xfrm>
            <a:off x="991518" y="4120308"/>
            <a:ext cx="3635567" cy="192795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№2</a:t>
            </a:r>
            <a:endParaRPr lang="ru-RU" sz="4800" b="1" dirty="0"/>
          </a:p>
        </p:txBody>
      </p:sp>
      <p:sp>
        <p:nvSpPr>
          <p:cNvPr id="7" name="Прямоугольник с двумя усеченными противолежащими углами 6">
            <a:hlinkClick r:id="rId4" action="ppaction://hlinksldjump"/>
          </p:cNvPr>
          <p:cNvSpPr/>
          <p:nvPr/>
        </p:nvSpPr>
        <p:spPr>
          <a:xfrm>
            <a:off x="6459555" y="1173295"/>
            <a:ext cx="3764098" cy="220888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№3</a:t>
            </a:r>
            <a:endParaRPr lang="ru-RU" sz="4800" b="1" dirty="0"/>
          </a:p>
        </p:txBody>
      </p:sp>
      <p:sp>
        <p:nvSpPr>
          <p:cNvPr id="8" name="Прямоугольник с двумя усеченными противолежащими углами 7">
            <a:hlinkClick r:id="rId5" action="ppaction://hlinksldjump"/>
          </p:cNvPr>
          <p:cNvSpPr/>
          <p:nvPr/>
        </p:nvSpPr>
        <p:spPr>
          <a:xfrm>
            <a:off x="6870851" y="4566490"/>
            <a:ext cx="3760426" cy="202159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№4</a:t>
            </a:r>
            <a:endParaRPr lang="ru-RU" sz="4800" b="1" dirty="0"/>
          </a:p>
        </p:txBody>
      </p:sp>
      <p:sp>
        <p:nvSpPr>
          <p:cNvPr id="10" name="Управляющая кнопка: в начало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34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98303" y="267741"/>
            <a:ext cx="7403335" cy="179241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Найдите на карте самую высокую и самую низкую точки на территории Казахстана и рассчитайте расстояние между ними.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6178456"/>
            <a:ext cx="2848778" cy="6795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Ответ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с двумя скругленными соседними углами 5">
            <a:hlinkClick r:id="rId2" action="ppaction://hlinksldjump"/>
          </p:cNvPr>
          <p:cNvSpPr/>
          <p:nvPr/>
        </p:nvSpPr>
        <p:spPr>
          <a:xfrm>
            <a:off x="7612655" y="2258458"/>
            <a:ext cx="4472849" cy="4472848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</a:rPr>
              <a:t>2352 км.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в начало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5854700"/>
            <a:ext cx="2225407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Ответ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7612655" y="2258458"/>
            <a:ext cx="4472849" cy="4472848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Восточно-Европейская равнина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09320" y="182159"/>
            <a:ext cx="7403335" cy="179241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На </a:t>
            </a:r>
            <a:r>
              <a:rPr lang="ru-RU" sz="3200" dirty="0">
                <a:solidFill>
                  <a:schemeClr val="tx1"/>
                </a:solidFill>
              </a:rPr>
              <a:t>территории Казахстана расположена только юго- восточная часть этой равнины</a:t>
            </a:r>
          </a:p>
        </p:txBody>
      </p:sp>
      <p:sp>
        <p:nvSpPr>
          <p:cNvPr id="7" name="Управляющая кнопка: в начало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86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503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253" y="5854700"/>
            <a:ext cx="2225407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Ответ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7612655" y="2258458"/>
            <a:ext cx="4472849" cy="4472848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Западно-Сибирская равнина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198303" y="267741"/>
            <a:ext cx="7403335" cy="179241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Эта равнина расположена в северной и северо-восточной части Казахстана.</a:t>
            </a:r>
          </a:p>
        </p:txBody>
      </p:sp>
      <p:sp>
        <p:nvSpPr>
          <p:cNvPr id="7" name="Управляющая кнопка: в начало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23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16944" y="528809"/>
            <a:ext cx="6389784" cy="2346593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Какую </a:t>
            </a:r>
            <a:r>
              <a:rPr lang="ru-RU" sz="3200" dirty="0">
                <a:solidFill>
                  <a:schemeClr val="tx1"/>
                </a:solidFill>
              </a:rPr>
              <a:t>часть Казахстана занимают высокие  горы?</a:t>
            </a: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7612655" y="2258458"/>
            <a:ext cx="4472849" cy="4472848"/>
          </a:xfrm>
          <a:prstGeom prst="round2Same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Высокогорные области расположены на востоке и юго-востоке республики.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5888515"/>
            <a:ext cx="2225407" cy="914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Ответ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Управляющая кнопка: в начало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7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4"/>
          <p:cNvGrpSpPr>
            <a:grpSpLocks/>
          </p:cNvGrpSpPr>
          <p:nvPr/>
        </p:nvGrpSpPr>
        <p:grpSpPr bwMode="auto">
          <a:xfrm>
            <a:off x="1654176" y="112714"/>
            <a:ext cx="8937625" cy="6669087"/>
            <a:chOff x="158" y="119"/>
            <a:chExt cx="5489" cy="4037"/>
          </a:xfrm>
        </p:grpSpPr>
        <p:sp>
          <p:nvSpPr>
            <p:cNvPr id="25617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589104" y="2006353"/>
            <a:ext cx="7334337" cy="1025709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5715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r>
              <a:rPr lang="ru-RU" sz="2400"/>
              <a:t>Алтай.</a:t>
            </a:r>
            <a:endParaRPr lang="ru-RU" sz="2400" dirty="0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17652" y="3084870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/>
              <a:t>Тянь-Шань.</a:t>
            </a:r>
            <a:endParaRPr lang="ru-RU" sz="2400" dirty="0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679796" y="4187825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/>
              <a:t>Саур.</a:t>
            </a:r>
            <a:endParaRPr lang="ru-RU" sz="2400" dirty="0"/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61646" y="5264147"/>
            <a:ext cx="7272338" cy="936625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/>
              <a:t>Тарбагатай.</a:t>
            </a:r>
            <a:endParaRPr lang="ru-RU" sz="2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964125" y="411779"/>
            <a:ext cx="6781800" cy="1323439"/>
          </a:xfrm>
          <a:prstGeom prst="rect">
            <a:avLst/>
          </a:prstGeom>
          <a:solidFill>
            <a:schemeClr val="bg1"/>
          </a:solidFill>
          <a:ln w="50800" cmpd="sng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4000" dirty="0" smtClean="0"/>
              <a:t>Крупная </a:t>
            </a:r>
            <a:r>
              <a:rPr lang="ru-RU" sz="4000" dirty="0"/>
              <a:t>горная система на востоке </a:t>
            </a:r>
            <a:r>
              <a:rPr lang="ru-RU" sz="4000" dirty="0" smtClean="0"/>
              <a:t>Казахстана</a:t>
            </a:r>
            <a:endParaRPr lang="ru-RU" sz="4000" dirty="0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647361" y="5296520"/>
            <a:ext cx="1042987" cy="1042987"/>
          </a:xfrm>
          <a:prstGeom prst="actionButtonForwardNex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84302" y="2038318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84302" y="3093014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94192" y="4131569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76265" y="5202407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9154357" y="207565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8" name="8-конечная звезда 17"/>
          <p:cNvSpPr/>
          <p:nvPr/>
        </p:nvSpPr>
        <p:spPr>
          <a:xfrm>
            <a:off x="9065581" y="3240350"/>
            <a:ext cx="914400" cy="96914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9154357" y="4360416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8-конечная звезда 19"/>
          <p:cNvSpPr/>
          <p:nvPr/>
        </p:nvSpPr>
        <p:spPr>
          <a:xfrm>
            <a:off x="9192422" y="5360813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13810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4" grpId="0" animBg="1"/>
      <p:bldP spid="2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voxpopuli.kz/userfiles/posts/1375/4394ae49fa4a8e5490865f2aea59879a_big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5250" y="0"/>
            <a:ext cx="12018963" cy="6858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87679" y="1306285"/>
            <a:ext cx="11207932" cy="2880471"/>
          </a:xfrm>
          <a:prstGeom prst="rect">
            <a:avLst/>
          </a:prstGeom>
          <a:noFill/>
        </p:spPr>
        <p:txBody>
          <a:bodyPr wrap="none">
            <a:prstTxWarp prst="textDe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3366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n-lt"/>
                <a:cs typeface="+mn-cs"/>
              </a:rPr>
              <a:t>Рельеф Казахстана </a:t>
            </a:r>
          </a:p>
        </p:txBody>
      </p:sp>
      <p:sp>
        <p:nvSpPr>
          <p:cNvPr id="5" name="Управляющая кнопка: далее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5400000">
            <a:off x="10793509" y="5550246"/>
            <a:ext cx="1013255" cy="1330410"/>
          </a:xfrm>
          <a:prstGeom prst="actionButtonForwardNext">
            <a:avLst/>
          </a:prstGeom>
          <a:gradFill>
            <a:gsLst>
              <a:gs pos="87000">
                <a:schemeClr val="accent6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0" scaled="0"/>
          </a:gradFill>
          <a:ln>
            <a:headEnd/>
            <a:tailEnd/>
          </a:ln>
          <a:scene3d>
            <a:camera prst="isometricOffAxis1Right"/>
            <a:lightRig rig="threePt" dir="t"/>
          </a:scene3d>
          <a:sp3d>
            <a:bevelT w="25400"/>
            <a:bevelB h="4445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30102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654176" y="112714"/>
            <a:ext cx="8937625" cy="6669087"/>
            <a:chOff x="158" y="119"/>
            <a:chExt cx="5489" cy="4037"/>
          </a:xfrm>
        </p:grpSpPr>
        <p:sp>
          <p:nvSpPr>
            <p:cNvPr id="25617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651102" y="1997074"/>
            <a:ext cx="7272338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5715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25%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17652" y="3084870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9 %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679796" y="4187825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10 %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61646" y="5264147"/>
            <a:ext cx="7272338" cy="936625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15%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54888" y="448725"/>
            <a:ext cx="7299947" cy="1077218"/>
          </a:xfrm>
          <a:prstGeom prst="rect">
            <a:avLst/>
          </a:prstGeom>
          <a:solidFill>
            <a:schemeClr val="bg1"/>
          </a:solidFill>
          <a:ln w="50800" cmpd="sng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Какой процент территории Казахстана занимают горы?</a:t>
            </a: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647361" y="5296520"/>
            <a:ext cx="1042987" cy="1042987"/>
          </a:xfrm>
          <a:prstGeom prst="actionButtonForwardNex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84302" y="2038318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84302" y="3093014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94192" y="4131569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76265" y="5202407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9179512" y="2175029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9065581" y="3240350"/>
            <a:ext cx="914400" cy="96914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9154357" y="4360416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8-конечная звезда 19"/>
          <p:cNvSpPr/>
          <p:nvPr/>
        </p:nvSpPr>
        <p:spPr>
          <a:xfrm>
            <a:off x="9198746" y="530144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5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4" grpId="0" animBg="1"/>
      <p:bldP spid="2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654176" y="112714"/>
            <a:ext cx="8937625" cy="6669087"/>
            <a:chOff x="158" y="119"/>
            <a:chExt cx="5489" cy="4037"/>
          </a:xfrm>
        </p:grpSpPr>
        <p:sp>
          <p:nvSpPr>
            <p:cNvPr id="25617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651102" y="1997074"/>
            <a:ext cx="7272338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5715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Устойчивые участки земной коры.</a:t>
            </a:r>
            <a:endParaRPr lang="ru-RU" sz="2400" dirty="0"/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17652" y="3084870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Складчатые горные области.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679796" y="4187825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Приподнятые выровненные участки.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61646" y="5264147"/>
            <a:ext cx="7272338" cy="936625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Котловина, заполненная водой.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41216" y="997527"/>
            <a:ext cx="6781800" cy="707886"/>
          </a:xfrm>
          <a:prstGeom prst="rect">
            <a:avLst/>
          </a:prstGeom>
          <a:solidFill>
            <a:schemeClr val="bg1"/>
          </a:solidFill>
          <a:ln w="50800" cmpd="sng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Платформа - это ...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647361" y="5296520"/>
            <a:ext cx="1042987" cy="1042987"/>
          </a:xfrm>
          <a:prstGeom prst="actionButtonForwardNex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/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84302" y="2038318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84302" y="3093014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94192" y="4131569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76265" y="5202407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9179512" y="2175029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</a:rPr>
              <a:t>+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9065581" y="3240350"/>
            <a:ext cx="914400" cy="96914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</a:rPr>
              <a:t>-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9154357" y="4360416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</a:rPr>
              <a:t>-</a:t>
            </a:r>
            <a:endParaRPr lang="ru-RU" sz="9600" b="1" dirty="0">
              <a:solidFill>
                <a:schemeClr val="tx1"/>
              </a:solidFill>
            </a:endParaRPr>
          </a:p>
        </p:txBody>
      </p:sp>
      <p:sp>
        <p:nvSpPr>
          <p:cNvPr id="20" name="8-конечная звезда 19"/>
          <p:cNvSpPr/>
          <p:nvPr/>
        </p:nvSpPr>
        <p:spPr>
          <a:xfrm>
            <a:off x="9198746" y="530144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</a:rPr>
              <a:t>-</a:t>
            </a:r>
            <a:endParaRPr lang="ru-RU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4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4" grpId="0" animBg="1"/>
      <p:bldP spid="2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654176" y="112714"/>
            <a:ext cx="8937625" cy="6669087"/>
            <a:chOff x="158" y="119"/>
            <a:chExt cx="5489" cy="4037"/>
          </a:xfrm>
        </p:grpSpPr>
        <p:sp>
          <p:nvSpPr>
            <p:cNvPr id="25617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651102" y="1997074"/>
            <a:ext cx="7272338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5715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r>
              <a:rPr lang="ru-RU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Торгайское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плато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17652" y="3084870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Сарыарка.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679796" y="4160117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Восточно-Европейская равнина.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61646" y="5264147"/>
            <a:ext cx="7272338" cy="936625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Западно-Сибирская равнина.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17652" y="412779"/>
            <a:ext cx="7059802" cy="1384995"/>
          </a:xfrm>
          <a:prstGeom prst="rect">
            <a:avLst/>
          </a:prstGeom>
          <a:solidFill>
            <a:schemeClr val="bg1"/>
          </a:solidFill>
          <a:ln w="50800" cmpd="sng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Форма рельефа, расположенная на севере и северо-востоке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республики: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647361" y="5296520"/>
            <a:ext cx="1042987" cy="1042987"/>
          </a:xfrm>
          <a:prstGeom prst="actionButtonForwardNex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/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84302" y="2038318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84302" y="3093014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94192" y="4131569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76265" y="5202407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9179512" y="2175029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9065581" y="3240350"/>
            <a:ext cx="914400" cy="96914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9154357" y="4360416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8-конечная звезда 19"/>
          <p:cNvSpPr/>
          <p:nvPr/>
        </p:nvSpPr>
        <p:spPr>
          <a:xfrm>
            <a:off x="9198746" y="530144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9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78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4" grpId="0" animBg="1"/>
      <p:bldP spid="2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680809" y="188913"/>
            <a:ext cx="8937625" cy="6669087"/>
            <a:chOff x="158" y="119"/>
            <a:chExt cx="5489" cy="4037"/>
          </a:xfrm>
        </p:grpSpPr>
        <p:sp>
          <p:nvSpPr>
            <p:cNvPr id="25617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19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651102" y="1997074"/>
            <a:ext cx="7272338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5715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животноводства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17652" y="3084870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земледелия и животноводства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679796" y="4187825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земледелия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61646" y="5264147"/>
            <a:ext cx="7272338" cy="936625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рыболовства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964125" y="411779"/>
            <a:ext cx="6781800" cy="1384995"/>
          </a:xfrm>
          <a:prstGeom prst="rect">
            <a:avLst/>
          </a:prstGeom>
          <a:solidFill>
            <a:schemeClr val="bg1"/>
          </a:solidFill>
          <a:ln w="50800" cmpd="sng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Основные территории </a:t>
            </a:r>
          </a:p>
          <a:p>
            <a:pPr lvl="0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Западно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–Сибирской равнины благоприятны для: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647361" y="5296520"/>
            <a:ext cx="1042987" cy="1042987"/>
          </a:xfrm>
          <a:prstGeom prst="actionButtonForwardNex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/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84302" y="2038318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84302" y="3093014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94192" y="4131569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76265" y="5202407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9179512" y="2175029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9065581" y="3240350"/>
            <a:ext cx="914400" cy="96914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9154357" y="4360416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8-конечная звезда 19"/>
          <p:cNvSpPr/>
          <p:nvPr/>
        </p:nvSpPr>
        <p:spPr>
          <a:xfrm>
            <a:off x="9198746" y="530144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3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4" grpId="0" animBg="1"/>
      <p:bldP spid="2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654176" y="112714"/>
            <a:ext cx="8937625" cy="6669087"/>
            <a:chOff x="158" y="119"/>
            <a:chExt cx="5489" cy="4037"/>
          </a:xfrm>
        </p:grpSpPr>
        <p:sp>
          <p:nvSpPr>
            <p:cNvPr id="25617" name="Line 5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8" name="Line 6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7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8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1651102" y="1997074"/>
            <a:ext cx="7272338" cy="990600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5715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Юго-восточная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1617652" y="3084870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Северо-западная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1679796" y="4187825"/>
            <a:ext cx="7272338" cy="936625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Юго-западная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1661646" y="5264147"/>
            <a:ext cx="7272338" cy="936625"/>
          </a:xfrm>
          <a:prstGeom prst="roundRect">
            <a:avLst>
              <a:gd name="adj" fmla="val 16667"/>
            </a:avLst>
          </a:prstGeom>
          <a:solidFill>
            <a:schemeClr val="bg2">
              <a:lumMod val="90000"/>
            </a:schemeClr>
          </a:solidFill>
          <a:ln w="76200" cmpd="dbl">
            <a:solidFill>
              <a:srgbClr val="0070C0"/>
            </a:solidFill>
            <a:round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Северо-восточная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17895" y="553822"/>
            <a:ext cx="6781800" cy="1077218"/>
          </a:xfrm>
          <a:prstGeom prst="rect">
            <a:avLst/>
          </a:prstGeom>
          <a:solidFill>
            <a:schemeClr val="bg1"/>
          </a:solidFill>
          <a:ln w="50800" cmpd="sng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Какая часть Восточно-Европейской равнины находится в Казахстане?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584302" y="2038318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584302" y="3093014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2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594192" y="4131569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3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576265" y="5202407"/>
            <a:ext cx="914400" cy="914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4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9179512" y="2175029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9065581" y="3240350"/>
            <a:ext cx="914400" cy="969145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8-конечная звезда 18"/>
          <p:cNvSpPr/>
          <p:nvPr/>
        </p:nvSpPr>
        <p:spPr>
          <a:xfrm>
            <a:off x="9154357" y="4360416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8-конечная звезда 19"/>
          <p:cNvSpPr/>
          <p:nvPr/>
        </p:nvSpPr>
        <p:spPr>
          <a:xfrm>
            <a:off x="9198746" y="5301448"/>
            <a:ext cx="914400" cy="914400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9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Управляющая кнопка: в начало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0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 animBg="1"/>
      <p:bldP spid="22" grpId="0" animBg="1"/>
      <p:bldP spid="24" grpId="0" animBg="1"/>
      <p:bldP spid="25" grpId="0" animBg="1"/>
      <p:bldP spid="17" grpId="0" animBg="1"/>
      <p:bldP spid="18" grpId="0" animBg="1"/>
      <p:bldP spid="19" grpId="0" animBg="1"/>
      <p:bldP spid="20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0" name="Picture 2" descr="C:\Users\Жанаргуль\Desktop\950678331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84218" y="0"/>
            <a:ext cx="7850910" cy="457853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4256" y="4777662"/>
            <a:ext cx="10547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новых встреч!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06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Ресурсы:</a:t>
            </a:r>
          </a:p>
          <a:p>
            <a:r>
              <a:rPr lang="ru-RU" sz="1800" dirty="0" err="1" smtClean="0"/>
              <a:t>www.google.kz</a:t>
            </a:r>
            <a:r>
              <a:rPr lang="ru-RU" sz="1800" dirty="0" smtClean="0"/>
              <a:t>/</a:t>
            </a:r>
          </a:p>
          <a:p>
            <a:r>
              <a:rPr lang="ru-RU" sz="1800" dirty="0" smtClean="0"/>
              <a:t>http://moxnpn.ru/kazakhstan/77-ural.html</a:t>
            </a:r>
          </a:p>
          <a:p>
            <a:r>
              <a:rPr lang="ru-RU" sz="1800" dirty="0" err="1" smtClean="0"/>
              <a:t>iubavyshka.ru</a:t>
            </a:r>
            <a:r>
              <a:rPr lang="ru-RU" sz="1800" dirty="0" smtClean="0"/>
              <a:t>/</a:t>
            </a:r>
            <a:r>
              <a:rPr lang="ru-RU" sz="1800" dirty="0" err="1" smtClean="0"/>
              <a:t>photo</a:t>
            </a:r>
            <a:r>
              <a:rPr lang="ru-RU" sz="1800" dirty="0" smtClean="0"/>
              <a:t>/4-0-9110</a:t>
            </a:r>
          </a:p>
          <a:p>
            <a:r>
              <a:rPr lang="en-US" sz="1800" dirty="0" smtClean="0">
                <a:hlinkClick r:id="rId2"/>
              </a:rPr>
              <a:t>http://paleokazakhstan.com/paleozoy.php</a:t>
            </a:r>
            <a:endParaRPr lang="ru-RU" sz="1800" dirty="0" smtClean="0"/>
          </a:p>
          <a:p>
            <a:r>
              <a:rPr lang="en-US" sz="1800" u="sng" dirty="0" smtClean="0">
                <a:hlinkClick r:id="rId3"/>
              </a:rPr>
              <a:t>www.ipdn.ru</a:t>
            </a:r>
            <a:endParaRPr lang="ru-RU" sz="1800" u="sng" dirty="0" smtClean="0"/>
          </a:p>
          <a:p>
            <a:r>
              <a:rPr lang="en-US" sz="1800" u="sng" dirty="0" smtClean="0">
                <a:hlinkClick r:id="rId4"/>
              </a:rPr>
              <a:t>kz.ambuba.com</a:t>
            </a:r>
            <a:endParaRPr lang="ru-RU" sz="1800" u="sng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sz="1600" b="1" dirty="0" smtClean="0"/>
              <a:t>Литература:</a:t>
            </a:r>
          </a:p>
          <a:p>
            <a:r>
              <a:rPr lang="ru-RU" sz="1600" dirty="0" smtClean="0"/>
              <a:t>Физическая география Казахстана, </a:t>
            </a:r>
            <a:r>
              <a:rPr lang="ru-RU" sz="1600" dirty="0" err="1" smtClean="0"/>
              <a:t>Атамура</a:t>
            </a:r>
            <a:r>
              <a:rPr lang="ru-RU" sz="1600" dirty="0" smtClean="0"/>
              <a:t>, 2004. </a:t>
            </a:r>
            <a:r>
              <a:rPr lang="ru-RU" sz="1600" dirty="0" err="1" smtClean="0"/>
              <a:t>БейсеноваА</a:t>
            </a:r>
            <a:r>
              <a:rPr lang="ru-RU" sz="1600" dirty="0" smtClean="0"/>
              <a:t>., Карпеков К.</a:t>
            </a:r>
          </a:p>
          <a:p>
            <a:r>
              <a:rPr lang="ru-RU" sz="1600" dirty="0" smtClean="0"/>
              <a:t> Физическая география Казахстана, </a:t>
            </a:r>
            <a:r>
              <a:rPr lang="ru-RU" sz="1600" dirty="0" err="1" smtClean="0"/>
              <a:t>Алматы</a:t>
            </a:r>
            <a:r>
              <a:rPr lang="ru-RU" sz="1600" dirty="0" smtClean="0"/>
              <a:t>, 2004. </a:t>
            </a:r>
            <a:r>
              <a:rPr lang="ru-RU" sz="1600" dirty="0" err="1" smtClean="0"/>
              <a:t>Есназарова</a:t>
            </a:r>
            <a:r>
              <a:rPr lang="ru-RU" sz="1600" dirty="0" smtClean="0"/>
              <a:t> У.А.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5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Юные  друзья!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Природа щедро одарила Казахстан. На территории нашей Родины находятся высокие горы, устремленные своими вершинами в облака, и низменности, расположенные ниже уровня моря, многочисленные реки и озера, бесконечные степи и знойные пустыни, луга и густые леса на склонах гор.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Чтобы  любить,  ценить и бережно охранять родную землю, надо, прежде всего, знать закономерности развития природной среды, это позволит вам прогнозировать свое будущее.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Предлагаю вам изучить рельеф нашей Республики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5400000">
            <a:off x="10793509" y="5550246"/>
            <a:ext cx="1013255" cy="1330410"/>
          </a:xfrm>
          <a:prstGeom prst="actionButtonForwardNext">
            <a:avLst/>
          </a:prstGeom>
          <a:gradFill>
            <a:gsLst>
              <a:gs pos="87000">
                <a:schemeClr val="accent6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0" scaled="0"/>
          </a:gradFill>
          <a:ln>
            <a:headEnd/>
            <a:tailEnd/>
          </a:ln>
          <a:scene3d>
            <a:camera prst="isometricOffAxis1Right"/>
            <a:lightRig rig="threePt" dir="t"/>
          </a:scene3d>
          <a:sp3d>
            <a:bevelT w="25400"/>
            <a:bevelB h="4445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4180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891" y="320738"/>
            <a:ext cx="10515600" cy="8866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Инструкция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083076"/>
            <a:ext cx="10515600" cy="50938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Учебный тренажер содержит темы по разделу «Рельеф». В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 можете выбрать нужную вам тему кликнув на нее мышкой, где вы сможете получить теоретические знания по данной теме, затем вы сможете выполнить тест  и ответить на вопросы по пройденной теме. Если вы затрудняетесь ответить на вопросы или хотите проверить себя, вам представится помощь, для этого сделайте щелчок на           . Выполняя  тесты при верном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ответе на слайде появляется знак       ,   если ответ неверный появляется знак         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Кликнув мышкой на фигуру        на экране появится карта с необходимой информацией. Если вы решили завершить работу переходите в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далее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encrypted-tbn1.gstatic.com/images?q=tbn:ANd9GcQKnVpVJa48l1htNiofePG60_81EDKHOxfQhvcF9rxLM3BGLoHc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861" y="4236407"/>
            <a:ext cx="509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5400000">
            <a:off x="10481380" y="5348510"/>
            <a:ext cx="1013255" cy="1330410"/>
          </a:xfrm>
          <a:prstGeom prst="actionButtonForwardNext">
            <a:avLst/>
          </a:prstGeom>
          <a:gradFill>
            <a:gsLst>
              <a:gs pos="87000">
                <a:schemeClr val="accent6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0" scaled="0"/>
          </a:gradFill>
          <a:ln>
            <a:headEnd/>
            <a:tailEnd/>
          </a:ln>
          <a:scene3d>
            <a:camera prst="isometricOffAxis1Right"/>
            <a:lightRig rig="threePt" dir="t"/>
          </a:scene3d>
          <a:sp3d>
            <a:bevelT w="25400"/>
            <a:bevelB h="4445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/>
              <a:t>меню</a:t>
            </a:r>
            <a:endParaRPr lang="ru-RU" sz="2800" b="1" i="1" dirty="0"/>
          </a:p>
        </p:txBody>
      </p:sp>
      <p:sp>
        <p:nvSpPr>
          <p:cNvPr id="6" name="Объект 4"/>
          <p:cNvSpPr txBox="1">
            <a:spLocks/>
          </p:cNvSpPr>
          <p:nvPr/>
        </p:nvSpPr>
        <p:spPr bwMode="auto">
          <a:xfrm>
            <a:off x="5779363" y="3506680"/>
            <a:ext cx="816746" cy="2885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6241002" y="3817397"/>
            <a:ext cx="523784" cy="4527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+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8-конечная звезда 7"/>
          <p:cNvSpPr/>
          <p:nvPr/>
        </p:nvSpPr>
        <p:spPr>
          <a:xfrm>
            <a:off x="3738979" y="4156228"/>
            <a:ext cx="523784" cy="452761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-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6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fhc.kz/upload/iblock/602/60296747caa2b0ca6b1187d578f379d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493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4395730" y="594910"/>
            <a:ext cx="4020731" cy="193899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hlinkClick r:id="rId3" action="ppaction://hlinksldjump"/>
              </a:rPr>
              <a:t>Главные черты рельефа Казахстана</a:t>
            </a:r>
            <a:endParaRPr lang="ru-RU" sz="4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 bwMode="auto">
          <a:xfrm>
            <a:off x="10280073" y="5809673"/>
            <a:ext cx="1644072" cy="840509"/>
          </a:xfrm>
          <a:prstGeom prst="roundRect">
            <a:avLst/>
          </a:prstGeom>
          <a:solidFill>
            <a:srgbClr val="FFFF00"/>
          </a:solidFill>
          <a:ln w="76200" algn="ctr">
            <a:solidFill>
              <a:srgbClr val="0070C0"/>
            </a:solidFill>
            <a:round/>
            <a:headEnd/>
            <a:tailEnd/>
          </a:ln>
        </p:spPr>
        <p:txBody>
          <a:bodyPr wrap="none" rtlCol="0" anchor="ctr"/>
          <a:lstStyle/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hlinkClick r:id="rId4" action="ppaction://hlinksldjump"/>
              </a:rPr>
              <a:t>выход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Главные черты рельефа Казахстана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5788" y="1363663"/>
            <a:ext cx="10515600" cy="43513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Рельеф территории Казахстана разнообразный и сложный. Он  формировался в процессе геологического развития и непрерывно изменялся. Главные особенности рельефа – все высотные уровни от низменностей до высоких гор – можно увидеть на физической карте Казахстана.               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рельефа Казахстана: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Преобладают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равнинно – низкогорные области. Они расположены на западе, севере и центральной части Казахстана.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Высокогорные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занимают небольшую территорию и расположены на востоке и юго-востоке республики.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нашей страны имеет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наклон с юга на север и с востока на запад.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низкие горы чередуются между горными долинами и равнинами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особенности рельефа оказывают большое влияние на формирование климата и природных ландшафтов на отдельных территориях. На равнинах и в низкогорьях природные зоны расположены в широтном направлении, а высокогорье характерны высотные пояса. Рельеф имеет большое значение в жизнедеятельности человека. Равнины и межгорные долины удобны для хозяйственной деятельности, для развития сельского хозяйства. Склоны  гор, покрытые лугами, используются в основном под пастбища. На западе республики, на полуострове Мангыстау, расположена самая низкая точка  - впадина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Карагие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(-132м).            Самая высокая точка находится на юго-востоке –пик Хан-Тенгри.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2" descr="https://encrypted-tbn1.gstatic.com/images?q=tbn:ANd9GcQKnVpVJa48l1htNiofePG60_81EDKHOxfQhvcF9rxLM3BGLoHc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0288" y="1836738"/>
            <a:ext cx="509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s://encrypted-tbn1.gstatic.com/images?q=tbn:ANd9GcQKnVpVJa48l1htNiofePG60_81EDKHOxfQhvcF9rxLM3BGLoHc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99650" y="2676525"/>
            <a:ext cx="5095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https://encrypted-tbn1.gstatic.com/images?q=tbn:ANd9GcQKnVpVJa48l1htNiofePG60_81EDKHOxfQhvcF9rxLM3BGLoH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47238" y="3016250"/>
            <a:ext cx="5095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 descr="https://encrypted-tbn1.gstatic.com/images?q=tbn:ANd9GcQKnVpVJa48l1htNiofePG60_81EDKHOxfQhvcF9rxLM3BGLoHc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39088" y="3321050"/>
            <a:ext cx="5111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https://encrypted-tbn1.gstatic.com/images?q=tbn:ANd9GcQKnVpVJa48l1htNiofePG60_81EDKHOxfQhvcF9rxLM3BGLoHc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2150" y="3659188"/>
            <a:ext cx="5095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>
            <a:hlinkClick r:id="rId9" action="ppaction://hlinksldjump"/>
          </p:cNvPr>
          <p:cNvSpPr/>
          <p:nvPr/>
        </p:nvSpPr>
        <p:spPr>
          <a:xfrm>
            <a:off x="1134737" y="5403849"/>
            <a:ext cx="2776251" cy="96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Тесты </a:t>
            </a:r>
          </a:p>
        </p:txBody>
      </p:sp>
      <p:sp>
        <p:nvSpPr>
          <p:cNvPr id="5" name="Прямоугольник 4">
            <a:hlinkClick r:id="rId10" action="ppaction://hlinksldjump"/>
          </p:cNvPr>
          <p:cNvSpPr/>
          <p:nvPr/>
        </p:nvSpPr>
        <p:spPr>
          <a:xfrm>
            <a:off x="6978276" y="5403849"/>
            <a:ext cx="2948007" cy="9638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Вопросы </a:t>
            </a:r>
            <a:endParaRPr lang="ru-RU" dirty="0"/>
          </a:p>
        </p:txBody>
      </p:sp>
      <p:pic>
        <p:nvPicPr>
          <p:cNvPr id="16394" name="Picture 2" descr="https://encrypted-tbn1.gstatic.com/images?q=tbn:ANd9GcQKnVpVJa48l1htNiofePG60_81EDKHOxfQhvcF9rxLM3BGLoHc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7552" y="4946620"/>
            <a:ext cx="509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2" descr="https://encrypted-tbn1.gstatic.com/images?q=tbn:ANd9GcQKnVpVJa48l1htNiofePG60_81EDKHOxfQhvcF9rxLM3BGLoHc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2843" y="4735273"/>
            <a:ext cx="5095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Управляющая кнопка: далее 12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 rot="5400000">
            <a:off x="10594760" y="5496787"/>
            <a:ext cx="1013255" cy="1330410"/>
          </a:xfrm>
          <a:prstGeom prst="actionButtonForwardNext">
            <a:avLst/>
          </a:prstGeom>
          <a:gradFill>
            <a:gsLst>
              <a:gs pos="87000">
                <a:schemeClr val="accent6">
                  <a:satMod val="103000"/>
                  <a:tint val="94000"/>
                  <a:lumMod val="98000"/>
                  <a:lumOff val="2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0" scaled="0"/>
          </a:gradFill>
          <a:ln>
            <a:headEnd/>
            <a:tailEnd/>
          </a:ln>
          <a:scene3d>
            <a:camera prst="isometricOffAxis1Right"/>
            <a:lightRig rig="threePt" dir="t"/>
          </a:scene3d>
          <a:sp3d>
            <a:bevelT w="25400"/>
            <a:bevelB h="4445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27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hlinkClick r:id="rId13" action="ppaction://hlinksldjump"/>
              </a:rPr>
              <a:t>меню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37049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Picture 2" descr="http://planetolog.ru/maps/country/big/krugosvet/kazakhs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8113" y="87313"/>
            <a:ext cx="11942762" cy="6770687"/>
          </a:xfrm>
        </p:spPr>
      </p:pic>
      <p:sp>
        <p:nvSpPr>
          <p:cNvPr id="4" name="Управляющая кнопка: в начало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4" name="Picture 2" descr="http://planetolog.ru/maps/country/big/krugosvet/kazakhs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1942763" cy="6770688"/>
          </a:xfrm>
        </p:spPr>
      </p:pic>
      <p:sp>
        <p:nvSpPr>
          <p:cNvPr id="3" name="Блок-схема: подготовка 2"/>
          <p:cNvSpPr/>
          <p:nvPr/>
        </p:nvSpPr>
        <p:spPr>
          <a:xfrm>
            <a:off x="1266825" y="3043238"/>
            <a:ext cx="1938338" cy="1474787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Блок-схема: подготовка 3"/>
          <p:cNvSpPr/>
          <p:nvPr/>
        </p:nvSpPr>
        <p:spPr>
          <a:xfrm>
            <a:off x="5640388" y="1022350"/>
            <a:ext cx="1431925" cy="1336675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Блок-схема: подготовка 4"/>
          <p:cNvSpPr/>
          <p:nvPr/>
        </p:nvSpPr>
        <p:spPr>
          <a:xfrm>
            <a:off x="7072313" y="2559050"/>
            <a:ext cx="1730375" cy="1165225"/>
          </a:xfrm>
          <a:prstGeom prst="flowChartPreparati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правляющая кнопка: в начало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7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8" name="Picture 2" descr="http://planetolog.ru/maps/country/big/krugosvet/kazakhst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9238" y="0"/>
            <a:ext cx="11942762" cy="6770688"/>
          </a:xfrm>
        </p:spPr>
      </p:pic>
      <p:cxnSp>
        <p:nvCxnSpPr>
          <p:cNvPr id="12" name="Скругленная соединительная линия 11"/>
          <p:cNvCxnSpPr/>
          <p:nvPr/>
        </p:nvCxnSpPr>
        <p:spPr>
          <a:xfrm rot="10800000" flipV="1">
            <a:off x="6973888" y="2852738"/>
            <a:ext cx="4087812" cy="2743200"/>
          </a:xfrm>
          <a:prstGeom prst="curvedConnector3">
            <a:avLst>
              <a:gd name="adj1" fmla="val 21698"/>
            </a:avLst>
          </a:prstGeom>
          <a:ln w="190500" cap="rnd">
            <a:bevel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Управляющая кнопка: в начало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955338" y="5629275"/>
            <a:ext cx="1042987" cy="1042988"/>
          </a:xfrm>
          <a:prstGeom prst="actionButtonBeginning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sz="1400" b="1" i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395</Words>
  <Application>Microsoft Office PowerPoint</Application>
  <PresentationFormat>Широкоэкранный</PresentationFormat>
  <Paragraphs>150</Paragraphs>
  <Slides>26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Times New Roman</vt:lpstr>
      <vt:lpstr>Тема Office</vt:lpstr>
      <vt:lpstr>Презентация PowerPoint</vt:lpstr>
      <vt:lpstr>Презентация PowerPoint</vt:lpstr>
      <vt:lpstr>Юные  друзья!</vt:lpstr>
      <vt:lpstr>Инструкция </vt:lpstr>
      <vt:lpstr>Презентация PowerPoint</vt:lpstr>
      <vt:lpstr>Главные черты рельефа Казахстана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мсш№1</dc:creator>
  <cp:lastModifiedBy>мсш№1</cp:lastModifiedBy>
  <cp:revision>3</cp:revision>
  <dcterms:created xsi:type="dcterms:W3CDTF">2014-02-26T08:51:35Z</dcterms:created>
  <dcterms:modified xsi:type="dcterms:W3CDTF">2014-02-27T08:30:20Z</dcterms:modified>
</cp:coreProperties>
</file>