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61" r:id="rId4"/>
    <p:sldId id="259" r:id="rId5"/>
    <p:sldId id="258" r:id="rId6"/>
    <p:sldId id="265" r:id="rId7"/>
    <p:sldId id="264" r:id="rId8"/>
    <p:sldId id="289" r:id="rId9"/>
    <p:sldId id="290" r:id="rId10"/>
    <p:sldId id="288" r:id="rId11"/>
    <p:sldId id="292" r:id="rId12"/>
    <p:sldId id="294" r:id="rId13"/>
    <p:sldId id="270" r:id="rId14"/>
    <p:sldId id="268" r:id="rId15"/>
    <p:sldId id="278" r:id="rId16"/>
    <p:sldId id="269" r:id="rId17"/>
    <p:sldId id="271" r:id="rId18"/>
    <p:sldId id="295" r:id="rId19"/>
    <p:sldId id="280" r:id="rId20"/>
    <p:sldId id="279" r:id="rId21"/>
    <p:sldId id="284" r:id="rId22"/>
    <p:sldId id="296" r:id="rId23"/>
    <p:sldId id="277" r:id="rId24"/>
    <p:sldId id="276" r:id="rId25"/>
    <p:sldId id="275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УЛЬФИЯ" initials="З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24" autoAdjust="0"/>
  </p:normalViewPr>
  <p:slideViewPr>
    <p:cSldViewPr>
      <p:cViewPr>
        <p:scale>
          <a:sx n="50" d="100"/>
          <a:sy n="50" d="100"/>
        </p:scale>
        <p:origin x="-220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5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043963254593172E-2"/>
          <c:y val="4.214129483814523E-2"/>
          <c:w val="0.57580468066491686"/>
          <c:h val="0.746732283464566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Лист1!$C$47</c:f>
              <c:strCache>
                <c:ptCount val="1"/>
                <c:pt idx="0">
                  <c:v>Качество обучения</c:v>
                </c:pt>
              </c:strCache>
            </c:strRef>
          </c:tx>
          <c:invertIfNegative val="0"/>
          <c:cat>
            <c:multiLvlStrRef>
              <c:f>Лист1!$A$48:$B$50</c:f>
              <c:multiLvlStrCache>
                <c:ptCount val="3"/>
                <c:lvl>
                  <c:pt idx="0">
                    <c:v>География</c:v>
                  </c:pt>
                  <c:pt idx="1">
                    <c:v>География</c:v>
                  </c:pt>
                  <c:pt idx="2">
                    <c:v>география</c:v>
                  </c:pt>
                </c:lvl>
                <c:lvl>
                  <c:pt idx="0">
                    <c:v>2010-2011</c:v>
                  </c:pt>
                  <c:pt idx="1">
                    <c:v>2011-2012</c:v>
                  </c:pt>
                  <c:pt idx="2">
                    <c:v>2012-2013</c:v>
                  </c:pt>
                </c:lvl>
              </c:multiLvlStrCache>
            </c:multiLvlStrRef>
          </c:cat>
          <c:val>
            <c:numRef>
              <c:f>Лист1!$C$48:$C$50</c:f>
              <c:numCache>
                <c:formatCode>0.00%</c:formatCode>
                <c:ptCount val="3"/>
                <c:pt idx="0" formatCode="0%">
                  <c:v>0.76</c:v>
                </c:pt>
                <c:pt idx="1">
                  <c:v>0.78500000000000003</c:v>
                </c:pt>
                <c:pt idx="2" formatCode="0%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Лист1!$D$47</c:f>
              <c:strCache>
                <c:ptCount val="1"/>
                <c:pt idx="0">
                  <c:v>Успеваемость (%) </c:v>
                </c:pt>
              </c:strCache>
            </c:strRef>
          </c:tx>
          <c:invertIfNegative val="0"/>
          <c:cat>
            <c:multiLvlStrRef>
              <c:f>Лист1!$A$48:$B$50</c:f>
              <c:multiLvlStrCache>
                <c:ptCount val="3"/>
                <c:lvl>
                  <c:pt idx="0">
                    <c:v>География</c:v>
                  </c:pt>
                  <c:pt idx="1">
                    <c:v>География</c:v>
                  </c:pt>
                  <c:pt idx="2">
                    <c:v>география</c:v>
                  </c:pt>
                </c:lvl>
                <c:lvl>
                  <c:pt idx="0">
                    <c:v>2010-2011</c:v>
                  </c:pt>
                  <c:pt idx="1">
                    <c:v>2011-2012</c:v>
                  </c:pt>
                  <c:pt idx="2">
                    <c:v>2012-2013</c:v>
                  </c:pt>
                </c:lvl>
              </c:multiLvlStrCache>
            </c:multiLvlStrRef>
          </c:cat>
          <c:val>
            <c:numRef>
              <c:f>Лист1!$D$48:$D$50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627904"/>
        <c:axId val="103392000"/>
        <c:axId val="0"/>
      </c:bar3DChart>
      <c:catAx>
        <c:axId val="7562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392000"/>
        <c:crosses val="autoZero"/>
        <c:auto val="1"/>
        <c:lblAlgn val="ctr"/>
        <c:lblOffset val="100"/>
        <c:noMultiLvlLbl val="0"/>
      </c:catAx>
      <c:valAx>
        <c:axId val="103392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5627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35E58-1097-4F24-A5FF-C89DD01E0A1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43993-6945-4C27-8569-859366BD166C}">
      <dgm:prSet phldrT="[Текст]" custT="1"/>
      <dgm:spPr/>
      <dgm:t>
        <a:bodyPr/>
        <a:lstStyle/>
        <a:p>
          <a:r>
            <a:rPr lang="ru-RU" sz="3200" b="1" dirty="0" err="1" smtClean="0"/>
            <a:t>Репродуктив</a:t>
          </a:r>
          <a:endParaRPr lang="ru-RU" sz="3200" b="1" dirty="0"/>
        </a:p>
      </dgm:t>
    </dgm:pt>
    <dgm:pt modelId="{5D4AD79E-61F3-4865-BE68-76F7F8F28CFA}" type="parTrans" cxnId="{0D30D5AB-CFFA-417B-B740-213E1D12AAD3}">
      <dgm:prSet/>
      <dgm:spPr/>
      <dgm:t>
        <a:bodyPr/>
        <a:lstStyle/>
        <a:p>
          <a:endParaRPr lang="ru-RU"/>
        </a:p>
      </dgm:t>
    </dgm:pt>
    <dgm:pt modelId="{1C447F0A-4181-4637-9FAE-0635A269B402}" type="sibTrans" cxnId="{0D30D5AB-CFFA-417B-B740-213E1D12AAD3}">
      <dgm:prSet/>
      <dgm:spPr/>
      <dgm:t>
        <a:bodyPr/>
        <a:lstStyle/>
        <a:p>
          <a:endParaRPr lang="ru-RU"/>
        </a:p>
      </dgm:t>
    </dgm:pt>
    <dgm:pt modelId="{B40DEF17-B54F-4065-B96A-E57A00B828AD}">
      <dgm:prSet phldrT="[Текст]"/>
      <dgm:spPr/>
      <dgm:t>
        <a:bodyPr/>
        <a:lstStyle/>
        <a:p>
          <a:r>
            <a:rPr lang="ru-RU" dirty="0" smtClean="0"/>
            <a:t>Р</a:t>
          </a:r>
          <a:r>
            <a:rPr lang="tt-RU" dirty="0" smtClean="0"/>
            <a:t>әсем буенча хикәя төзү;</a:t>
          </a:r>
          <a:endParaRPr lang="ru-RU" dirty="0"/>
        </a:p>
      </dgm:t>
    </dgm:pt>
    <dgm:pt modelId="{E6EC1709-4E2A-4D7B-8BEB-8270A0F387C2}" type="parTrans" cxnId="{96121790-B6F5-40A6-8AB4-31321FD88EA2}">
      <dgm:prSet/>
      <dgm:spPr/>
      <dgm:t>
        <a:bodyPr/>
        <a:lstStyle/>
        <a:p>
          <a:endParaRPr lang="ru-RU"/>
        </a:p>
      </dgm:t>
    </dgm:pt>
    <dgm:pt modelId="{2F20B96C-1A94-4E2F-A348-66C46FA26D58}" type="sibTrans" cxnId="{96121790-B6F5-40A6-8AB4-31321FD88EA2}">
      <dgm:prSet/>
      <dgm:spPr/>
      <dgm:t>
        <a:bodyPr/>
        <a:lstStyle/>
        <a:p>
          <a:endParaRPr lang="ru-RU"/>
        </a:p>
      </dgm:t>
    </dgm:pt>
    <dgm:pt modelId="{CCC697CC-3CE9-4DC7-BCA4-41DCBC56D7C4}">
      <dgm:prSet phldrT="[Текст]"/>
      <dgm:spPr/>
      <dgm:t>
        <a:bodyPr/>
        <a:lstStyle/>
        <a:p>
          <a:r>
            <a:rPr lang="tt-RU" dirty="0" smtClean="0"/>
            <a:t>Контурлы карталар ясау;</a:t>
          </a:r>
          <a:endParaRPr lang="ru-RU" dirty="0"/>
        </a:p>
      </dgm:t>
    </dgm:pt>
    <dgm:pt modelId="{BAF899EF-A11E-442E-B465-D300F6DEFD20}" type="parTrans" cxnId="{6FD28982-185A-4D5D-9C5C-59F5E53CD20A}">
      <dgm:prSet/>
      <dgm:spPr/>
      <dgm:t>
        <a:bodyPr/>
        <a:lstStyle/>
        <a:p>
          <a:endParaRPr lang="ru-RU"/>
        </a:p>
      </dgm:t>
    </dgm:pt>
    <dgm:pt modelId="{BCAA0C09-6A2B-40F4-9133-111C6DF7F40F}" type="sibTrans" cxnId="{6FD28982-185A-4D5D-9C5C-59F5E53CD20A}">
      <dgm:prSet/>
      <dgm:spPr/>
      <dgm:t>
        <a:bodyPr/>
        <a:lstStyle/>
        <a:p>
          <a:endParaRPr lang="ru-RU"/>
        </a:p>
      </dgm:t>
    </dgm:pt>
    <dgm:pt modelId="{1D3EBAE4-03FD-44DC-84E2-45503B2D49D7}">
      <dgm:prSet phldrT="[Текст]" custT="1"/>
      <dgm:spPr/>
      <dgm:t>
        <a:bodyPr/>
        <a:lstStyle/>
        <a:p>
          <a:r>
            <a:rPr lang="tt-RU" sz="3200" b="1" dirty="0" smtClean="0"/>
            <a:t>Өлешчә эзләнүле</a:t>
          </a:r>
          <a:endParaRPr lang="ru-RU" sz="3200" b="1" dirty="0"/>
        </a:p>
      </dgm:t>
    </dgm:pt>
    <dgm:pt modelId="{6BEB3A99-A632-4F75-98CF-83FAE6E1ECC6}" type="parTrans" cxnId="{8ECDEFBD-DCA3-459E-A691-BA0FA61FE73C}">
      <dgm:prSet/>
      <dgm:spPr/>
      <dgm:t>
        <a:bodyPr/>
        <a:lstStyle/>
        <a:p>
          <a:endParaRPr lang="ru-RU"/>
        </a:p>
      </dgm:t>
    </dgm:pt>
    <dgm:pt modelId="{F1C91E7A-C53F-418C-BF32-991FC15A00DD}" type="sibTrans" cxnId="{8ECDEFBD-DCA3-459E-A691-BA0FA61FE73C}">
      <dgm:prSet/>
      <dgm:spPr/>
      <dgm:t>
        <a:bodyPr/>
        <a:lstStyle/>
        <a:p>
          <a:endParaRPr lang="ru-RU"/>
        </a:p>
      </dgm:t>
    </dgm:pt>
    <dgm:pt modelId="{F8DD22C2-77DE-4E02-B036-76DBB1947224}">
      <dgm:prSet phldrT="[Текст]"/>
      <dgm:spPr/>
      <dgm:t>
        <a:bodyPr/>
        <a:lstStyle/>
        <a:p>
          <a:r>
            <a:rPr lang="tt-RU" dirty="0" smtClean="0"/>
            <a:t>Хаталы хикәяне төзәтү;</a:t>
          </a:r>
          <a:endParaRPr lang="ru-RU" dirty="0"/>
        </a:p>
      </dgm:t>
    </dgm:pt>
    <dgm:pt modelId="{074F3361-C4FE-45E0-910A-8A7EEBD34173}" type="parTrans" cxnId="{C1669A52-C627-4A47-AFAE-23D1F754118A}">
      <dgm:prSet/>
      <dgm:spPr/>
      <dgm:t>
        <a:bodyPr/>
        <a:lstStyle/>
        <a:p>
          <a:endParaRPr lang="ru-RU"/>
        </a:p>
      </dgm:t>
    </dgm:pt>
    <dgm:pt modelId="{1A7604C5-A951-4B29-B09F-51334D3E3108}" type="sibTrans" cxnId="{C1669A52-C627-4A47-AFAE-23D1F754118A}">
      <dgm:prSet/>
      <dgm:spPr/>
      <dgm:t>
        <a:bodyPr/>
        <a:lstStyle/>
        <a:p>
          <a:endParaRPr lang="ru-RU"/>
        </a:p>
      </dgm:t>
    </dgm:pt>
    <dgm:pt modelId="{CAC71BC0-3F34-4455-9514-97EC4037650A}">
      <dgm:prSet phldrT="[Текст]"/>
      <dgm:spPr/>
      <dgm:t>
        <a:bodyPr/>
        <a:lstStyle/>
        <a:p>
          <a:r>
            <a:rPr lang="tt-RU" dirty="0" smtClean="0"/>
            <a:t>Карта фрагменты буенча об</a:t>
          </a:r>
          <a:r>
            <a:rPr lang="ru-RU" dirty="0" err="1" smtClean="0"/>
            <a:t>ъектны</a:t>
          </a:r>
          <a:r>
            <a:rPr lang="ru-RU" dirty="0" smtClean="0"/>
            <a:t> </a:t>
          </a:r>
          <a:r>
            <a:rPr lang="ru-RU" dirty="0" err="1" smtClean="0"/>
            <a:t>тану</a:t>
          </a:r>
          <a:r>
            <a:rPr lang="ru-RU" dirty="0" smtClean="0"/>
            <a:t>;</a:t>
          </a:r>
          <a:endParaRPr lang="ru-RU" dirty="0"/>
        </a:p>
      </dgm:t>
    </dgm:pt>
    <dgm:pt modelId="{7CA547B1-B381-4516-A50D-8CC8034FCBD7}" type="parTrans" cxnId="{39E85C01-ACC8-4698-AD8C-8CD515FC33BD}">
      <dgm:prSet/>
      <dgm:spPr/>
      <dgm:t>
        <a:bodyPr/>
        <a:lstStyle/>
        <a:p>
          <a:endParaRPr lang="ru-RU"/>
        </a:p>
      </dgm:t>
    </dgm:pt>
    <dgm:pt modelId="{B356EC9F-3188-4990-BFD7-485FA91DB347}" type="sibTrans" cxnId="{39E85C01-ACC8-4698-AD8C-8CD515FC33BD}">
      <dgm:prSet/>
      <dgm:spPr/>
      <dgm:t>
        <a:bodyPr/>
        <a:lstStyle/>
        <a:p>
          <a:endParaRPr lang="ru-RU"/>
        </a:p>
      </dgm:t>
    </dgm:pt>
    <dgm:pt modelId="{2E52D988-F759-4CD8-B9E3-C8AF499C3179}">
      <dgm:prSet phldrT="[Текст]" custT="1"/>
      <dgm:spPr/>
      <dgm:t>
        <a:bodyPr/>
        <a:lstStyle/>
        <a:p>
          <a:r>
            <a:rPr lang="tt-RU" sz="3200" b="1" dirty="0" smtClean="0"/>
            <a:t>Тикшеренү эше</a:t>
          </a:r>
          <a:endParaRPr lang="ru-RU" sz="3200" b="1" dirty="0"/>
        </a:p>
      </dgm:t>
    </dgm:pt>
    <dgm:pt modelId="{72DF3102-2A09-4882-BB8B-8E073EE201FC}" type="parTrans" cxnId="{B1D98D72-D7D1-480B-8083-B3B6EA1ED8E9}">
      <dgm:prSet/>
      <dgm:spPr/>
      <dgm:t>
        <a:bodyPr/>
        <a:lstStyle/>
        <a:p>
          <a:endParaRPr lang="ru-RU"/>
        </a:p>
      </dgm:t>
    </dgm:pt>
    <dgm:pt modelId="{08E57176-7A74-4A54-807C-B87451322221}" type="sibTrans" cxnId="{B1D98D72-D7D1-480B-8083-B3B6EA1ED8E9}">
      <dgm:prSet/>
      <dgm:spPr/>
      <dgm:t>
        <a:bodyPr/>
        <a:lstStyle/>
        <a:p>
          <a:endParaRPr lang="ru-RU"/>
        </a:p>
      </dgm:t>
    </dgm:pt>
    <dgm:pt modelId="{38C4C62B-ED69-4E27-9CBB-EDF0FA273065}">
      <dgm:prSet phldrT="[Текст]"/>
      <dgm:spPr/>
      <dgm:t>
        <a:bodyPr/>
        <a:lstStyle/>
        <a:p>
          <a:r>
            <a:rPr lang="tt-RU" dirty="0" smtClean="0"/>
            <a:t>Урынның топографик планын төзү;</a:t>
          </a:r>
          <a:endParaRPr lang="ru-RU" dirty="0"/>
        </a:p>
      </dgm:t>
    </dgm:pt>
    <dgm:pt modelId="{B7ED9816-B16E-4F9C-96FC-DD2D3B113440}" type="parTrans" cxnId="{B5F49BFE-B569-470D-8AB5-8B30D9C77738}">
      <dgm:prSet/>
      <dgm:spPr/>
      <dgm:t>
        <a:bodyPr/>
        <a:lstStyle/>
        <a:p>
          <a:endParaRPr lang="ru-RU"/>
        </a:p>
      </dgm:t>
    </dgm:pt>
    <dgm:pt modelId="{11F87BA2-0AFF-4F5C-B339-AB730C1F8D74}" type="sibTrans" cxnId="{B5F49BFE-B569-470D-8AB5-8B30D9C77738}">
      <dgm:prSet/>
      <dgm:spPr/>
      <dgm:t>
        <a:bodyPr/>
        <a:lstStyle/>
        <a:p>
          <a:endParaRPr lang="ru-RU"/>
        </a:p>
      </dgm:t>
    </dgm:pt>
    <dgm:pt modelId="{883DDE0C-D9F5-4572-AFAE-E374FC31DD6C}">
      <dgm:prSet phldrT="[Текст]"/>
      <dgm:spPr/>
      <dgm:t>
        <a:bodyPr/>
        <a:lstStyle/>
        <a:p>
          <a:r>
            <a:rPr lang="tt-RU" dirty="0" smtClean="0"/>
            <a:t>Демографик ситуа</a:t>
          </a:r>
          <a:r>
            <a:rPr lang="ru-RU" dirty="0" err="1" smtClean="0"/>
            <a:t>цияне</a:t>
          </a:r>
          <a:r>
            <a:rPr lang="ru-RU" dirty="0" smtClean="0"/>
            <a:t> </a:t>
          </a:r>
          <a:r>
            <a:rPr lang="ru-RU" dirty="0" err="1" smtClean="0"/>
            <a:t>билгеләү</a:t>
          </a:r>
          <a:r>
            <a:rPr lang="tt-RU" dirty="0" smtClean="0"/>
            <a:t>.</a:t>
          </a:r>
          <a:endParaRPr lang="ru-RU" dirty="0"/>
        </a:p>
      </dgm:t>
    </dgm:pt>
    <dgm:pt modelId="{2CB6D84B-2CC8-4DE2-ABCF-5C689C6A3614}" type="parTrans" cxnId="{0F002230-6411-4FE3-8BB3-D081F18ACD9D}">
      <dgm:prSet/>
      <dgm:spPr/>
      <dgm:t>
        <a:bodyPr/>
        <a:lstStyle/>
        <a:p>
          <a:endParaRPr lang="ru-RU"/>
        </a:p>
      </dgm:t>
    </dgm:pt>
    <dgm:pt modelId="{61C4B5D3-8557-4332-A2CB-0EF5202D2E5E}" type="sibTrans" cxnId="{0F002230-6411-4FE3-8BB3-D081F18ACD9D}">
      <dgm:prSet/>
      <dgm:spPr/>
      <dgm:t>
        <a:bodyPr/>
        <a:lstStyle/>
        <a:p>
          <a:endParaRPr lang="ru-RU"/>
        </a:p>
      </dgm:t>
    </dgm:pt>
    <dgm:pt modelId="{917C432E-1835-473E-85FD-761F92374BE1}">
      <dgm:prSet phldrT="[Текст]"/>
      <dgm:spPr/>
      <dgm:t>
        <a:bodyPr/>
        <a:lstStyle/>
        <a:p>
          <a:r>
            <a:rPr lang="tt-RU" dirty="0" smtClean="0"/>
            <a:t>Кроссворд чишү.</a:t>
          </a:r>
          <a:endParaRPr lang="ru-RU" dirty="0"/>
        </a:p>
      </dgm:t>
    </dgm:pt>
    <dgm:pt modelId="{AD17F694-7F45-4302-9487-427C357EC3EC}" type="parTrans" cxnId="{4D078292-F80C-487C-946B-FB6BBE5CAEB0}">
      <dgm:prSet/>
      <dgm:spPr/>
      <dgm:t>
        <a:bodyPr/>
        <a:lstStyle/>
        <a:p>
          <a:endParaRPr lang="ru-RU"/>
        </a:p>
      </dgm:t>
    </dgm:pt>
    <dgm:pt modelId="{9F78ADD5-C1E2-4CF0-AFE8-03CA627998D3}" type="sibTrans" cxnId="{4D078292-F80C-487C-946B-FB6BBE5CAEB0}">
      <dgm:prSet/>
      <dgm:spPr/>
      <dgm:t>
        <a:bodyPr/>
        <a:lstStyle/>
        <a:p>
          <a:endParaRPr lang="ru-RU"/>
        </a:p>
      </dgm:t>
    </dgm:pt>
    <dgm:pt modelId="{EE08CC56-DC8E-4166-ACB6-9F22289451CC}">
      <dgm:prSet phldrT="[Текст]"/>
      <dgm:spPr/>
      <dgm:t>
        <a:bodyPr/>
        <a:lstStyle/>
        <a:p>
          <a:r>
            <a:rPr lang="tt-RU" dirty="0" smtClean="0"/>
            <a:t>Эзлекле чылбыр төзү.</a:t>
          </a:r>
          <a:endParaRPr lang="ru-RU" dirty="0"/>
        </a:p>
      </dgm:t>
    </dgm:pt>
    <dgm:pt modelId="{31253980-6F9E-4242-B495-BC597B962DD4}" type="parTrans" cxnId="{6D69F20C-32D7-45B8-B685-41448F3CC81B}">
      <dgm:prSet/>
      <dgm:spPr/>
      <dgm:t>
        <a:bodyPr/>
        <a:lstStyle/>
        <a:p>
          <a:endParaRPr lang="ru-RU"/>
        </a:p>
      </dgm:t>
    </dgm:pt>
    <dgm:pt modelId="{EB4A6716-EBF9-4772-BEAE-F124F44C00B0}" type="sibTrans" cxnId="{6D69F20C-32D7-45B8-B685-41448F3CC81B}">
      <dgm:prSet/>
      <dgm:spPr/>
      <dgm:t>
        <a:bodyPr/>
        <a:lstStyle/>
        <a:p>
          <a:endParaRPr lang="ru-RU"/>
        </a:p>
      </dgm:t>
    </dgm:pt>
    <dgm:pt modelId="{1064E5C8-9079-4B24-A97C-C96E083A76F7}">
      <dgm:prSet phldrT="[Текст]"/>
      <dgm:spPr/>
      <dgm:t>
        <a:bodyPr/>
        <a:lstStyle/>
        <a:p>
          <a:r>
            <a:rPr lang="tt-RU" dirty="0" smtClean="0"/>
            <a:t>Суның составын билгеләү;</a:t>
          </a:r>
          <a:endParaRPr lang="ru-RU" dirty="0"/>
        </a:p>
      </dgm:t>
    </dgm:pt>
    <dgm:pt modelId="{9F63E1CD-2CB1-46B7-8D8A-8D53B43B75F4}" type="parTrans" cxnId="{93B8CA1C-A9C8-4C15-9A26-771475C6DA4F}">
      <dgm:prSet/>
      <dgm:spPr/>
      <dgm:t>
        <a:bodyPr/>
        <a:lstStyle/>
        <a:p>
          <a:endParaRPr lang="ru-RU"/>
        </a:p>
      </dgm:t>
    </dgm:pt>
    <dgm:pt modelId="{6D4DBCA7-6586-442B-9B2C-CC39A36A3B99}" type="sibTrans" cxnId="{93B8CA1C-A9C8-4C15-9A26-771475C6DA4F}">
      <dgm:prSet/>
      <dgm:spPr/>
      <dgm:t>
        <a:bodyPr/>
        <a:lstStyle/>
        <a:p>
          <a:endParaRPr lang="ru-RU"/>
        </a:p>
      </dgm:t>
    </dgm:pt>
    <dgm:pt modelId="{40771B55-C751-4F8A-BE0B-DE71ABCE29C2}" type="pres">
      <dgm:prSet presAssocID="{ECD35E58-1097-4F24-A5FF-C89DD01E0A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580D5-CBB7-42C5-A94E-9F4F95EE33F3}" type="pres">
      <dgm:prSet presAssocID="{36243993-6945-4C27-8569-859366BD166C}" presName="linNode" presStyleCnt="0"/>
      <dgm:spPr/>
      <dgm:t>
        <a:bodyPr/>
        <a:lstStyle/>
        <a:p>
          <a:endParaRPr lang="ru-RU"/>
        </a:p>
      </dgm:t>
    </dgm:pt>
    <dgm:pt modelId="{8B6127E7-6836-4248-98CC-1C3C266335D1}" type="pres">
      <dgm:prSet presAssocID="{36243993-6945-4C27-8569-859366BD166C}" presName="parentText" presStyleLbl="node1" presStyleIdx="0" presStyleCnt="3" custLinFactNeighborY="-12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64103-6AFB-43FE-8BE5-2DF0F2A647D0}" type="pres">
      <dgm:prSet presAssocID="{36243993-6945-4C27-8569-859366BD166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C3042-87F5-410B-B002-06DBC56A1EEF}" type="pres">
      <dgm:prSet presAssocID="{1C447F0A-4181-4637-9FAE-0635A269B402}" presName="sp" presStyleCnt="0"/>
      <dgm:spPr/>
      <dgm:t>
        <a:bodyPr/>
        <a:lstStyle/>
        <a:p>
          <a:endParaRPr lang="ru-RU"/>
        </a:p>
      </dgm:t>
    </dgm:pt>
    <dgm:pt modelId="{1D4A0948-5AF0-4FC1-8905-46DFE1CFB432}" type="pres">
      <dgm:prSet presAssocID="{1D3EBAE4-03FD-44DC-84E2-45503B2D49D7}" presName="linNode" presStyleCnt="0"/>
      <dgm:spPr/>
      <dgm:t>
        <a:bodyPr/>
        <a:lstStyle/>
        <a:p>
          <a:endParaRPr lang="ru-RU"/>
        </a:p>
      </dgm:t>
    </dgm:pt>
    <dgm:pt modelId="{CC320EC1-2336-46D7-A735-1A850DDA592F}" type="pres">
      <dgm:prSet presAssocID="{1D3EBAE4-03FD-44DC-84E2-45503B2D49D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38516-763F-4BA4-8793-39901BF195D5}" type="pres">
      <dgm:prSet presAssocID="{1D3EBAE4-03FD-44DC-84E2-45503B2D49D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06946-D3E5-4934-8CF5-0DF99915861B}" type="pres">
      <dgm:prSet presAssocID="{F1C91E7A-C53F-418C-BF32-991FC15A00DD}" presName="sp" presStyleCnt="0"/>
      <dgm:spPr/>
      <dgm:t>
        <a:bodyPr/>
        <a:lstStyle/>
        <a:p>
          <a:endParaRPr lang="ru-RU"/>
        </a:p>
      </dgm:t>
    </dgm:pt>
    <dgm:pt modelId="{835BCBE1-AC15-48AC-8D98-5D20F05164E3}" type="pres">
      <dgm:prSet presAssocID="{2E52D988-F759-4CD8-B9E3-C8AF499C3179}" presName="linNode" presStyleCnt="0"/>
      <dgm:spPr/>
      <dgm:t>
        <a:bodyPr/>
        <a:lstStyle/>
        <a:p>
          <a:endParaRPr lang="ru-RU"/>
        </a:p>
      </dgm:t>
    </dgm:pt>
    <dgm:pt modelId="{07ACCA28-5B0D-4878-ADE7-D9CEA7D0CB00}" type="pres">
      <dgm:prSet presAssocID="{2E52D988-F759-4CD8-B9E3-C8AF499C31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8A233-5819-4AD3-89A8-766B196C1E24}" type="pres">
      <dgm:prSet presAssocID="{2E52D988-F759-4CD8-B9E3-C8AF499C31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B8CA1C-A9C8-4C15-9A26-771475C6DA4F}" srcId="{2E52D988-F759-4CD8-B9E3-C8AF499C3179}" destId="{1064E5C8-9079-4B24-A97C-C96E083A76F7}" srcOrd="1" destOrd="0" parTransId="{9F63E1CD-2CB1-46B7-8D8A-8D53B43B75F4}" sibTransId="{6D4DBCA7-6586-442B-9B2C-CC39A36A3B99}"/>
    <dgm:cxn modelId="{0135E931-7716-4412-837E-0522F3B6CD09}" type="presOf" srcId="{36243993-6945-4C27-8569-859366BD166C}" destId="{8B6127E7-6836-4248-98CC-1C3C266335D1}" srcOrd="0" destOrd="0" presId="urn:microsoft.com/office/officeart/2005/8/layout/vList5"/>
    <dgm:cxn modelId="{96121790-B6F5-40A6-8AB4-31321FD88EA2}" srcId="{36243993-6945-4C27-8569-859366BD166C}" destId="{B40DEF17-B54F-4065-B96A-E57A00B828AD}" srcOrd="0" destOrd="0" parTransId="{E6EC1709-4E2A-4D7B-8BEB-8270A0F387C2}" sibTransId="{2F20B96C-1A94-4E2F-A348-66C46FA26D58}"/>
    <dgm:cxn modelId="{0D30D5AB-CFFA-417B-B740-213E1D12AAD3}" srcId="{ECD35E58-1097-4F24-A5FF-C89DD01E0A1B}" destId="{36243993-6945-4C27-8569-859366BD166C}" srcOrd="0" destOrd="0" parTransId="{5D4AD79E-61F3-4865-BE68-76F7F8F28CFA}" sibTransId="{1C447F0A-4181-4637-9FAE-0635A269B402}"/>
    <dgm:cxn modelId="{E1788C0F-C442-4D3F-8EB5-87CFE3639023}" type="presOf" srcId="{CAC71BC0-3F34-4455-9514-97EC4037650A}" destId="{F9438516-763F-4BA4-8793-39901BF195D5}" srcOrd="0" destOrd="1" presId="urn:microsoft.com/office/officeart/2005/8/layout/vList5"/>
    <dgm:cxn modelId="{B073B1EA-52F5-4AFC-A54A-D98925853D33}" type="presOf" srcId="{1064E5C8-9079-4B24-A97C-C96E083A76F7}" destId="{C738A233-5819-4AD3-89A8-766B196C1E24}" srcOrd="0" destOrd="1" presId="urn:microsoft.com/office/officeart/2005/8/layout/vList5"/>
    <dgm:cxn modelId="{20FD9C25-6F0A-4571-8617-1921089F8803}" type="presOf" srcId="{1D3EBAE4-03FD-44DC-84E2-45503B2D49D7}" destId="{CC320EC1-2336-46D7-A735-1A850DDA592F}" srcOrd="0" destOrd="0" presId="urn:microsoft.com/office/officeart/2005/8/layout/vList5"/>
    <dgm:cxn modelId="{0EB268B0-9B92-4B47-A468-5DCFD93E3C87}" type="presOf" srcId="{EE08CC56-DC8E-4166-ACB6-9F22289451CC}" destId="{F9438516-763F-4BA4-8793-39901BF195D5}" srcOrd="0" destOrd="2" presId="urn:microsoft.com/office/officeart/2005/8/layout/vList5"/>
    <dgm:cxn modelId="{A72BE2D1-8311-4D52-9EF2-7A67F615ADFE}" type="presOf" srcId="{B40DEF17-B54F-4065-B96A-E57A00B828AD}" destId="{90C64103-6AFB-43FE-8BE5-2DF0F2A647D0}" srcOrd="0" destOrd="0" presId="urn:microsoft.com/office/officeart/2005/8/layout/vList5"/>
    <dgm:cxn modelId="{C1669A52-C627-4A47-AFAE-23D1F754118A}" srcId="{1D3EBAE4-03FD-44DC-84E2-45503B2D49D7}" destId="{F8DD22C2-77DE-4E02-B036-76DBB1947224}" srcOrd="0" destOrd="0" parTransId="{074F3361-C4FE-45E0-910A-8A7EEBD34173}" sibTransId="{1A7604C5-A951-4B29-B09F-51334D3E3108}"/>
    <dgm:cxn modelId="{B1D98D72-D7D1-480B-8083-B3B6EA1ED8E9}" srcId="{ECD35E58-1097-4F24-A5FF-C89DD01E0A1B}" destId="{2E52D988-F759-4CD8-B9E3-C8AF499C3179}" srcOrd="2" destOrd="0" parTransId="{72DF3102-2A09-4882-BB8B-8E073EE201FC}" sibTransId="{08E57176-7A74-4A54-807C-B87451322221}"/>
    <dgm:cxn modelId="{682210E6-BC09-4547-A9DB-0A6569E7E5C3}" type="presOf" srcId="{38C4C62B-ED69-4E27-9CBB-EDF0FA273065}" destId="{C738A233-5819-4AD3-89A8-766B196C1E24}" srcOrd="0" destOrd="0" presId="urn:microsoft.com/office/officeart/2005/8/layout/vList5"/>
    <dgm:cxn modelId="{5A32B580-A098-4BE6-832E-E14B1EBCF85A}" type="presOf" srcId="{917C432E-1835-473E-85FD-761F92374BE1}" destId="{90C64103-6AFB-43FE-8BE5-2DF0F2A647D0}" srcOrd="0" destOrd="2" presId="urn:microsoft.com/office/officeart/2005/8/layout/vList5"/>
    <dgm:cxn modelId="{5432006A-3B73-4614-984E-2628C083B992}" type="presOf" srcId="{ECD35E58-1097-4F24-A5FF-C89DD01E0A1B}" destId="{40771B55-C751-4F8A-BE0B-DE71ABCE29C2}" srcOrd="0" destOrd="0" presId="urn:microsoft.com/office/officeart/2005/8/layout/vList5"/>
    <dgm:cxn modelId="{9945497E-5EE0-4FA9-8F90-0037EE77C273}" type="presOf" srcId="{CCC697CC-3CE9-4DC7-BCA4-41DCBC56D7C4}" destId="{90C64103-6AFB-43FE-8BE5-2DF0F2A647D0}" srcOrd="0" destOrd="1" presId="urn:microsoft.com/office/officeart/2005/8/layout/vList5"/>
    <dgm:cxn modelId="{6D69F20C-32D7-45B8-B685-41448F3CC81B}" srcId="{1D3EBAE4-03FD-44DC-84E2-45503B2D49D7}" destId="{EE08CC56-DC8E-4166-ACB6-9F22289451CC}" srcOrd="2" destOrd="0" parTransId="{31253980-6F9E-4242-B495-BC597B962DD4}" sibTransId="{EB4A6716-EBF9-4772-BEAE-F124F44C00B0}"/>
    <dgm:cxn modelId="{6FD28982-185A-4D5D-9C5C-59F5E53CD20A}" srcId="{36243993-6945-4C27-8569-859366BD166C}" destId="{CCC697CC-3CE9-4DC7-BCA4-41DCBC56D7C4}" srcOrd="1" destOrd="0" parTransId="{BAF899EF-A11E-442E-B465-D300F6DEFD20}" sibTransId="{BCAA0C09-6A2B-40F4-9133-111C6DF7F40F}"/>
    <dgm:cxn modelId="{D1ED3858-AF90-4FB8-8BA8-CCF26A9B3EF4}" type="presOf" srcId="{F8DD22C2-77DE-4E02-B036-76DBB1947224}" destId="{F9438516-763F-4BA4-8793-39901BF195D5}" srcOrd="0" destOrd="0" presId="urn:microsoft.com/office/officeart/2005/8/layout/vList5"/>
    <dgm:cxn modelId="{4D078292-F80C-487C-946B-FB6BBE5CAEB0}" srcId="{36243993-6945-4C27-8569-859366BD166C}" destId="{917C432E-1835-473E-85FD-761F92374BE1}" srcOrd="2" destOrd="0" parTransId="{AD17F694-7F45-4302-9487-427C357EC3EC}" sibTransId="{9F78ADD5-C1E2-4CF0-AFE8-03CA627998D3}"/>
    <dgm:cxn modelId="{B5F49BFE-B569-470D-8AB5-8B30D9C77738}" srcId="{2E52D988-F759-4CD8-B9E3-C8AF499C3179}" destId="{38C4C62B-ED69-4E27-9CBB-EDF0FA273065}" srcOrd="0" destOrd="0" parTransId="{B7ED9816-B16E-4F9C-96FC-DD2D3B113440}" sibTransId="{11F87BA2-0AFF-4F5C-B339-AB730C1F8D74}"/>
    <dgm:cxn modelId="{39E85C01-ACC8-4698-AD8C-8CD515FC33BD}" srcId="{1D3EBAE4-03FD-44DC-84E2-45503B2D49D7}" destId="{CAC71BC0-3F34-4455-9514-97EC4037650A}" srcOrd="1" destOrd="0" parTransId="{7CA547B1-B381-4516-A50D-8CC8034FCBD7}" sibTransId="{B356EC9F-3188-4990-BFD7-485FA91DB347}"/>
    <dgm:cxn modelId="{0F002230-6411-4FE3-8BB3-D081F18ACD9D}" srcId="{2E52D988-F759-4CD8-B9E3-C8AF499C3179}" destId="{883DDE0C-D9F5-4572-AFAE-E374FC31DD6C}" srcOrd="2" destOrd="0" parTransId="{2CB6D84B-2CC8-4DE2-ABCF-5C689C6A3614}" sibTransId="{61C4B5D3-8557-4332-A2CB-0EF5202D2E5E}"/>
    <dgm:cxn modelId="{0E00BB05-8358-42DA-9A58-4B6A281F0FBA}" type="presOf" srcId="{2E52D988-F759-4CD8-B9E3-C8AF499C3179}" destId="{07ACCA28-5B0D-4878-ADE7-D9CEA7D0CB00}" srcOrd="0" destOrd="0" presId="urn:microsoft.com/office/officeart/2005/8/layout/vList5"/>
    <dgm:cxn modelId="{8ECDEFBD-DCA3-459E-A691-BA0FA61FE73C}" srcId="{ECD35E58-1097-4F24-A5FF-C89DD01E0A1B}" destId="{1D3EBAE4-03FD-44DC-84E2-45503B2D49D7}" srcOrd="1" destOrd="0" parTransId="{6BEB3A99-A632-4F75-98CF-83FAE6E1ECC6}" sibTransId="{F1C91E7A-C53F-418C-BF32-991FC15A00DD}"/>
    <dgm:cxn modelId="{AF765164-C25B-449F-8A4B-A668BF3E135E}" type="presOf" srcId="{883DDE0C-D9F5-4572-AFAE-E374FC31DD6C}" destId="{C738A233-5819-4AD3-89A8-766B196C1E24}" srcOrd="0" destOrd="2" presId="urn:microsoft.com/office/officeart/2005/8/layout/vList5"/>
    <dgm:cxn modelId="{EE4DF7A5-5A7D-4F84-A184-1F82F3BF4524}" type="presParOf" srcId="{40771B55-C751-4F8A-BE0B-DE71ABCE29C2}" destId="{6E8580D5-CBB7-42C5-A94E-9F4F95EE33F3}" srcOrd="0" destOrd="0" presId="urn:microsoft.com/office/officeart/2005/8/layout/vList5"/>
    <dgm:cxn modelId="{4B9F90BD-DE40-4426-8F84-76C0901B75E6}" type="presParOf" srcId="{6E8580D5-CBB7-42C5-A94E-9F4F95EE33F3}" destId="{8B6127E7-6836-4248-98CC-1C3C266335D1}" srcOrd="0" destOrd="0" presId="urn:microsoft.com/office/officeart/2005/8/layout/vList5"/>
    <dgm:cxn modelId="{492B1126-2317-4839-842D-16294D79A69E}" type="presParOf" srcId="{6E8580D5-CBB7-42C5-A94E-9F4F95EE33F3}" destId="{90C64103-6AFB-43FE-8BE5-2DF0F2A647D0}" srcOrd="1" destOrd="0" presId="urn:microsoft.com/office/officeart/2005/8/layout/vList5"/>
    <dgm:cxn modelId="{2CF58081-6390-42B3-8599-520E30BB1394}" type="presParOf" srcId="{40771B55-C751-4F8A-BE0B-DE71ABCE29C2}" destId="{EC3C3042-87F5-410B-B002-06DBC56A1EEF}" srcOrd="1" destOrd="0" presId="urn:microsoft.com/office/officeart/2005/8/layout/vList5"/>
    <dgm:cxn modelId="{E07912E7-FE31-4678-B2DC-32E647D64F84}" type="presParOf" srcId="{40771B55-C751-4F8A-BE0B-DE71ABCE29C2}" destId="{1D4A0948-5AF0-4FC1-8905-46DFE1CFB432}" srcOrd="2" destOrd="0" presId="urn:microsoft.com/office/officeart/2005/8/layout/vList5"/>
    <dgm:cxn modelId="{3D402891-C629-416D-854B-3A2B1758FD08}" type="presParOf" srcId="{1D4A0948-5AF0-4FC1-8905-46DFE1CFB432}" destId="{CC320EC1-2336-46D7-A735-1A850DDA592F}" srcOrd="0" destOrd="0" presId="urn:microsoft.com/office/officeart/2005/8/layout/vList5"/>
    <dgm:cxn modelId="{62EA6B04-1F0D-4D87-9C89-890E34F0219C}" type="presParOf" srcId="{1D4A0948-5AF0-4FC1-8905-46DFE1CFB432}" destId="{F9438516-763F-4BA4-8793-39901BF195D5}" srcOrd="1" destOrd="0" presId="urn:microsoft.com/office/officeart/2005/8/layout/vList5"/>
    <dgm:cxn modelId="{7E048ADB-615D-4BEA-83F2-D95A32C649AA}" type="presParOf" srcId="{40771B55-C751-4F8A-BE0B-DE71ABCE29C2}" destId="{3AC06946-D3E5-4934-8CF5-0DF99915861B}" srcOrd="3" destOrd="0" presId="urn:microsoft.com/office/officeart/2005/8/layout/vList5"/>
    <dgm:cxn modelId="{B3F4BE34-1DD7-42D8-8229-CF90DF1B36C7}" type="presParOf" srcId="{40771B55-C751-4F8A-BE0B-DE71ABCE29C2}" destId="{835BCBE1-AC15-48AC-8D98-5D20F05164E3}" srcOrd="4" destOrd="0" presId="urn:microsoft.com/office/officeart/2005/8/layout/vList5"/>
    <dgm:cxn modelId="{E3162B40-6217-4CA9-AFCD-CF05190A85E4}" type="presParOf" srcId="{835BCBE1-AC15-48AC-8D98-5D20F05164E3}" destId="{07ACCA28-5B0D-4878-ADE7-D9CEA7D0CB00}" srcOrd="0" destOrd="0" presId="urn:microsoft.com/office/officeart/2005/8/layout/vList5"/>
    <dgm:cxn modelId="{BAD32D25-EC14-4248-8CDA-B093817A750B}" type="presParOf" srcId="{835BCBE1-AC15-48AC-8D98-5D20F05164E3}" destId="{C738A233-5819-4AD3-89A8-766B196C1E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64103-6AFB-43FE-8BE5-2DF0F2A647D0}">
      <dsp:nvSpPr>
        <dsp:cNvPr id="0" name=""/>
        <dsp:cNvSpPr/>
      </dsp:nvSpPr>
      <dsp:spPr>
        <a:xfrm rot="5400000">
          <a:off x="5488363" y="-2025743"/>
          <a:ext cx="1422411" cy="5834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</a:t>
          </a:r>
          <a:r>
            <a:rPr lang="tt-RU" sz="2400" kern="1200" dirty="0" smtClean="0"/>
            <a:t>әсем буенча хикәя төзү;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t-RU" sz="2400" kern="1200" dirty="0" smtClean="0"/>
            <a:t>Контурлы карталар ясау;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t-RU" sz="2400" kern="1200" dirty="0" smtClean="0"/>
            <a:t>Кроссворд чишү.</a:t>
          </a:r>
          <a:endParaRPr lang="ru-RU" sz="2400" kern="1200" dirty="0"/>
        </a:p>
      </dsp:txBody>
      <dsp:txXfrm rot="-5400000">
        <a:off x="3282125" y="249931"/>
        <a:ext cx="5765452" cy="1283539"/>
      </dsp:txXfrm>
    </dsp:sp>
    <dsp:sp modelId="{8B6127E7-6836-4248-98CC-1C3C266335D1}">
      <dsp:nvSpPr>
        <dsp:cNvPr id="0" name=""/>
        <dsp:cNvSpPr/>
      </dsp:nvSpPr>
      <dsp:spPr>
        <a:xfrm>
          <a:off x="0" y="0"/>
          <a:ext cx="3282124" cy="17780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Репродуктив</a:t>
          </a:r>
          <a:endParaRPr lang="ru-RU" sz="3200" b="1" kern="1200" dirty="0"/>
        </a:p>
      </dsp:txBody>
      <dsp:txXfrm>
        <a:off x="86795" y="86795"/>
        <a:ext cx="3108534" cy="1604424"/>
      </dsp:txXfrm>
    </dsp:sp>
    <dsp:sp modelId="{F9438516-763F-4BA4-8793-39901BF195D5}">
      <dsp:nvSpPr>
        <dsp:cNvPr id="0" name=""/>
        <dsp:cNvSpPr/>
      </dsp:nvSpPr>
      <dsp:spPr>
        <a:xfrm rot="5400000">
          <a:off x="5488363" y="-158828"/>
          <a:ext cx="1422411" cy="5834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t-RU" sz="2400" kern="1200" dirty="0" smtClean="0"/>
            <a:t>Хаталы хикәяне төзәтү;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t-RU" sz="2400" kern="1200" dirty="0" smtClean="0"/>
            <a:t>Карта фрагменты буенча об</a:t>
          </a:r>
          <a:r>
            <a:rPr lang="ru-RU" sz="2400" kern="1200" dirty="0" err="1" smtClean="0"/>
            <a:t>ъектны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тану</a:t>
          </a:r>
          <a:r>
            <a:rPr lang="ru-RU" sz="2400" kern="1200" dirty="0" smtClean="0"/>
            <a:t>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t-RU" sz="2400" kern="1200" dirty="0" smtClean="0"/>
            <a:t>Эзлекле чылбыр төзү.</a:t>
          </a:r>
          <a:endParaRPr lang="ru-RU" sz="2400" kern="1200" dirty="0"/>
        </a:p>
      </dsp:txBody>
      <dsp:txXfrm rot="-5400000">
        <a:off x="3282125" y="2116846"/>
        <a:ext cx="5765452" cy="1283539"/>
      </dsp:txXfrm>
    </dsp:sp>
    <dsp:sp modelId="{CC320EC1-2336-46D7-A735-1A850DDA592F}">
      <dsp:nvSpPr>
        <dsp:cNvPr id="0" name=""/>
        <dsp:cNvSpPr/>
      </dsp:nvSpPr>
      <dsp:spPr>
        <a:xfrm>
          <a:off x="0" y="1869608"/>
          <a:ext cx="3282124" cy="17780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200" b="1" kern="1200" dirty="0" smtClean="0"/>
            <a:t>Өлешчә эзләнүле</a:t>
          </a:r>
          <a:endParaRPr lang="ru-RU" sz="3200" b="1" kern="1200" dirty="0"/>
        </a:p>
      </dsp:txBody>
      <dsp:txXfrm>
        <a:off x="86795" y="1956403"/>
        <a:ext cx="3108534" cy="1604424"/>
      </dsp:txXfrm>
    </dsp:sp>
    <dsp:sp modelId="{C738A233-5819-4AD3-89A8-766B196C1E24}">
      <dsp:nvSpPr>
        <dsp:cNvPr id="0" name=""/>
        <dsp:cNvSpPr/>
      </dsp:nvSpPr>
      <dsp:spPr>
        <a:xfrm rot="5400000">
          <a:off x="5488363" y="1708086"/>
          <a:ext cx="1422411" cy="5834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t-RU" sz="2400" kern="1200" dirty="0" smtClean="0"/>
            <a:t>Урынның топографик планын төзү;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t-RU" sz="2400" kern="1200" dirty="0" smtClean="0"/>
            <a:t>Суның составын билгеләү;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t-RU" sz="2400" kern="1200" dirty="0" smtClean="0"/>
            <a:t>Демографик ситуа</a:t>
          </a:r>
          <a:r>
            <a:rPr lang="ru-RU" sz="2400" kern="1200" dirty="0" err="1" smtClean="0"/>
            <a:t>цияне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билгеләү</a:t>
          </a:r>
          <a:r>
            <a:rPr lang="tt-RU" sz="2400" kern="1200" dirty="0" smtClean="0"/>
            <a:t>.</a:t>
          </a:r>
          <a:endParaRPr lang="ru-RU" sz="2400" kern="1200" dirty="0"/>
        </a:p>
      </dsp:txBody>
      <dsp:txXfrm rot="-5400000">
        <a:off x="3282125" y="3983760"/>
        <a:ext cx="5765452" cy="1283539"/>
      </dsp:txXfrm>
    </dsp:sp>
    <dsp:sp modelId="{07ACCA28-5B0D-4878-ADE7-D9CEA7D0CB00}">
      <dsp:nvSpPr>
        <dsp:cNvPr id="0" name=""/>
        <dsp:cNvSpPr/>
      </dsp:nvSpPr>
      <dsp:spPr>
        <a:xfrm>
          <a:off x="0" y="3736523"/>
          <a:ext cx="3282124" cy="17780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200" b="1" kern="1200" dirty="0" smtClean="0"/>
            <a:t>Тикшеренү эше</a:t>
          </a:r>
          <a:endParaRPr lang="ru-RU" sz="3200" b="1" kern="1200" dirty="0"/>
        </a:p>
      </dsp:txBody>
      <dsp:txXfrm>
        <a:off x="86795" y="3823318"/>
        <a:ext cx="3108534" cy="1604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6B3B0-1753-486A-A3AB-8C4A271AE2B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51390-3AD0-476F-8B1E-BFB4A353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6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51390-3AD0-476F-8B1E-BFB4A35399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0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Глобус\Glo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88641"/>
            <a:ext cx="5796136" cy="1008112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013176"/>
            <a:ext cx="4922896" cy="7369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87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6480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3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5A442-C79E-4933-96FB-07DF2F792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A411-28C4-4AC3-942C-B198EC40C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1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9771C-C1CC-4BB1-9786-AAEC0CE9F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4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ProPowerPoint\Шаблоны\В работе\Глобус\GlobusSli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1750" y="115888"/>
            <a:ext cx="72040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4359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7485063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215968"/>
                </a:solidFill>
                <a:latin typeface="Ariston" pitchFamily="66" charset="0"/>
              </a:rPr>
              <a:t>ProPowerPoint.Ru</a:t>
            </a:r>
            <a:endParaRPr lang="ru-RU" altLang="ru-RU" sz="1400">
              <a:solidFill>
                <a:srgbClr val="21596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  <p:sldLayoutId id="2147483658" r:id="rId4"/>
    <p:sldLayoutId id="2147483659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0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image" Target="../media/image17.png"/><Relationship Id="rId4" Type="http://schemas.openxmlformats.org/officeDocument/2006/relationships/image" Target="../media/image18.jpeg"/><Relationship Id="rId9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/>
              <a:t>“Ел укытучысы – 2014”</a:t>
            </a:r>
            <a:endParaRPr lang="ru-RU" dirty="0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631024"/>
            <a:ext cx="3779912" cy="2318256"/>
          </a:xfrm>
        </p:spPr>
        <p:txBody>
          <a:bodyPr/>
          <a:lstStyle/>
          <a:p>
            <a:r>
              <a:rPr lang="tt-RU" altLang="ru-RU" sz="2800" b="1" dirty="0" smtClean="0"/>
              <a:t>Заһидуллина Зөлфия Дамир кызы</a:t>
            </a:r>
          </a:p>
          <a:p>
            <a:r>
              <a:rPr lang="tt-RU" altLang="ru-RU" sz="1800" dirty="0" smtClean="0"/>
              <a:t>Әтнә 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муниципаль</a:t>
            </a:r>
            <a:r>
              <a:rPr lang="tt-RU" altLang="ru-RU" sz="1800" dirty="0" smtClean="0"/>
              <a:t>  районы Күшәр төп  гомуми белем бирү мәктәбенең югары квалификацион категорияле география укытучысы</a:t>
            </a:r>
            <a:endParaRPr lang="ru-RU" altLang="ru-RU" sz="1800" dirty="0" smtClean="0"/>
          </a:p>
        </p:txBody>
      </p:sp>
      <p:pic>
        <p:nvPicPr>
          <p:cNvPr id="5" name="Picture 3" descr="F:\фото учителя\фотографии\1 m 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552" y="1412776"/>
            <a:ext cx="2880320" cy="4289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47452"/>
              </p:ext>
            </p:extLst>
          </p:nvPr>
        </p:nvGraphicFramePr>
        <p:xfrm>
          <a:off x="251520" y="2348880"/>
          <a:ext cx="8712969" cy="3128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12077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Рельеф </a:t>
                      </a:r>
                      <a:r>
                        <a:rPr lang="ru-RU" sz="2400" b="1" dirty="0" err="1" smtClean="0"/>
                        <a:t>формасы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Тектоник </a:t>
                      </a:r>
                      <a:r>
                        <a:rPr lang="ru-RU" sz="2400" dirty="0" err="1" smtClean="0"/>
                        <a:t>структуралар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Файдалы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казылмалар</a:t>
                      </a:r>
                      <a:endParaRPr lang="ru-RU" sz="2400" dirty="0"/>
                    </a:p>
                  </a:txBody>
                  <a:tcPr/>
                </a:tc>
              </a:tr>
              <a:tr h="174455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tt-RU" sz="2000" b="1" baseline="0" dirty="0" smtClean="0"/>
                        <a:t>Көнчыгыш Европа тигезлеге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tt-RU" sz="2000" b="1" baseline="0" dirty="0" smtClean="0"/>
                        <a:t>Урта Себер яссытаулыгы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tt-RU" sz="2000" b="1" baseline="0" dirty="0" smtClean="0"/>
                        <a:t>Кавказ таулары</a:t>
                      </a:r>
                    </a:p>
                    <a:p>
                      <a:pPr marL="0" indent="0" algn="l">
                        <a:buNone/>
                      </a:pP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1116" y="224991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solidFill>
                  <a:schemeClr val="bg1"/>
                </a:solidFill>
              </a:rPr>
              <a:t>Эзләнүле бирем: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1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Эш алымнары: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988840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t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Практик эшләр;</a:t>
            </a:r>
          </a:p>
          <a:p>
            <a:pPr marL="285750" indent="-285750">
              <a:buFontTx/>
              <a:buChar char="-"/>
            </a:pPr>
            <a:r>
              <a:rPr lang="tt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Иҗади эшләр (реферат, иҗади инша);</a:t>
            </a:r>
          </a:p>
          <a:p>
            <a:pPr marL="285750" indent="-285750">
              <a:buFontTx/>
              <a:buChar char="-"/>
            </a:pPr>
            <a:r>
              <a:rPr lang="tt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Фәнни тикшеренү эшләре;</a:t>
            </a:r>
          </a:p>
          <a:p>
            <a:pPr marL="285750" indent="-285750">
              <a:buFontTx/>
              <a:buChar char="-"/>
            </a:pPr>
            <a:r>
              <a:rPr lang="tt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Проблемалы укыту;</a:t>
            </a:r>
          </a:p>
          <a:p>
            <a:pPr marL="285750" indent="-285750">
              <a:buFontTx/>
              <a:buChar char="-"/>
            </a:pPr>
            <a:r>
              <a:rPr lang="tt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Проект эшчәнлеге;</a:t>
            </a:r>
          </a:p>
          <a:p>
            <a:pPr marL="285750" indent="-285750">
              <a:buFontTx/>
              <a:buChar char="-"/>
            </a:pPr>
            <a:r>
              <a:rPr lang="tt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Терәк конспектлар төзү;</a:t>
            </a:r>
          </a:p>
          <a:p>
            <a:pPr marL="285750" indent="-285750">
              <a:buFontTx/>
              <a:buChar char="-"/>
            </a:pPr>
            <a:r>
              <a:rPr lang="tt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ГИА  биремнәре чишү;</a:t>
            </a:r>
          </a:p>
          <a:p>
            <a:pPr marL="285750" indent="-285750">
              <a:buFontTx/>
              <a:buChar char="-"/>
            </a:pPr>
            <a:r>
              <a:rPr lang="tt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Уеннар;</a:t>
            </a:r>
          </a:p>
          <a:p>
            <a:pPr marL="285750" indent="-285750">
              <a:buFontTx/>
              <a:buChar char="-"/>
            </a:pPr>
            <a:r>
              <a:rPr lang="tt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Олимпиадаларга әзерлек;</a:t>
            </a:r>
          </a:p>
          <a:p>
            <a:pPr marL="285750" indent="-285750">
              <a:buFontTx/>
              <a:buChar char="-"/>
            </a:pPr>
            <a:r>
              <a:rPr lang="tt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Географик конкурслар;</a:t>
            </a:r>
          </a:p>
          <a:p>
            <a:pPr marL="285750" indent="-285750">
              <a:buFontTx/>
              <a:buChar char="-"/>
            </a:pPr>
            <a:r>
              <a:rPr lang="tt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Хәзерге заман укыту методларын куллану.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68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16" y="224991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chemeClr val="bg1"/>
                </a:solidFill>
              </a:rPr>
              <a:t>Практик эш: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/>
              <a:t>Австралиянең климат поясларына характеристика</a:t>
            </a:r>
            <a:r>
              <a:rPr lang="tt-RU" b="1" dirty="0" smtClean="0"/>
              <a:t>:</a:t>
            </a:r>
          </a:p>
          <a:p>
            <a:endParaRPr lang="tt-RU" b="1" dirty="0" smtClean="0"/>
          </a:p>
          <a:p>
            <a:pPr marL="342900" indent="-342900">
              <a:buAutoNum type="arabicPeriod"/>
            </a:pPr>
            <a:r>
              <a:rPr lang="tt-RU" sz="2000" dirty="0" smtClean="0"/>
              <a:t>Атлас карталары буенча Австралиянең нинди климат поясларында ятуын билгеләгез</a:t>
            </a:r>
          </a:p>
          <a:p>
            <a:pPr marL="342900" indent="-342900">
              <a:buAutoNum type="arabicPeriod"/>
            </a:pPr>
            <a:r>
              <a:rPr lang="tt-RU" sz="2000" dirty="0" smtClean="0"/>
              <a:t>Һәр климат поясы өчен гыйнварның һәм июльнең уртача температураларын билгеләгез</a:t>
            </a:r>
            <a:endParaRPr lang="tt-RU" sz="2000" dirty="0"/>
          </a:p>
          <a:p>
            <a:r>
              <a:rPr lang="tt-RU" sz="2000" b="1" dirty="0" smtClean="0"/>
              <a:t>Телдән: </a:t>
            </a:r>
            <a:r>
              <a:rPr lang="tt-RU" sz="2000" dirty="0" smtClean="0"/>
              <a:t>Алар нинди юнәлештә үзгәрә, ни өчен?</a:t>
            </a:r>
            <a:endParaRPr lang="tt-RU" sz="2000" dirty="0"/>
          </a:p>
          <a:p>
            <a:r>
              <a:rPr lang="tt-RU" sz="2000" dirty="0" smtClean="0"/>
              <a:t>3. Һәр климат поясы өчен температуралар  амплитудасын исәпләгез</a:t>
            </a:r>
          </a:p>
          <a:p>
            <a:r>
              <a:rPr lang="tt-RU" sz="2000" dirty="0" smtClean="0"/>
              <a:t>4. Һәр климат поясы өчен уртача еллык явым-төшем күләмен билгеләгез</a:t>
            </a:r>
          </a:p>
          <a:p>
            <a:r>
              <a:rPr lang="tt-RU" sz="2000" dirty="0" smtClean="0"/>
              <a:t>5. Эш нәтиҗәләрен табли</a:t>
            </a:r>
            <a:r>
              <a:rPr lang="ru-RU" sz="2000" dirty="0" err="1" smtClean="0"/>
              <a:t>цага</a:t>
            </a:r>
            <a:r>
              <a:rPr lang="ru-RU" sz="2000" dirty="0" smtClean="0"/>
              <a:t> </a:t>
            </a:r>
            <a:r>
              <a:rPr lang="ru-RU" sz="2000" dirty="0" err="1" smtClean="0"/>
              <a:t>тутырып</a:t>
            </a:r>
            <a:r>
              <a:rPr lang="ru-RU" sz="2000" dirty="0" smtClean="0"/>
              <a:t> </a:t>
            </a:r>
            <a:r>
              <a:rPr lang="ru-RU" sz="2000" dirty="0" err="1" smtClean="0"/>
              <a:t>барыгыз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tt-RU" sz="2000" b="1" dirty="0" smtClean="0"/>
              <a:t>Өй эше: </a:t>
            </a:r>
            <a:r>
              <a:rPr lang="tt-RU" sz="2000" dirty="0" smtClean="0"/>
              <a:t>Нәтиҗәләрне контурлы картага  төшерегез.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700870"/>
              </p:ext>
            </p:extLst>
          </p:nvPr>
        </p:nvGraphicFramePr>
        <p:xfrm>
          <a:off x="251520" y="4653136"/>
          <a:ext cx="8712967" cy="1819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0835"/>
                <a:gridCol w="1236851"/>
                <a:gridCol w="1645983"/>
                <a:gridCol w="1218801"/>
                <a:gridCol w="1217942"/>
                <a:gridCol w="917109"/>
                <a:gridCol w="1245446"/>
              </a:tblGrid>
              <a:tr h="1200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600" dirty="0">
                          <a:effectLst/>
                        </a:rPr>
                        <a:t>Климат пояслары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600" dirty="0">
                          <a:effectLst/>
                        </a:rPr>
                        <a:t>Географик урыны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600" dirty="0">
                          <a:effectLst/>
                        </a:rPr>
                        <a:t>Температура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600" dirty="0">
                          <a:effectLst/>
                        </a:rPr>
                        <a:t>Температу-раларның еллык ам-плитудасы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600" dirty="0">
                          <a:effectLst/>
                        </a:rPr>
                        <a:t>Уртача еллык явым-төшем күләме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600" dirty="0">
                          <a:effectLst/>
                        </a:rPr>
                        <a:t>Явым-төшем ре</a:t>
                      </a:r>
                      <a:r>
                        <a:rPr lang="ru-RU" sz="1600" dirty="0">
                          <a:effectLst/>
                        </a:rPr>
                        <a:t>ж</a:t>
                      </a:r>
                      <a:r>
                        <a:rPr lang="tt-RU" sz="1600" dirty="0">
                          <a:effectLst/>
                        </a:rPr>
                        <a:t>имы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600" dirty="0">
                          <a:effectLst/>
                        </a:rPr>
                        <a:t>Искәрмәләр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0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2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8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фотки география\nastol_com_ua-10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"/>
            <a:ext cx="9144000" cy="68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  <a:latin typeface="+mj-lt"/>
              </a:rPr>
              <a:t>Укучыларның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j-lt"/>
              </a:rPr>
              <a:t>иҗади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j-lt"/>
              </a:rPr>
              <a:t>эшләре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pic>
        <p:nvPicPr>
          <p:cNvPr id="3" name="Рисунок 12" descr="презент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41" y="3090664"/>
            <a:ext cx="2144836" cy="1649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41" y="1196752"/>
            <a:ext cx="2144836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11" descr="презент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244" y="3112626"/>
            <a:ext cx="2147498" cy="1651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79" y="5035622"/>
            <a:ext cx="2204298" cy="1553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244" y="1196752"/>
            <a:ext cx="2071688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10" descr="презент6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244" y="4990355"/>
            <a:ext cx="2147498" cy="1598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2816165" y="1484784"/>
            <a:ext cx="3680473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t-RU" sz="2400" b="1" u="sng" dirty="0" smtClean="0">
                <a:solidFill>
                  <a:schemeClr val="tx1"/>
                </a:solidFill>
              </a:rPr>
              <a:t>Иҗади эшләр:</a:t>
            </a:r>
          </a:p>
          <a:p>
            <a:endParaRPr lang="tt-RU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1"/>
                </a:solidFill>
              </a:rPr>
              <a:t>р</a:t>
            </a:r>
            <a:r>
              <a:rPr lang="tt-RU" sz="2400" b="1" dirty="0" smtClean="0">
                <a:solidFill>
                  <a:schemeClr val="tx1"/>
                </a:solidFill>
              </a:rPr>
              <a:t>еферат язу;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1"/>
                </a:solidFill>
              </a:rPr>
              <a:t>и</a:t>
            </a:r>
            <a:r>
              <a:rPr lang="tt-RU" sz="2400" b="1" dirty="0" smtClean="0">
                <a:solidFill>
                  <a:schemeClr val="tx1"/>
                </a:solidFill>
              </a:rPr>
              <a:t>җади инша язу;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1"/>
                </a:solidFill>
              </a:rPr>
              <a:t>ө</a:t>
            </a:r>
            <a:r>
              <a:rPr lang="tt-RU" sz="2400" b="1" dirty="0" smtClean="0">
                <a:solidFill>
                  <a:schemeClr val="tx1"/>
                </a:solidFill>
              </a:rPr>
              <a:t>стәмә әдәбият белән эшләү;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1"/>
                </a:solidFill>
              </a:rPr>
              <a:t>п</a:t>
            </a:r>
            <a:r>
              <a:rPr lang="tt-RU" sz="2400" b="1" dirty="0" smtClean="0">
                <a:solidFill>
                  <a:schemeClr val="tx1"/>
                </a:solidFill>
              </a:rPr>
              <a:t>резентацияләр төзү;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1"/>
                </a:solidFill>
              </a:rPr>
              <a:t>т</a:t>
            </a:r>
            <a:r>
              <a:rPr lang="tt-RU" sz="2400" b="1" dirty="0" smtClean="0">
                <a:solidFill>
                  <a:schemeClr val="tx1"/>
                </a:solidFill>
              </a:rPr>
              <a:t>опографик карта төзү;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1"/>
                </a:solidFill>
              </a:rPr>
              <a:t>ф</a:t>
            </a:r>
            <a:r>
              <a:rPr lang="tt-RU" sz="2400" b="1" dirty="0" smtClean="0">
                <a:solidFill>
                  <a:schemeClr val="tx1"/>
                </a:solidFill>
              </a:rPr>
              <a:t>отосурәт төшерү, рәсем ясау;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1"/>
                </a:solidFill>
              </a:rPr>
              <a:t>л</a:t>
            </a:r>
            <a:r>
              <a:rPr lang="tt-RU" sz="2400" b="1" dirty="0" smtClean="0">
                <a:solidFill>
                  <a:schemeClr val="tx1"/>
                </a:solidFill>
              </a:rPr>
              <a:t>андшафт пейза</a:t>
            </a:r>
            <a:r>
              <a:rPr lang="ru-RU" sz="2400" b="1" dirty="0" err="1" smtClean="0">
                <a:solidFill>
                  <a:schemeClr val="tx1"/>
                </a:solidFill>
              </a:rPr>
              <a:t>жын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ясау</a:t>
            </a:r>
            <a:endParaRPr lang="tt-RU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G:\фотки география\nastol_com_ua-10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6613"/>
            <a:ext cx="9361040" cy="69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424220" y="951574"/>
            <a:ext cx="8218488" cy="14512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t-RU" altLang="ru-RU" sz="2400" b="1" dirty="0" smtClean="0">
                <a:solidFill>
                  <a:srgbClr val="FFC000"/>
                </a:solidFill>
              </a:rPr>
              <a:t>Күшәр авылының җир асты суларын өйрәнү – 2009-2012</a:t>
            </a:r>
          </a:p>
          <a:p>
            <a:r>
              <a:rPr lang="tt-RU" altLang="ru-RU" sz="2400" b="1" dirty="0" smtClean="0">
                <a:solidFill>
                  <a:srgbClr val="FFC000"/>
                </a:solidFill>
              </a:rPr>
              <a:t>Мәктәпнең экологик торышын өйрәнү – 2011-2012</a:t>
            </a:r>
          </a:p>
          <a:p>
            <a:r>
              <a:rPr lang="tt-RU" altLang="ru-RU" sz="2400" b="1" dirty="0" smtClean="0">
                <a:solidFill>
                  <a:srgbClr val="FFC000"/>
                </a:solidFill>
              </a:rPr>
              <a:t>Күңгәр җирлеге халкын өйрәнү – 2013-2014</a:t>
            </a:r>
            <a:endParaRPr lang="ru-RU" altLang="ru-RU" sz="2400" b="1" dirty="0" smtClean="0">
              <a:solidFill>
                <a:srgbClr val="FFC000"/>
              </a:solidFill>
            </a:endParaRPr>
          </a:p>
        </p:txBody>
      </p:sp>
      <p:pic>
        <p:nvPicPr>
          <p:cNvPr id="3" name="Рисунок 2" descr="E:\фото педорг\101_048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8719">
            <a:off x="6417653" y="4948648"/>
            <a:ext cx="2213730" cy="1532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0875">
            <a:off x="6493732" y="2799502"/>
            <a:ext cx="2204028" cy="1745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9" descr="IMG_189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735" y="2420888"/>
            <a:ext cx="271414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83" y="2852936"/>
            <a:ext cx="2304256" cy="1728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055066"/>
              </p:ext>
            </p:extLst>
          </p:nvPr>
        </p:nvGraphicFramePr>
        <p:xfrm>
          <a:off x="3060553" y="4374767"/>
          <a:ext cx="3002512" cy="225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r:id="rId9" imgW="4407790" imgH="1847248" progId="Excel.Chart.8">
                  <p:embed/>
                </p:oleObj>
              </mc:Choice>
              <mc:Fallback>
                <p:oleObj r:id="rId9" imgW="4407790" imgH="1847248" progId="Excel.Chart.8">
                  <p:embed/>
                  <p:pic>
                    <p:nvPicPr>
                      <p:cNvPr id="0" name="Объект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553" y="4374767"/>
                        <a:ext cx="3002512" cy="2255774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 descr="E:\ЭКОЛОГИК КОНФЕРЕНЦИЯГЩ 2013\ЭКОЛОГК К, чаңгы\101_218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24" y="4939157"/>
            <a:ext cx="2171700" cy="155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75092" y="11634"/>
            <a:ext cx="90689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t-RU" altLang="ru-RU" sz="2800" b="1" dirty="0">
                <a:solidFill>
                  <a:srgbClr val="C00000"/>
                </a:solidFill>
                <a:latin typeface="Palatino Linotype" pitchFamily="18" charset="0"/>
              </a:rPr>
              <a:t>Укучылар белән эзләнү эшләре, конферен</a:t>
            </a:r>
            <a:r>
              <a:rPr lang="ru-RU" altLang="ru-RU" sz="2800" b="1" dirty="0" err="1">
                <a:solidFill>
                  <a:srgbClr val="C00000"/>
                </a:solidFill>
                <a:latin typeface="Palatino Linotype" pitchFamily="18" charset="0"/>
              </a:rPr>
              <a:t>циял</a:t>
            </a:r>
            <a:r>
              <a:rPr lang="tt-RU" altLang="ru-RU" sz="2800" b="1" dirty="0">
                <a:solidFill>
                  <a:srgbClr val="C00000"/>
                </a:solidFill>
                <a:latin typeface="Palatino Linotype" pitchFamily="18" charset="0"/>
              </a:rPr>
              <a:t>әргә әзерлек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980728"/>
          </a:xfrm>
        </p:spPr>
        <p:txBody>
          <a:bodyPr/>
          <a:lstStyle/>
          <a:p>
            <a:r>
              <a:rPr lang="tt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Укучылар эшчәнлеге -конференцияләр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7984" y="1261244"/>
            <a:ext cx="4608512" cy="5480124"/>
          </a:xfrm>
        </p:spPr>
        <p:txBody>
          <a:bodyPr/>
          <a:lstStyle/>
          <a:p>
            <a:pPr algn="just"/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Экологик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конференция.</a:t>
            </a:r>
            <a:r>
              <a:rPr lang="tt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ГПКЗ “Ашыт” “Туфрак-яшәү тирәлеге”, грамота, 2009 ел. </a:t>
            </a:r>
            <a:endParaRPr lang="ru-RU" altLang="ru-RU" sz="1800" b="1" dirty="0">
              <a:solidFill>
                <a:srgbClr val="C00000"/>
              </a:solidFill>
              <a:latin typeface="Palatino Linotype" pitchFamily="18" charset="0"/>
            </a:endParaRPr>
          </a:p>
          <a:p>
            <a:pPr algn="just"/>
            <a:r>
              <a:rPr lang="tt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Шиһабетдин Мәрҗани исемендәге республика фәнни-гамәли конфе-рен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циясе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, «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Эчә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торган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суыбыз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», грамота, 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Рәхмәт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хаты, 2012 ел</a:t>
            </a:r>
          </a:p>
          <a:p>
            <a:pPr algn="just"/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Конкурс </a:t>
            </a:r>
            <a:r>
              <a:rPr lang="ru-RU" altLang="ru-RU" sz="1800" b="1" dirty="0" smtClean="0">
                <a:solidFill>
                  <a:srgbClr val="C00000"/>
                </a:solidFill>
                <a:latin typeface="Palatino Linotype" pitchFamily="18" charset="0"/>
              </a:rPr>
              <a:t>научно-исследователь-</a:t>
            </a:r>
            <a:r>
              <a:rPr lang="ru-RU" altLang="ru-RU" sz="1800" b="1" dirty="0" err="1" smtClean="0">
                <a:solidFill>
                  <a:srgbClr val="C00000"/>
                </a:solidFill>
                <a:latin typeface="Palatino Linotype" pitchFamily="18" charset="0"/>
              </a:rPr>
              <a:t>ских</a:t>
            </a:r>
            <a:r>
              <a:rPr lang="ru-RU" altLang="ru-RU" sz="18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и творческих работ «</a:t>
            </a:r>
            <a:r>
              <a:rPr lang="ru-RU" altLang="ru-RU" sz="1800" b="1" dirty="0" err="1" smtClean="0">
                <a:solidFill>
                  <a:srgbClr val="C00000"/>
                </a:solidFill>
                <a:latin typeface="Palatino Linotype" pitchFamily="18" charset="0"/>
              </a:rPr>
              <a:t>Нобе-левские</a:t>
            </a:r>
            <a:r>
              <a:rPr lang="ru-RU" altLang="ru-RU" sz="18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надежды КНИТУ», «</a:t>
            </a:r>
            <a:r>
              <a:rPr lang="ru-RU" altLang="ru-RU" sz="1800" b="1" dirty="0" smtClean="0">
                <a:solidFill>
                  <a:srgbClr val="C00000"/>
                </a:solidFill>
                <a:latin typeface="Palatino Linotype" pitchFamily="18" charset="0"/>
              </a:rPr>
              <a:t>Со-     став 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и свойства подземных вод», сертификат участника 2012 г.</a:t>
            </a:r>
          </a:p>
          <a:p>
            <a:pPr algn="just"/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Каюм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Насыйри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исемендәге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altLang="ru-RU" sz="1800" b="1" dirty="0">
                <a:solidFill>
                  <a:srgbClr val="C00000"/>
                </a:solidFill>
                <a:latin typeface="Palatino Linotype" pitchFamily="18" charset="0"/>
              </a:rPr>
              <a:t>XI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 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регионара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фәнни-тикшеренү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укулары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, «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Мәктәпнең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экологик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торышы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», 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җиңүче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1800" b="1" dirty="0" err="1">
                <a:solidFill>
                  <a:srgbClr val="C00000"/>
                </a:solidFill>
                <a:latin typeface="Palatino Linotype" pitchFamily="18" charset="0"/>
              </a:rPr>
              <a:t>грамотасы</a:t>
            </a:r>
            <a:r>
              <a:rPr lang="ru-RU" altLang="ru-RU" sz="1800" b="1" dirty="0">
                <a:solidFill>
                  <a:srgbClr val="C00000"/>
                </a:solidFill>
                <a:latin typeface="Palatino Linotype" pitchFamily="18" charset="0"/>
              </a:rPr>
              <a:t>, 2013 ел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14" descr="C:\Documents and Settings\User\Рабочий стол\стенд дипломнар\с гульназ 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45784"/>
            <a:ext cx="1312923" cy="1512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Documents and Settings\User\Рабочий стол\стенд дипломнар\с гульназ 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6826" y="2042256"/>
            <a:ext cx="1332765" cy="15872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C:\Documents and Settings\User\Рабочий стол\стенд дипломнар\с гульназ 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7804" y="2731724"/>
            <a:ext cx="1196975" cy="1457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:\DCIM\101KC813\101_2261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265" y="3356404"/>
            <a:ext cx="1154110" cy="1629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5" descr="C:\Users\нуриев\Desktop\учитель года З.Зульфия\00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786" y="3333101"/>
            <a:ext cx="1303015" cy="1647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416920"/>
            <a:ext cx="1142454" cy="1567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13" descr="C:\Documents and Settings\User\Рабочий стол\стенд дипломнар\с гульназ 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616" y="4005064"/>
            <a:ext cx="1233519" cy="1500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:\DCIM\101KC813\101_2254.JPG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5427" y="4967520"/>
            <a:ext cx="1117416" cy="1517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85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0" descr="G:\фотки география\nastol_com_ua-10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3307"/>
            <a:ext cx="9361040" cy="69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25" descr="F:\фото школы\101_02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17" y="999065"/>
            <a:ext cx="2251462" cy="1688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7" descr="F:\фото школа\101_03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80" y="4982183"/>
            <a:ext cx="2304256" cy="1683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9" descr="F:\фото школа\101_036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930895"/>
            <a:ext cx="2304256" cy="1727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6" descr="F:\фото школы\101_026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237" y="991106"/>
            <a:ext cx="2298869" cy="1696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F:\фото школа\101_0354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9" y="3016096"/>
            <a:ext cx="2389616" cy="1683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78828" y="61500"/>
            <a:ext cx="92228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C00000"/>
                </a:solidFill>
              </a:rPr>
              <a:t>Проблемалы укыту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5454461" y="2901159"/>
            <a:ext cx="3798059" cy="3728609"/>
          </a:xfrm>
          <a:prstGeom prst="verticalScroll">
            <a:avLst>
              <a:gd name="adj" fmla="val 77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22949" y="3336560"/>
            <a:ext cx="35241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t-RU" b="1" i="1" dirty="0" smtClean="0">
                <a:solidFill>
                  <a:srgbClr val="C00000"/>
                </a:solidFill>
              </a:rPr>
              <a:t>Укучылар өчен ярдәмлек.</a:t>
            </a:r>
          </a:p>
          <a:p>
            <a:pPr algn="just"/>
            <a:endParaRPr lang="tt-RU" sz="1600" b="1" dirty="0" smtClean="0">
              <a:solidFill>
                <a:srgbClr val="C00000"/>
              </a:solidFill>
            </a:endParaRPr>
          </a:p>
          <a:p>
            <a:pPr algn="just"/>
            <a:r>
              <a:rPr lang="tt-RU" sz="1600" b="1" dirty="0" smtClean="0">
                <a:solidFill>
                  <a:srgbClr val="C00000"/>
                </a:solidFill>
              </a:rPr>
              <a:t>Проблеманы чишү этаплары.</a:t>
            </a:r>
          </a:p>
          <a:p>
            <a:pPr algn="just"/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u="sng" dirty="0">
                <a:solidFill>
                  <a:srgbClr val="C00000"/>
                </a:solidFill>
              </a:rPr>
              <a:t> </a:t>
            </a:r>
            <a:r>
              <a:rPr lang="ru-RU" sz="1600" b="1" u="sng" dirty="0" smtClean="0">
                <a:solidFill>
                  <a:srgbClr val="C00000"/>
                </a:solidFill>
              </a:rPr>
              <a:t>1 этап .</a:t>
            </a:r>
            <a:r>
              <a:rPr lang="ru-RU" sz="1600" b="1" dirty="0" smtClean="0">
                <a:solidFill>
                  <a:srgbClr val="C00000"/>
                </a:solidFill>
              </a:rPr>
              <a:t>     </a:t>
            </a:r>
            <a:r>
              <a:rPr lang="ru-RU" sz="1600" b="1" dirty="0" err="1" smtClean="0">
                <a:solidFill>
                  <a:srgbClr val="C00000"/>
                </a:solidFill>
              </a:rPr>
              <a:t>Проблеманы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аңлау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каршылыкларны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ачу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sz="1600" b="1" dirty="0">
              <a:solidFill>
                <a:srgbClr val="C00000"/>
              </a:solidFill>
            </a:endParaRPr>
          </a:p>
          <a:p>
            <a:pPr lvl="0"/>
            <a:r>
              <a:rPr lang="ru-RU" sz="1600" b="1" u="sng" dirty="0" smtClean="0">
                <a:solidFill>
                  <a:srgbClr val="C00000"/>
                </a:solidFill>
              </a:rPr>
              <a:t>2 этап. </a:t>
            </a:r>
            <a:r>
              <a:rPr lang="ru-RU" sz="1600" b="1" dirty="0" smtClean="0">
                <a:solidFill>
                  <a:srgbClr val="C00000"/>
                </a:solidFill>
              </a:rPr>
              <a:t> Гипотеза </a:t>
            </a:r>
            <a:r>
              <a:rPr lang="ru-RU" sz="1600" b="1" dirty="0" err="1" smtClean="0">
                <a:solidFill>
                  <a:srgbClr val="C00000"/>
                </a:solidFill>
              </a:rPr>
              <a:t>төзү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</a:p>
          <a:p>
            <a:pPr lvl="0"/>
            <a:endParaRPr lang="ru-RU" sz="1600" b="1" dirty="0">
              <a:solidFill>
                <a:srgbClr val="C00000"/>
              </a:solidFill>
            </a:endParaRPr>
          </a:p>
          <a:p>
            <a:pPr lvl="0"/>
            <a:r>
              <a:rPr lang="ru-RU" sz="1600" b="1" u="sng" dirty="0" smtClean="0">
                <a:solidFill>
                  <a:srgbClr val="C00000"/>
                </a:solidFill>
              </a:rPr>
              <a:t>3 этап</a:t>
            </a:r>
            <a:r>
              <a:rPr lang="ru-RU" sz="1600" b="1" u="sng" dirty="0">
                <a:solidFill>
                  <a:srgbClr val="C00000"/>
                </a:solidFill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Гипотезаны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дәлилләү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b="1" dirty="0">
              <a:solidFill>
                <a:srgbClr val="C00000"/>
              </a:solidFill>
            </a:endParaRPr>
          </a:p>
          <a:p>
            <a:endParaRPr lang="ru-RU" sz="1600" b="1" dirty="0">
              <a:solidFill>
                <a:srgbClr val="C00000"/>
              </a:solidFill>
            </a:endParaRPr>
          </a:p>
          <a:p>
            <a:pPr lvl="0"/>
            <a:r>
              <a:rPr lang="ru-RU" sz="1600" b="1" u="sng" dirty="0" smtClean="0">
                <a:solidFill>
                  <a:srgbClr val="C00000"/>
                </a:solidFill>
              </a:rPr>
              <a:t>4 этап</a:t>
            </a:r>
            <a:r>
              <a:rPr lang="ru-RU" sz="1600" b="1" u="sng" dirty="0">
                <a:solidFill>
                  <a:srgbClr val="C00000"/>
                </a:solidFill>
              </a:rPr>
              <a:t>. </a:t>
            </a:r>
            <a:r>
              <a:rPr lang="ru-RU" sz="1600" b="1" dirty="0" err="1" smtClean="0">
                <a:solidFill>
                  <a:srgbClr val="C00000"/>
                </a:solidFill>
              </a:rPr>
              <a:t>Гомуми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нәтиҗә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</a:p>
          <a:p>
            <a:pPr lvl="0"/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667508" y="2893190"/>
            <a:ext cx="2952328" cy="192881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2813" eaLnBrk="0" hangingPunct="0">
              <a:defRPr/>
            </a:pPr>
            <a:r>
              <a:rPr lang="tt-RU" sz="2400" b="1" i="1" dirty="0">
                <a:solidFill>
                  <a:srgbClr val="C00000"/>
                </a:solidFill>
                <a:latin typeface="Palatino Linotype" pitchFamily="18" charset="0"/>
              </a:rPr>
              <a:t>Проблемалы ситуа</a:t>
            </a:r>
            <a:r>
              <a:rPr lang="ru-RU" sz="2400" b="1" i="1" dirty="0" err="1">
                <a:solidFill>
                  <a:srgbClr val="C00000"/>
                </a:solidFill>
                <a:latin typeface="Palatino Linotype" pitchFamily="18" charset="0"/>
              </a:rPr>
              <a:t>ц</a:t>
            </a:r>
            <a:r>
              <a:rPr lang="tt-RU" sz="2400" b="1" i="1" dirty="0">
                <a:solidFill>
                  <a:srgbClr val="C00000"/>
                </a:solidFill>
                <a:latin typeface="Palatino Linotype" pitchFamily="18" charset="0"/>
              </a:rPr>
              <a:t>ияләр чишү</a:t>
            </a:r>
            <a:endParaRPr lang="ru-RU" sz="2400" b="1" i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13" name="Picture 2" descr="E:\urikov\Учитель_года\Фото\Мой_Выбор\P502524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2947" y="4998554"/>
            <a:ext cx="2401449" cy="1650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1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фотки география\nastol_com_ua-10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"/>
            <a:ext cx="9144000" cy="68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88640"/>
            <a:ext cx="871296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Проект </a:t>
            </a:r>
            <a:r>
              <a:rPr lang="ru-RU" sz="2800" b="1" dirty="0" err="1" smtClean="0">
                <a:solidFill>
                  <a:srgbClr val="C00000"/>
                </a:solidFill>
              </a:rPr>
              <a:t>эшч</a:t>
            </a:r>
            <a:r>
              <a:rPr lang="tt-RU" sz="2800" b="1" dirty="0" smtClean="0">
                <a:solidFill>
                  <a:srgbClr val="C00000"/>
                </a:solidFill>
              </a:rPr>
              <a:t>әнлеге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93970"/>
            <a:ext cx="81781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2800" dirty="0" smtClean="0">
              <a:solidFill>
                <a:schemeClr val="bg1"/>
              </a:solidFill>
            </a:endParaRPr>
          </a:p>
          <a:p>
            <a:r>
              <a:rPr lang="tt-RU" sz="2800" dirty="0" smtClean="0">
                <a:solidFill>
                  <a:schemeClr val="bg1"/>
                </a:solidFill>
              </a:rPr>
              <a:t>“Россия халыклары” -  телдән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журнал битл</a:t>
            </a:r>
            <a:r>
              <a:rPr lang="tt-RU" sz="2800" dirty="0" smtClean="0">
                <a:solidFill>
                  <a:schemeClr val="bg1"/>
                </a:solidFill>
              </a:rPr>
              <a:t>ә</a:t>
            </a:r>
            <a:r>
              <a:rPr lang="ru-RU" sz="2800" dirty="0" smtClean="0">
                <a:solidFill>
                  <a:schemeClr val="bg1"/>
                </a:solidFill>
              </a:rPr>
              <a:t>ре </a:t>
            </a:r>
            <a:r>
              <a:rPr lang="ru-RU" sz="2800" dirty="0" err="1" smtClean="0">
                <a:solidFill>
                  <a:schemeClr val="bg1"/>
                </a:solidFill>
              </a:rPr>
              <a:t>ясау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tt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"Доктора Айболит </a:t>
            </a:r>
            <a:r>
              <a:rPr lang="ru-RU" sz="2800" dirty="0" err="1" smtClean="0">
                <a:solidFill>
                  <a:schemeClr val="bg1"/>
                </a:solidFill>
              </a:rPr>
              <a:t>эзләре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буенча</a:t>
            </a:r>
            <a:r>
              <a:rPr lang="ru-RU" sz="2800" dirty="0" smtClean="0">
                <a:solidFill>
                  <a:schemeClr val="bg1"/>
                </a:solidFill>
              </a:rPr>
              <a:t>» – 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дөнья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тирәли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сәяхәт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маршрутын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төзү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tt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 err="1" smtClean="0">
                <a:solidFill>
                  <a:schemeClr val="bg1"/>
                </a:solidFill>
              </a:rPr>
              <a:t>Кешеләр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дөньяны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ничек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ачканнар</a:t>
            </a:r>
            <a:r>
              <a:rPr lang="ru-RU" sz="2800" dirty="0" smtClean="0">
                <a:solidFill>
                  <a:schemeClr val="bg1"/>
                </a:solidFill>
              </a:rPr>
              <a:t> – 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чыгышлар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әзерләү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«Байкал-</a:t>
            </a:r>
            <a:r>
              <a:rPr lang="ru-RU" sz="2800" dirty="0" err="1" smtClean="0">
                <a:solidFill>
                  <a:schemeClr val="bg1"/>
                </a:solidFill>
              </a:rPr>
              <a:t>Себернең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энҗе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бөртеге</a:t>
            </a:r>
            <a:r>
              <a:rPr lang="ru-RU" sz="2800" dirty="0" smtClean="0">
                <a:solidFill>
                  <a:schemeClr val="bg1"/>
                </a:solidFill>
              </a:rPr>
              <a:t>»-</a:t>
            </a:r>
          </a:p>
          <a:p>
            <a:r>
              <a:rPr lang="tt-RU" sz="2800" dirty="0" smtClean="0">
                <a:solidFill>
                  <a:schemeClr val="bg1"/>
                </a:solidFill>
              </a:rPr>
              <a:t>презента</a:t>
            </a:r>
            <a:r>
              <a:rPr lang="ru-RU" sz="2800" dirty="0" err="1" smtClean="0">
                <a:solidFill>
                  <a:schemeClr val="bg1"/>
                </a:solidFill>
              </a:rPr>
              <a:t>циял</a:t>
            </a:r>
            <a:r>
              <a:rPr lang="tt-RU" sz="2800" dirty="0" smtClean="0">
                <a:solidFill>
                  <a:schemeClr val="bg1"/>
                </a:solidFill>
              </a:rPr>
              <a:t>әр төзү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5673" y="3203923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t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326" y="3068960"/>
            <a:ext cx="2497104" cy="158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Documents and Settings\User\Рабочий стол\Чишмэ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543" y="5064758"/>
            <a:ext cx="2399538" cy="159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9421" y="1013534"/>
            <a:ext cx="2438445" cy="1631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74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97600/img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48072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3648" y="125054"/>
            <a:ext cx="3511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Терәк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конспектлар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76" y="1808602"/>
            <a:ext cx="40976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 eaLnBrk="1" hangingPunct="1">
              <a:buFont typeface="Wingdings" pitchFamily="2" charset="2"/>
              <a:buNone/>
            </a:pPr>
            <a:r>
              <a:rPr lang="tt-RU" altLang="ru-RU" b="1" dirty="0"/>
              <a:t> </a:t>
            </a:r>
          </a:p>
          <a:p>
            <a:pPr marL="285750" indent="-285750" defTabSz="912813" eaLnBrk="1" hangingPunct="1">
              <a:buFont typeface="Wingdings" panose="05000000000000000000" pitchFamily="2" charset="2"/>
              <a:buChar char="v"/>
            </a:pPr>
            <a:r>
              <a:rPr lang="tt-RU" altLang="ru-RU" b="1" dirty="0"/>
              <a:t>    </a:t>
            </a:r>
            <a:r>
              <a:rPr lang="tt-RU" altLang="ru-RU" sz="2000" b="1" dirty="0"/>
              <a:t>2008-2009 уку елы – </a:t>
            </a:r>
            <a:r>
              <a:rPr lang="tt-RU" altLang="ru-RU" sz="2000" b="1" dirty="0" smtClean="0"/>
              <a:t>таби-   гат</a:t>
            </a:r>
            <a:r>
              <a:rPr lang="ru-RU" altLang="ru-RU" sz="2000" b="1" dirty="0"/>
              <a:t>ь</a:t>
            </a:r>
            <a:r>
              <a:rPr lang="tt-RU" altLang="ru-RU" sz="2000" b="1" dirty="0"/>
              <a:t> фәннәре буенча </a:t>
            </a:r>
            <a:r>
              <a:rPr lang="tt-RU" altLang="ru-RU" sz="2000" b="1" dirty="0" smtClean="0"/>
              <a:t>олим-пиадаларның </a:t>
            </a:r>
            <a:r>
              <a:rPr lang="tt-RU" altLang="ru-RU" sz="2000" b="1" dirty="0"/>
              <a:t>район </a:t>
            </a:r>
            <a:r>
              <a:rPr lang="tt-RU" altLang="ru-RU" sz="2000" b="1" dirty="0" smtClean="0"/>
              <a:t>турында </a:t>
            </a:r>
            <a:r>
              <a:rPr lang="en-US" altLang="ru-RU" sz="2000" b="1" dirty="0"/>
              <a:t>I </a:t>
            </a:r>
            <a:r>
              <a:rPr lang="ru-RU" altLang="ru-RU" sz="2000" b="1" dirty="0" err="1" smtClean="0"/>
              <a:t>урын</a:t>
            </a:r>
            <a:r>
              <a:rPr lang="ru-RU" altLang="ru-RU" sz="2000" b="1" dirty="0" smtClean="0"/>
              <a:t> - </a:t>
            </a:r>
            <a:r>
              <a:rPr lang="ru-RU" altLang="ru-RU" sz="2000" b="1" dirty="0" err="1" smtClean="0"/>
              <a:t>Самигуллина</a:t>
            </a:r>
            <a:r>
              <a:rPr lang="ru-RU" altLang="ru-RU" sz="2000" b="1" dirty="0" smtClean="0"/>
              <a:t> </a:t>
            </a:r>
            <a:r>
              <a:rPr lang="ru-RU" altLang="ru-RU" sz="2000" b="1" dirty="0"/>
              <a:t>Р</a:t>
            </a:r>
            <a:r>
              <a:rPr lang="tt-RU" altLang="ru-RU" sz="2000" b="1" dirty="0" smtClean="0"/>
              <a:t>үзинә</a:t>
            </a:r>
            <a:r>
              <a:rPr lang="tt-RU" altLang="ru-RU" sz="2000" b="1" dirty="0"/>
              <a:t>, 6 кл</a:t>
            </a:r>
          </a:p>
          <a:p>
            <a:pPr defTabSz="912813" eaLnBrk="1" hangingPunct="1">
              <a:buFont typeface="Wingdings" pitchFamily="2" charset="2"/>
              <a:buNone/>
            </a:pPr>
            <a:endParaRPr lang="tt-RU" altLang="ru-RU" sz="2000" b="1" dirty="0"/>
          </a:p>
          <a:p>
            <a:pPr marL="342900" indent="-342900" defTabSz="912813" eaLnBrk="1" hangingPunct="1">
              <a:buFont typeface="Wingdings" panose="05000000000000000000" pitchFamily="2" charset="2"/>
              <a:buChar char="v"/>
            </a:pPr>
            <a:r>
              <a:rPr lang="tt-RU" altLang="ru-RU" sz="2000" b="1" dirty="0" smtClean="0"/>
              <a:t>2011-2012 </a:t>
            </a:r>
            <a:r>
              <a:rPr lang="tt-RU" altLang="ru-RU" sz="2000" b="1" dirty="0"/>
              <a:t>уку елы – </a:t>
            </a:r>
            <a:r>
              <a:rPr lang="tt-RU" altLang="ru-RU" sz="2000" b="1" dirty="0" smtClean="0"/>
              <a:t>уку-чыларның  </a:t>
            </a:r>
            <a:r>
              <a:rPr lang="tt-RU" altLang="ru-RU" sz="2000" b="1" dirty="0"/>
              <a:t>Бөтенроссия һәм Республика </a:t>
            </a:r>
            <a:r>
              <a:rPr lang="tt-RU" altLang="ru-RU" sz="2000" b="1" dirty="0" smtClean="0"/>
              <a:t>олимпиадасы-   ның </a:t>
            </a:r>
            <a:r>
              <a:rPr lang="tt-RU" altLang="ru-RU" sz="2000" b="1" dirty="0"/>
              <a:t>муни</a:t>
            </a:r>
            <a:r>
              <a:rPr lang="ru-RU" altLang="ru-RU" sz="2000" b="1" dirty="0"/>
              <a:t>ц</a:t>
            </a:r>
            <a:r>
              <a:rPr lang="tt-RU" altLang="ru-RU" sz="2000" b="1" dirty="0"/>
              <a:t>ипал</a:t>
            </a:r>
            <a:r>
              <a:rPr lang="ru-RU" altLang="ru-RU" sz="2000" b="1" dirty="0"/>
              <a:t>ь</a:t>
            </a:r>
            <a:r>
              <a:rPr lang="tt-RU" altLang="ru-RU" sz="2000" b="1" dirty="0"/>
              <a:t> этабында география фәне буенча </a:t>
            </a:r>
            <a:r>
              <a:rPr lang="tt-RU" altLang="ru-RU" sz="2000" b="1" dirty="0" smtClean="0"/>
              <a:t>җи-ңүче </a:t>
            </a:r>
            <a:r>
              <a:rPr lang="tt-RU" altLang="ru-RU" sz="2000" b="1" dirty="0"/>
              <a:t>– Самигуллина Рүзинә, 9 кл</a:t>
            </a:r>
            <a:endParaRPr lang="ru-RU" sz="2000" dirty="0"/>
          </a:p>
        </p:txBody>
      </p:sp>
      <p:pic>
        <p:nvPicPr>
          <p:cNvPr id="3" name="Рисунок 19" descr="F:\5KFEFxgU6D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349" y="1628800"/>
            <a:ext cx="2464935" cy="2965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" name="Picture 6" descr="C:\Users\нуриев\Desktop\учитель года З.Зульфия\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123" y="1412776"/>
            <a:ext cx="1717206" cy="21898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Загидуллина\Сканер\0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1717206" cy="2223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0069" y="116632"/>
            <a:ext cx="58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нәтиҗәләре: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G:\фотки география\IMAGE_ENVISION_0025-0802-2512-4183_SM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853" y="4926752"/>
            <a:ext cx="1652587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6049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60648"/>
            <a:ext cx="8229600" cy="714375"/>
          </a:xfrm>
        </p:spPr>
        <p:txBody>
          <a:bodyPr/>
          <a:lstStyle/>
          <a:p>
            <a:pPr>
              <a:defRPr/>
            </a:pPr>
            <a:r>
              <a:rPr lang="ru-RU" sz="3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Укытучы</a:t>
            </a:r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турында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гомуми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мәгъ</a:t>
            </a:r>
            <a:r>
              <a:rPr lang="tt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лүмат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5445125"/>
            <a:ext cx="4038600" cy="4530725"/>
          </a:xfrm>
        </p:spPr>
        <p:txBody>
          <a:bodyPr/>
          <a:lstStyle/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b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200" b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b="1" i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200" b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b="1" i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200" b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200" b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200" smtClean="0"/>
          </a:p>
        </p:txBody>
      </p:sp>
      <p:graphicFrame>
        <p:nvGraphicFramePr>
          <p:cNvPr id="73814" name="Group 8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5682693"/>
              </p:ext>
            </p:extLst>
          </p:nvPr>
        </p:nvGraphicFramePr>
        <p:xfrm>
          <a:off x="356442" y="1484784"/>
          <a:ext cx="8283575" cy="5040560"/>
        </p:xfrm>
        <a:graphic>
          <a:graphicData uri="http://schemas.openxmlformats.org/drawingml/2006/table">
            <a:tbl>
              <a:tblPr/>
              <a:tblGrid>
                <a:gridCol w="3567311"/>
                <a:gridCol w="4716264"/>
              </a:tblGrid>
              <a:tr h="64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ФАМИЛИЯСЕ, ИСЕМЕ, ОТЧЕСТВОСЫ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Заһидуллина Зөлфия Дамир кызы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ТУГАН КӨНЕ, АЕ, ЕЛЫ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28.11.1966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БЕЛЕМЕ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Югары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КГПИ (1991)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БЕЛГЕЧЛЕГЕ</a:t>
                      </a:r>
                      <a:endParaRPr kumimoji="0" lang="ru-RU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География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һәм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укытучысы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ГОМУМИ СТА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22ел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5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 УКЫТУЧЫСЫ БУЛАРАК ЭШ СТАЖЫ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ел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КВАЛИФИКАЦИОН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r>
                        <a:rPr kumimoji="0" lang="tt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Югары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t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категория,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бирелү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вакыты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 30 декабрь</a:t>
                      </a:r>
                      <a:r>
                        <a:rPr kumimoji="0" lang="tt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2013ел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51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49631"/>
              </p:ext>
            </p:extLst>
          </p:nvPr>
        </p:nvGraphicFramePr>
        <p:xfrm>
          <a:off x="11072" y="945864"/>
          <a:ext cx="9132928" cy="597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316"/>
                <a:gridCol w="1178442"/>
                <a:gridCol w="2062274"/>
                <a:gridCol w="2229310"/>
                <a:gridCol w="1821586"/>
              </a:tblGrid>
              <a:tr h="359183"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800" b="1" dirty="0" smtClean="0"/>
                        <a:t>2011 г.</a:t>
                      </a:r>
                      <a:endParaRPr lang="ru-RU" sz="18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800" b="1" dirty="0" smtClean="0"/>
                        <a:t>2012 г.</a:t>
                      </a:r>
                      <a:endParaRPr lang="ru-RU" sz="18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800" b="1" dirty="0" smtClean="0"/>
                        <a:t> 2013 г.</a:t>
                      </a:r>
                      <a:endParaRPr lang="ru-RU" sz="18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7" marR="91437" marT="45703" marB="45703"/>
                </a:tc>
              </a:tr>
              <a:tr h="1287159">
                <a:tc>
                  <a:txBody>
                    <a:bodyPr/>
                    <a:lstStyle/>
                    <a:p>
                      <a:pPr algn="ctr"/>
                      <a:r>
                        <a:rPr lang="tt-RU" sz="2000" b="1" dirty="0" smtClean="0"/>
                        <a:t>“Человек и природа”</a:t>
                      </a:r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1" dirty="0" smtClean="0"/>
                        <a:t>1 место в районе, диплом</a:t>
                      </a:r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1" dirty="0" smtClean="0"/>
                        <a:t>1 место в регионе, диплом</a:t>
                      </a:r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1" dirty="0" smtClean="0"/>
                        <a:t>Призеры, дипломы</a:t>
                      </a:r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91437" marR="91437" marT="45703" marB="45703"/>
                </a:tc>
              </a:tr>
              <a:tr h="1492019">
                <a:tc>
                  <a:txBody>
                    <a:bodyPr/>
                    <a:lstStyle/>
                    <a:p>
                      <a:pPr algn="ctr"/>
                      <a:r>
                        <a:rPr lang="tt-RU" sz="2000" b="1" dirty="0" smtClean="0"/>
                        <a:t>“Географи-    ческий чемпионат”</a:t>
                      </a:r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1" dirty="0" smtClean="0"/>
                        <a:t>Региональный победитель            </a:t>
                      </a:r>
                      <a:r>
                        <a:rPr lang="en-US" sz="2000" b="1" dirty="0" smtClean="0"/>
                        <a:t>I</a:t>
                      </a:r>
                      <a:r>
                        <a:rPr lang="tt-RU" sz="2000" b="1" dirty="0" smtClean="0"/>
                        <a:t> степ</a:t>
                      </a:r>
                      <a:r>
                        <a:rPr lang="ru-RU" sz="2000" b="1" dirty="0" err="1" smtClean="0"/>
                        <a:t>ени</a:t>
                      </a:r>
                      <a:r>
                        <a:rPr lang="tt-RU" sz="2000" b="1" dirty="0" smtClean="0"/>
                        <a:t>, федер. победитель </a:t>
                      </a:r>
                      <a:r>
                        <a:rPr lang="en-US" sz="2000" b="1" dirty="0" smtClean="0"/>
                        <a:t>III</a:t>
                      </a:r>
                      <a:r>
                        <a:rPr lang="tt-RU" sz="2000" b="1" dirty="0" smtClean="0"/>
                        <a:t> степени</a:t>
                      </a:r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91437" marR="91437" marT="45703" marB="45703"/>
                </a:tc>
              </a:tr>
              <a:tr h="9878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«Мир знаний»</a:t>
                      </a:r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Лауреаты , </a:t>
                      </a:r>
                      <a:r>
                        <a:rPr lang="ru-RU" sz="2000" b="1" dirty="0" err="1" smtClean="0"/>
                        <a:t>дип</a:t>
                      </a:r>
                      <a:r>
                        <a:rPr lang="ru-RU" sz="2000" b="1" dirty="0" smtClean="0"/>
                        <a:t>-ломы </a:t>
                      </a:r>
                      <a:r>
                        <a:rPr lang="en-US" sz="2000" b="1" dirty="0" smtClean="0"/>
                        <a:t>I</a:t>
                      </a:r>
                      <a:r>
                        <a:rPr lang="ru-RU" sz="2000" b="1" dirty="0" smtClean="0"/>
                        <a:t>,</a:t>
                      </a:r>
                      <a:r>
                        <a:rPr lang="en-US" sz="2000" b="1" dirty="0" smtClean="0"/>
                        <a:t> II</a:t>
                      </a:r>
                      <a:r>
                        <a:rPr lang="ru-RU" sz="2000" b="1" dirty="0" smtClean="0"/>
                        <a:t>,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en-US" sz="2000" b="1" dirty="0" smtClean="0"/>
                        <a:t>III </a:t>
                      </a:r>
                      <a:r>
                        <a:rPr lang="ru-RU" sz="2000" b="1" dirty="0" smtClean="0"/>
                        <a:t>степеней</a:t>
                      </a:r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91437" marR="91437" marT="45703" marB="45703"/>
                </a:tc>
              </a:tr>
              <a:tr h="128715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«</a:t>
                      </a:r>
                      <a:r>
                        <a:rPr lang="ru-RU" sz="2000" b="1" dirty="0" err="1" smtClean="0"/>
                        <a:t>Олимпус</a:t>
                      </a:r>
                      <a:r>
                        <a:rPr lang="ru-RU" sz="2000" b="1" dirty="0" smtClean="0"/>
                        <a:t>» – предметная олимпиада</a:t>
                      </a:r>
                      <a:r>
                        <a:rPr lang="ru-RU" sz="2000" b="1" baseline="0" dirty="0" smtClean="0"/>
                        <a:t> по географии</a:t>
                      </a:r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Лауреат, диплом </a:t>
                      </a:r>
                      <a:r>
                        <a:rPr lang="en-US" sz="2000" b="1" dirty="0" smtClean="0"/>
                        <a:t>I </a:t>
                      </a:r>
                      <a:r>
                        <a:rPr lang="ru-RU" sz="2000" b="1" dirty="0" smtClean="0"/>
                        <a:t>степени</a:t>
                      </a:r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ь</a:t>
                      </a:r>
                      <a:endParaRPr lang="ru-RU" sz="2000" b="1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91437" marR="91437" marT="45703" marB="45703"/>
                </a:tc>
              </a:tr>
              <a:tr h="35918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03" marB="45703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08973"/>
            <a:ext cx="6173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Укучылар эшчәнлеге - конкурслар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ЗУЛЬФИЯ\Desktop\зуууу\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569" y="1131822"/>
            <a:ext cx="1512168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ЗУЛЬФИЯ\Desktop\зуууу\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690" y="1844824"/>
            <a:ext cx="1368151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ЗУЛЬФИЯ\Desktop\зуууу\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467" y="3068960"/>
            <a:ext cx="1531132" cy="1998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ЗУЛЬФИЯ\Desktop\зуууу\0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569" y="4625599"/>
            <a:ext cx="1557991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ЗУЛЬФИЯ\Desktop\зуууу\0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474" y="4822745"/>
            <a:ext cx="1557992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50214"/>
              </p:ext>
            </p:extLst>
          </p:nvPr>
        </p:nvGraphicFramePr>
        <p:xfrm>
          <a:off x="357465" y="1628800"/>
          <a:ext cx="8208913" cy="1580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764"/>
                <a:gridCol w="1215878"/>
                <a:gridCol w="2158278"/>
                <a:gridCol w="3110993"/>
              </a:tblGrid>
              <a:tr h="463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t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Еллар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t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сыйныф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t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Уртача</a:t>
                      </a:r>
                      <a:r>
                        <a:rPr lang="tt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э</a:t>
                      </a:r>
                      <a:r>
                        <a:rPr lang="tt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ш</a:t>
                      </a:r>
                      <a:r>
                        <a:rPr lang="tt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нәтиҗәләре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t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( % 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t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ТР буенча уртача эш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t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нәтиҗәләре ( % 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2011-2012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75,37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67,99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80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64,66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2012-2013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effectLst/>
                        </a:rPr>
                        <a:t>83</a:t>
                      </a:r>
                      <a:r>
                        <a:rPr lang="ru-RU" sz="1400" dirty="0" smtClean="0">
                          <a:effectLst/>
                        </a:rPr>
                        <a:t>,%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t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1" y="91370"/>
            <a:ext cx="65347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6,8 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сыйныф</a:t>
            </a:r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укучыларының</a:t>
            </a:r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география 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фәне</a:t>
            </a:r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буенча</a:t>
            </a:r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интернет-тест 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нәтиҗәләре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12890"/>
              </p:ext>
            </p:extLst>
          </p:nvPr>
        </p:nvGraphicFramePr>
        <p:xfrm>
          <a:off x="162942" y="4337719"/>
          <a:ext cx="4985122" cy="2259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690"/>
                <a:gridCol w="1512168"/>
                <a:gridCol w="1080120"/>
                <a:gridCol w="1296144"/>
              </a:tblGrid>
              <a:tr h="89954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Уку</a:t>
                      </a:r>
                      <a:r>
                        <a:rPr lang="tt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елы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</a:rPr>
                        <a:t>Уку</a:t>
                      </a:r>
                      <a:r>
                        <a:rPr lang="tt-RU" sz="1400" baseline="0" dirty="0" smtClean="0">
                          <a:effectLst/>
                        </a:rPr>
                        <a:t> сый-фаты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Өлге-реш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364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2010-2011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364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2011-2012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78,5%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364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2012-2013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81%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75656" y="3385270"/>
            <a:ext cx="62646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2010-2013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alt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елларда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alt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Күшәр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мәктәбендә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еография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фәне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буенча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уку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торышы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793608"/>
              </p:ext>
            </p:extLst>
          </p:nvPr>
        </p:nvGraphicFramePr>
        <p:xfrm>
          <a:off x="5220072" y="4293096"/>
          <a:ext cx="3707904" cy="224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9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4284"/>
            <a:ext cx="350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dirty="0" smtClean="0">
                <a:solidFill>
                  <a:schemeClr val="bg1"/>
                </a:solidFill>
              </a:rPr>
              <a:t>Яңа технологияләр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792088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t-RU" sz="2400" b="1" dirty="0"/>
              <a:t>Д</a:t>
            </a:r>
            <a:r>
              <a:rPr lang="tt-RU" sz="2400" b="1" dirty="0" smtClean="0"/>
              <a:t>әресләрдә </a:t>
            </a:r>
            <a:r>
              <a:rPr lang="tt-RU" sz="2400" b="1" dirty="0"/>
              <a:t>Сингапур методикасы структураларын кулланырга тырышам.</a:t>
            </a:r>
            <a:endParaRPr lang="ru-RU" sz="2400" b="1" dirty="0"/>
          </a:p>
          <a:p>
            <a:pPr algn="ctr"/>
            <a:r>
              <a:rPr lang="tt-RU" sz="2400" b="1" dirty="0"/>
              <a:t>Мәсәлән</a:t>
            </a:r>
            <a:r>
              <a:rPr lang="tt-RU" sz="2400" b="1" dirty="0" smtClean="0"/>
              <a:t>:  </a:t>
            </a:r>
            <a:r>
              <a:rPr lang="en-US" sz="2400" b="1" dirty="0" smtClean="0"/>
              <a:t>Think-Write-Round Robin </a:t>
            </a:r>
            <a:r>
              <a:rPr lang="tt-RU" sz="2400" b="1" dirty="0" smtClean="0"/>
              <a:t>структурасын </a:t>
            </a:r>
            <a:r>
              <a:rPr lang="tt-RU" sz="2400" b="1" dirty="0"/>
              <a:t>укучылардан үз фикерен әйтеп, дәлилләүне, </a:t>
            </a:r>
            <a:r>
              <a:rPr lang="tt-RU" sz="2400" b="1" dirty="0" smtClean="0"/>
              <a:t>иптәшләренең </a:t>
            </a:r>
            <a:r>
              <a:rPr lang="tt-RU" sz="2400" b="1" dirty="0"/>
              <a:t>фикерләрен тыңлый белүне таләп итә торган биремнәр эшләгәндә кулланам</a:t>
            </a:r>
            <a:r>
              <a:rPr lang="tt-RU" sz="2400" b="1" dirty="0" smtClean="0"/>
              <a:t>. Мәсәлән</a:t>
            </a:r>
            <a:r>
              <a:rPr lang="tt-RU" sz="2400" b="1" dirty="0"/>
              <a:t>: 9 сыйныфта “</a:t>
            </a:r>
            <a:r>
              <a:rPr lang="tt-RU" sz="2400" b="1" dirty="0" smtClean="0"/>
              <a:t>ЯЭК” </a:t>
            </a:r>
            <a:r>
              <a:rPr lang="tt-RU" sz="2400" b="1" dirty="0"/>
              <a:t>темасын өйрәнгәндә проблемалы сорау бирергә мөмкин</a:t>
            </a:r>
            <a:r>
              <a:rPr lang="tt-RU" sz="2400" b="1" dirty="0" smtClean="0"/>
              <a:t>: ”</a:t>
            </a:r>
            <a:r>
              <a:rPr lang="tt-RU" sz="2400" b="1" dirty="0"/>
              <a:t>Россиянең иң күп күмер запаслары Тунгус бассейнына туры килә</a:t>
            </a:r>
            <a:r>
              <a:rPr lang="tt-RU" sz="2400" b="1" dirty="0" smtClean="0"/>
              <a:t>, шулай </a:t>
            </a:r>
            <a:r>
              <a:rPr lang="tt-RU" sz="2400" b="1" dirty="0"/>
              <a:t>булуга карамастан аннан күмер чыгарылмый</a:t>
            </a:r>
            <a:r>
              <a:rPr lang="tt-RU" sz="2400" b="1" dirty="0" smtClean="0"/>
              <a:t>. Сәбәпләрен аңлатыгыз.”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477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Тәҗрибә уртаклашу, конкурслар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72816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t-RU" altLang="ru-RU" sz="2000" b="1" dirty="0">
                <a:latin typeface="Palatino Linotype" pitchFamily="18" charset="0"/>
                <a:cs typeface="Times New Roman" pitchFamily="18" charset="0"/>
              </a:rPr>
              <a:t>2011 ел – Әтнә районы август киңәшмәсенең  география фәне сек</a:t>
            </a:r>
            <a:r>
              <a:rPr lang="ru-RU" altLang="ru-RU" sz="2000" b="1" dirty="0">
                <a:latin typeface="Palatino Linotype" pitchFamily="18" charset="0"/>
                <a:cs typeface="Times New Roman" pitchFamily="18" charset="0"/>
              </a:rPr>
              <a:t>ц</a:t>
            </a:r>
            <a:r>
              <a:rPr lang="tt-RU" altLang="ru-RU" sz="2000" b="1" dirty="0">
                <a:latin typeface="Palatino Linotype" pitchFamily="18" charset="0"/>
                <a:cs typeface="Times New Roman" pitchFamily="18" charset="0"/>
              </a:rPr>
              <a:t>иясендә мастер класс – “Евразиянең физик-географик урыны”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t-RU" altLang="ru-RU" sz="2000" b="1" dirty="0">
                <a:latin typeface="Palatino Linotype" pitchFamily="18" charset="0"/>
                <a:cs typeface="Times New Roman" pitchFamily="18" charset="0"/>
              </a:rPr>
              <a:t>2012 ел – Әтә районы ТЭБДУ лары алдында проект яклау – “Су сыйфатының кеше сәламәтлегенә тәэсире”</a:t>
            </a:r>
            <a:endParaRPr lang="tt-RU" altLang="ru-RU" sz="2000" b="1" dirty="0">
              <a:latin typeface="Palatino Linotype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t-RU" altLang="ru-RU" sz="2000" b="1" dirty="0" smtClean="0">
                <a:latin typeface="Palatino Linotype" pitchFamily="18" charset="0"/>
              </a:rPr>
              <a:t>2013 ел - </a:t>
            </a:r>
            <a:r>
              <a:rPr lang="tt-RU" altLang="ru-RU" sz="2000" b="1" dirty="0">
                <a:latin typeface="Palatino Linotype" pitchFamily="18" charset="0"/>
              </a:rPr>
              <a:t>география һәм биология укытучыларының республика семинарында үткәрелгән ачык дәрес - “Табигать шартларының кеше тормышына һәм сәламәтлегенә тәэсире”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t-RU" altLang="ru-RU" sz="2000" b="1" dirty="0" smtClean="0">
                <a:latin typeface="Palatino Linotype" pitchFamily="18" charset="0"/>
              </a:rPr>
              <a:t>2013 ел </a:t>
            </a:r>
            <a:r>
              <a:rPr lang="tt-RU" altLang="ru-RU" sz="2000" b="1" dirty="0">
                <a:latin typeface="Palatino Linotype" pitchFamily="18" charset="0"/>
              </a:rPr>
              <a:t>– ПМЦПК  кысаларында проект эшен яклау - </a:t>
            </a:r>
            <a:r>
              <a:rPr lang="ru-RU" altLang="ru-RU" sz="2000" b="1" dirty="0">
                <a:latin typeface="Palatino Linotype" pitchFamily="18" charset="0"/>
              </a:rPr>
              <a:t>«</a:t>
            </a:r>
            <a:r>
              <a:rPr lang="ru-RU" altLang="ru-RU" sz="2000" b="1" dirty="0" smtClean="0">
                <a:latin typeface="Palatino Linotype" pitchFamily="18" charset="0"/>
              </a:rPr>
              <a:t>Организация </a:t>
            </a:r>
            <a:r>
              <a:rPr lang="ru-RU" altLang="ru-RU" sz="2000" b="1" dirty="0">
                <a:latin typeface="Palatino Linotype" pitchFamily="18" charset="0"/>
              </a:rPr>
              <a:t>проектной и исследовательской деятельности школьников 5-8 классов в условиях реализации </a:t>
            </a:r>
            <a:endParaRPr lang="ru-RU" altLang="ru-RU" sz="2000" b="1" dirty="0" smtClean="0">
              <a:latin typeface="Palatino Linotype" pitchFamily="18" charset="0"/>
            </a:endParaRPr>
          </a:p>
          <a:p>
            <a:r>
              <a:rPr lang="ru-RU" altLang="ru-RU" sz="2000" b="1" dirty="0" smtClean="0">
                <a:latin typeface="Palatino Linotype" pitchFamily="18" charset="0"/>
              </a:rPr>
              <a:t>     современных образовательных стандартов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Palatino Linotype" pitchFamily="18" charset="0"/>
              </a:rPr>
              <a:t> </a:t>
            </a:r>
            <a:r>
              <a:rPr lang="ru-RU" altLang="ru-RU" sz="2000" b="1" dirty="0">
                <a:latin typeface="Palatino Linotype" pitchFamily="18" charset="0"/>
              </a:rPr>
              <a:t>«Калейдоскоп </a:t>
            </a:r>
            <a:r>
              <a:rPr lang="ru-RU" altLang="ru-RU" sz="2000" b="1" dirty="0" smtClean="0">
                <a:latin typeface="Palatino Linotype" pitchFamily="18" charset="0"/>
              </a:rPr>
              <a:t>педагогических идей</a:t>
            </a:r>
            <a:r>
              <a:rPr lang="ru-RU" altLang="ru-RU" sz="2000" b="1" dirty="0">
                <a:latin typeface="Palatino Linotype" pitchFamily="18" charset="0"/>
              </a:rPr>
              <a:t>» , </a:t>
            </a:r>
            <a:r>
              <a:rPr lang="ru-RU" altLang="ru-RU" sz="2000" b="1" dirty="0" smtClean="0">
                <a:latin typeface="Palatino Linotype" pitchFamily="18" charset="0"/>
              </a:rPr>
              <a:t>номинация </a:t>
            </a:r>
            <a:r>
              <a:rPr lang="ru-RU" altLang="ru-RU" sz="2000" b="1" dirty="0">
                <a:latin typeface="Palatino Linotype" pitchFamily="18" charset="0"/>
              </a:rPr>
              <a:t>«Творческие идеи педагогов </a:t>
            </a:r>
            <a:r>
              <a:rPr lang="ru-RU" altLang="ru-RU" sz="2000" b="1" dirty="0" smtClean="0">
                <a:latin typeface="Palatino Linotype" pitchFamily="18" charset="0"/>
              </a:rPr>
              <a:t>   общеобразовательных </a:t>
            </a:r>
            <a:r>
              <a:rPr lang="ru-RU" altLang="ru-RU" sz="2000" b="1" dirty="0">
                <a:latin typeface="Palatino Linotype" pitchFamily="18" charset="0"/>
              </a:rPr>
              <a:t>учреждений</a:t>
            </a:r>
            <a:r>
              <a:rPr lang="ru-RU" altLang="ru-RU" sz="2000" b="1" dirty="0" smtClean="0">
                <a:latin typeface="Palatino Linotype" pitchFamily="18" charset="0"/>
              </a:rPr>
              <a:t>» конкурсы </a:t>
            </a:r>
            <a:r>
              <a:rPr lang="ru-RU" altLang="ru-RU" sz="2000" b="1" dirty="0" err="1" smtClean="0">
                <a:latin typeface="Palatino Linotype" pitchFamily="18" charset="0"/>
              </a:rPr>
              <a:t>катнашучысы</a:t>
            </a:r>
            <a:r>
              <a:rPr lang="ru-RU" altLang="ru-RU" sz="2000" b="1" dirty="0" smtClean="0">
                <a:latin typeface="Palatino Linotype" pitchFamily="18" charset="0"/>
              </a:rPr>
              <a:t>.</a:t>
            </a:r>
            <a:endParaRPr lang="ru-RU" altLang="ru-RU" sz="2000" b="1" dirty="0">
              <a:latin typeface="Palatino Linotype" pitchFamily="18" charset="0"/>
            </a:endParaRPr>
          </a:p>
        </p:txBody>
      </p:sp>
      <p:pic>
        <p:nvPicPr>
          <p:cNvPr id="4" name="Picture 4" descr="G:\фотки география\IMAGE_ENVISION_0025-0802-2512-4183_S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254" y="4819767"/>
            <a:ext cx="1652587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altLang="ru-RU" sz="3600" dirty="0">
                <a:latin typeface="Times New Roman" pitchFamily="18" charset="0"/>
                <a:cs typeface="Times New Roman" pitchFamily="18" charset="0"/>
              </a:rPr>
              <a:t>Тәҗрибә </a:t>
            </a:r>
            <a:r>
              <a:rPr lang="tt-RU" altLang="ru-RU" sz="3600" dirty="0" smtClean="0">
                <a:latin typeface="Times New Roman" pitchFamily="18" charset="0"/>
                <a:cs typeface="Times New Roman" pitchFamily="18" charset="0"/>
              </a:rPr>
              <a:t>уртаклашу-публикацияләр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latin typeface="Palatino Linotype" panose="02040502050505030304" pitchFamily="18" charset="0"/>
              </a:rPr>
              <a:t>«</a:t>
            </a:r>
            <a:r>
              <a:rPr lang="ru-RU" sz="2000" b="1" dirty="0" err="1">
                <a:latin typeface="Palatino Linotype" panose="02040502050505030304" pitchFamily="18" charset="0"/>
              </a:rPr>
              <a:t>Ашыт-туган</a:t>
            </a:r>
            <a:r>
              <a:rPr lang="ru-RU" sz="2000" b="1" dirty="0">
                <a:latin typeface="Palatino Linotype" panose="02040502050505030304" pitchFamily="18" charset="0"/>
              </a:rPr>
              <a:t> т</a:t>
            </a:r>
            <a:r>
              <a:rPr lang="tt-RU" sz="2000" b="1" dirty="0">
                <a:latin typeface="Palatino Linotype" panose="02040502050505030304" pitchFamily="18" charset="0"/>
              </a:rPr>
              <a:t>өбәгем җәүһәре”- </a:t>
            </a:r>
            <a:r>
              <a:rPr lang="ru-RU" sz="2000" b="1" dirty="0">
                <a:latin typeface="Palatino Linotype" panose="02040502050505030304" pitchFamily="18" charset="0"/>
              </a:rPr>
              <a:t>Сборник «Национально-</a:t>
            </a:r>
            <a:r>
              <a:rPr lang="ru-RU" sz="2000" b="1" dirty="0" err="1">
                <a:latin typeface="Palatino Linotype" panose="02040502050505030304" pitchFamily="18" charset="0"/>
              </a:rPr>
              <a:t>регио</a:t>
            </a:r>
            <a:r>
              <a:rPr lang="ru-RU" sz="2000" b="1" dirty="0">
                <a:latin typeface="Palatino Linotype" panose="02040502050505030304" pitchFamily="18" charset="0"/>
              </a:rPr>
              <a:t>-</a:t>
            </a:r>
            <a:r>
              <a:rPr lang="ru-RU" sz="2000" b="1" dirty="0" err="1">
                <a:latin typeface="Palatino Linotype" panose="02040502050505030304" pitchFamily="18" charset="0"/>
              </a:rPr>
              <a:t>нальный</a:t>
            </a:r>
            <a:r>
              <a:rPr lang="ru-RU" sz="2000" b="1" dirty="0">
                <a:latin typeface="Palatino Linotype" panose="02040502050505030304" pitchFamily="18" charset="0"/>
              </a:rPr>
              <a:t> компонент в содержании естественно-научных </a:t>
            </a:r>
            <a:r>
              <a:rPr lang="ru-RU" sz="2000" b="1" dirty="0" smtClean="0">
                <a:latin typeface="Palatino Linotype" panose="02040502050505030304" pitchFamily="18" charset="0"/>
              </a:rPr>
              <a:t>дисциплин </a:t>
            </a:r>
            <a:r>
              <a:rPr lang="ru-RU" sz="2000" b="1" dirty="0">
                <a:latin typeface="Palatino Linotype" panose="02040502050505030304" pitchFamily="18" charset="0"/>
              </a:rPr>
              <a:t>в школе и ВУЗ е»</a:t>
            </a:r>
          </a:p>
          <a:p>
            <a:pPr>
              <a:defRPr/>
            </a:pPr>
            <a:r>
              <a:rPr lang="ru-RU" sz="2000" b="1" dirty="0">
                <a:latin typeface="Palatino Linotype" panose="02040502050505030304" pitchFamily="18" charset="0"/>
              </a:rPr>
              <a:t>«Су </a:t>
            </a:r>
            <a:r>
              <a:rPr lang="ru-RU" sz="2000" b="1" dirty="0" err="1">
                <a:latin typeface="Palatino Linotype" panose="02040502050505030304" pitchFamily="18" charset="0"/>
              </a:rPr>
              <a:t>сыйфатыны</a:t>
            </a:r>
            <a:r>
              <a:rPr lang="tt-RU" sz="2000" b="1" dirty="0">
                <a:latin typeface="Palatino Linotype" panose="02040502050505030304" pitchFamily="18" charset="0"/>
              </a:rPr>
              <a:t>ң кеше </a:t>
            </a:r>
            <a:r>
              <a:rPr lang="tt-RU" sz="2000" b="1" dirty="0" smtClean="0">
                <a:latin typeface="Palatino Linotype" panose="02040502050505030304" pitchFamily="18" charset="0"/>
              </a:rPr>
              <a:t>сәламәтлегенә</a:t>
            </a:r>
          </a:p>
          <a:p>
            <a:pPr marL="0" indent="0">
              <a:buNone/>
              <a:defRPr/>
            </a:pPr>
            <a:r>
              <a:rPr lang="tt-RU" sz="2000" b="1" dirty="0" smtClean="0">
                <a:latin typeface="Palatino Linotype" panose="02040502050505030304" pitchFamily="18" charset="0"/>
              </a:rPr>
              <a:t>       </a:t>
            </a:r>
            <a:r>
              <a:rPr lang="tt-RU" sz="2000" b="1" dirty="0">
                <a:latin typeface="Palatino Linotype" panose="02040502050505030304" pitchFamily="18" charset="0"/>
              </a:rPr>
              <a:t>тәэсире</a:t>
            </a:r>
            <a:r>
              <a:rPr lang="tt-RU" sz="2000" b="1" dirty="0" smtClean="0">
                <a:latin typeface="Palatino Linotype" panose="02040502050505030304" pitchFamily="18" charset="0"/>
              </a:rPr>
              <a:t>”– </a:t>
            </a:r>
            <a:r>
              <a:rPr lang="ru-RU" sz="2000" b="1" dirty="0" err="1">
                <a:latin typeface="Palatino Linotype" panose="02040502050505030304" pitchFamily="18" charset="0"/>
              </a:rPr>
              <a:t>укытучылар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өчен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tt-RU" sz="2000" b="1" dirty="0">
                <a:latin typeface="Palatino Linotype" panose="02040502050505030304" pitchFamily="18" charset="0"/>
              </a:rPr>
              <a:t>методик </a:t>
            </a:r>
            <a:endParaRPr lang="tt-RU" sz="2000" b="1" dirty="0" smtClean="0">
              <a:latin typeface="Palatino Linotype" panose="02040502050505030304" pitchFamily="18" charset="0"/>
            </a:endParaRPr>
          </a:p>
          <a:p>
            <a:pPr marL="0" indent="0">
              <a:buNone/>
              <a:defRPr/>
            </a:pPr>
            <a:r>
              <a:rPr lang="tt-RU" sz="2000" b="1" dirty="0" smtClean="0">
                <a:latin typeface="Palatino Linotype" panose="02040502050505030304" pitchFamily="18" charset="0"/>
              </a:rPr>
              <a:t>       ярдәмлек – </a:t>
            </a:r>
            <a:r>
              <a:rPr lang="ru-RU" sz="2000" b="1" dirty="0">
                <a:latin typeface="Palatino Linotype" panose="02040502050505030304" pitchFamily="18" charset="0"/>
              </a:rPr>
              <a:t>«</a:t>
            </a:r>
            <a:r>
              <a:rPr lang="tt-RU" sz="2000" b="1" dirty="0">
                <a:latin typeface="Palatino Linotype" panose="02040502050505030304" pitchFamily="18" charset="0"/>
              </a:rPr>
              <a:t>Ачык дәрес. Мә</a:t>
            </a:r>
            <a:r>
              <a:rPr lang="ru-RU" sz="2000" b="1" dirty="0" err="1">
                <a:latin typeface="Palatino Linotype" panose="02040502050505030304" pitchFamily="18" charset="0"/>
              </a:rPr>
              <a:t>кт</a:t>
            </a:r>
            <a:r>
              <a:rPr lang="tt-RU" sz="2000" b="1" dirty="0">
                <a:latin typeface="Palatino Linotype" panose="02040502050505030304" pitchFamily="18" charset="0"/>
              </a:rPr>
              <a:t>ә</a:t>
            </a:r>
            <a:r>
              <a:rPr lang="ru-RU" sz="2000" b="1" dirty="0">
                <a:latin typeface="Palatino Linotype" panose="02040502050505030304" pitchFamily="18" charset="0"/>
              </a:rPr>
              <a:t>п» </a:t>
            </a:r>
          </a:p>
          <a:p>
            <a:pPr>
              <a:defRPr/>
            </a:pPr>
            <a:r>
              <a:rPr lang="tt-RU" sz="2000" b="1" dirty="0">
                <a:latin typeface="Palatino Linotype" panose="02040502050505030304" pitchFamily="18" charset="0"/>
              </a:rPr>
              <a:t>География фәне буенча “Җил” темасына </a:t>
            </a:r>
            <a:endParaRPr lang="tt-RU" sz="2000" b="1" dirty="0" smtClean="0">
              <a:latin typeface="Palatino Linotype" panose="02040502050505030304" pitchFamily="18" charset="0"/>
            </a:endParaRPr>
          </a:p>
          <a:p>
            <a:pPr marL="0" indent="0">
              <a:buNone/>
              <a:defRPr/>
            </a:pPr>
            <a:r>
              <a:rPr lang="tt-RU" sz="2000" b="1" dirty="0" smtClean="0">
                <a:latin typeface="Palatino Linotype" panose="02040502050505030304" pitchFamily="18" charset="0"/>
              </a:rPr>
              <a:t>      дәрес </a:t>
            </a:r>
            <a:r>
              <a:rPr lang="tt-RU" sz="2000" b="1" dirty="0">
                <a:latin typeface="Palatino Linotype" panose="02040502050505030304" pitchFamily="18" charset="0"/>
              </a:rPr>
              <a:t>эшкәртмәсе - </a:t>
            </a:r>
            <a:r>
              <a:rPr lang="ru-RU" sz="2000" b="1" dirty="0">
                <a:latin typeface="Palatino Linotype" panose="02040502050505030304" pitchFamily="18" charset="0"/>
              </a:rPr>
              <a:t>Сборник </a:t>
            </a:r>
            <a:r>
              <a:rPr lang="tt-RU" sz="2000" b="1" dirty="0" smtClean="0">
                <a:latin typeface="Palatino Linotype" panose="02040502050505030304" pitchFamily="18" charset="0"/>
              </a:rPr>
              <a:t>“Влияние </a:t>
            </a:r>
          </a:p>
          <a:p>
            <a:pPr marL="0" indent="0">
              <a:buNone/>
              <a:defRPr/>
            </a:pPr>
            <a:r>
              <a:rPr lang="tt-RU" sz="2000" b="1" dirty="0" smtClean="0">
                <a:latin typeface="Palatino Linotype" panose="02040502050505030304" pitchFamily="18" charset="0"/>
              </a:rPr>
              <a:t>      природных </a:t>
            </a:r>
            <a:r>
              <a:rPr lang="tt-RU" sz="2000" b="1" dirty="0">
                <a:latin typeface="Palatino Linotype" panose="02040502050505030304" pitchFamily="18" charset="0"/>
              </a:rPr>
              <a:t>условий на </a:t>
            </a:r>
            <a:r>
              <a:rPr lang="tt-RU" sz="2000" b="1" dirty="0" smtClean="0">
                <a:latin typeface="Palatino Linotype" panose="02040502050505030304" pitchFamily="18" charset="0"/>
              </a:rPr>
              <a:t>жизнедеятель-</a:t>
            </a:r>
          </a:p>
          <a:p>
            <a:pPr marL="0" indent="0">
              <a:buNone/>
              <a:defRPr/>
            </a:pPr>
            <a:r>
              <a:rPr lang="tt-RU" sz="2000" b="1" dirty="0" smtClean="0">
                <a:latin typeface="Palatino Linotype" panose="02040502050505030304" pitchFamily="18" charset="0"/>
              </a:rPr>
              <a:t>      ность </a:t>
            </a:r>
            <a:r>
              <a:rPr lang="tt-RU" sz="2000" b="1" dirty="0">
                <a:latin typeface="Palatino Linotype" panose="02040502050505030304" pitchFamily="18" charset="0"/>
              </a:rPr>
              <a:t>и </a:t>
            </a:r>
            <a:r>
              <a:rPr lang="tt-RU" sz="2000" b="1" dirty="0" smtClean="0">
                <a:latin typeface="Palatino Linotype" panose="02040502050505030304" pitchFamily="18" charset="0"/>
              </a:rPr>
              <a:t>здоровье </a:t>
            </a:r>
            <a:r>
              <a:rPr lang="tt-RU" sz="2000" b="1" dirty="0">
                <a:latin typeface="Palatino Linotype" panose="02040502050505030304" pitchFamily="18" charset="0"/>
              </a:rPr>
              <a:t>человека”</a:t>
            </a:r>
          </a:p>
          <a:p>
            <a:pPr>
              <a:defRPr/>
            </a:pPr>
            <a:r>
              <a:rPr lang="tt-RU" sz="2000" b="1" dirty="0">
                <a:latin typeface="Palatino Linotype" panose="02040502050505030304" pitchFamily="18" charset="0"/>
              </a:rPr>
              <a:t>“Су һәм сәламәтлек” - </a:t>
            </a:r>
            <a:r>
              <a:rPr lang="ru-RU" sz="2000" b="1" dirty="0">
                <a:latin typeface="Palatino Linotype" panose="02040502050505030304" pitchFamily="18" charset="0"/>
              </a:rPr>
              <a:t>Сборник </a:t>
            </a:r>
            <a:r>
              <a:rPr lang="tt-RU" sz="2000" b="1" dirty="0">
                <a:latin typeface="Palatino Linotype" panose="02040502050505030304" pitchFamily="18" charset="0"/>
              </a:rPr>
              <a:t>“ </a:t>
            </a:r>
            <a:r>
              <a:rPr lang="tt-RU" sz="2000" b="1" dirty="0" smtClean="0">
                <a:latin typeface="Palatino Linotype" panose="02040502050505030304" pitchFamily="18" charset="0"/>
              </a:rPr>
              <a:t>Влияние</a:t>
            </a:r>
          </a:p>
          <a:p>
            <a:pPr marL="0" indent="0">
              <a:buNone/>
              <a:defRPr/>
            </a:pPr>
            <a:r>
              <a:rPr lang="tt-RU" sz="2000" b="1" dirty="0" smtClean="0">
                <a:latin typeface="Palatino Linotype" panose="02040502050505030304" pitchFamily="18" charset="0"/>
              </a:rPr>
              <a:t>       </a:t>
            </a:r>
            <a:r>
              <a:rPr lang="tt-RU" sz="2000" b="1" dirty="0">
                <a:latin typeface="Palatino Linotype" panose="02040502050505030304" pitchFamily="18" charset="0"/>
              </a:rPr>
              <a:t>природных </a:t>
            </a:r>
            <a:r>
              <a:rPr lang="tt-RU" sz="2000" b="1" dirty="0" smtClean="0">
                <a:latin typeface="Palatino Linotype" panose="02040502050505030304" pitchFamily="18" charset="0"/>
              </a:rPr>
              <a:t>усло-вий </a:t>
            </a:r>
            <a:r>
              <a:rPr lang="tt-RU" sz="2000" b="1" dirty="0">
                <a:latin typeface="Palatino Linotype" panose="02040502050505030304" pitchFamily="18" charset="0"/>
              </a:rPr>
              <a:t>на </a:t>
            </a:r>
            <a:r>
              <a:rPr lang="tt-RU" sz="2000" b="1" dirty="0" smtClean="0">
                <a:latin typeface="Palatino Linotype" panose="02040502050505030304" pitchFamily="18" charset="0"/>
              </a:rPr>
              <a:t>жизнедеятельнотсь</a:t>
            </a:r>
          </a:p>
          <a:p>
            <a:pPr marL="0" indent="0">
              <a:buNone/>
              <a:defRPr/>
            </a:pPr>
            <a:r>
              <a:rPr lang="tt-RU" sz="2000" b="1" dirty="0">
                <a:latin typeface="Palatino Linotype" panose="02040502050505030304" pitchFamily="18" charset="0"/>
              </a:rPr>
              <a:t> </a:t>
            </a:r>
            <a:r>
              <a:rPr lang="tt-RU" sz="2000" b="1" dirty="0" smtClean="0">
                <a:latin typeface="Palatino Linotype" panose="02040502050505030304" pitchFamily="18" charset="0"/>
              </a:rPr>
              <a:t>      и </a:t>
            </a:r>
            <a:r>
              <a:rPr lang="tt-RU" sz="2000" b="1" dirty="0">
                <a:latin typeface="Palatino Linotype" panose="02040502050505030304" pitchFamily="18" charset="0"/>
              </a:rPr>
              <a:t>здоровье человека”</a:t>
            </a:r>
          </a:p>
          <a:p>
            <a:pPr>
              <a:defRPr/>
            </a:pPr>
            <a:endParaRPr lang="tt-RU" altLang="ru-RU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t-RU" altLang="ru-RU" dirty="0">
                <a:latin typeface="Palatino Linotype" panose="02040502050505030304" pitchFamily="18" charset="0"/>
                <a:cs typeface="Times New Roman" pitchFamily="18" charset="0"/>
              </a:rPr>
              <a:t> </a:t>
            </a:r>
            <a:endParaRPr lang="tt-RU" altLang="ru-RU" dirty="0">
              <a:latin typeface="Palatino Linotype" pitchFamily="18" charset="0"/>
            </a:endParaRPr>
          </a:p>
          <a:p>
            <a:endParaRPr lang="ru-RU" dirty="0"/>
          </a:p>
        </p:txBody>
      </p:sp>
      <p:pic>
        <p:nvPicPr>
          <p:cNvPr id="4" name="Picture 10" descr="C:\Users\нуриев\Desktop\учитель года З.Зульфия\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264475"/>
            <a:ext cx="1289497" cy="1863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ЗУЛЬФИЯ\Desktop\зуууу\01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9486" y="3284942"/>
            <a:ext cx="1410831" cy="1863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УЛЬФИЯ\Desktop\зуууу\0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495" y="4509120"/>
            <a:ext cx="1403040" cy="1815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ЗУЛЬФИЯ\Desktop\зуууу\0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574" y="5172441"/>
            <a:ext cx="1896021" cy="1326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4255" y="4365104"/>
            <a:ext cx="1959710" cy="1326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C:\Users\ЗУЛЬФИЯ\Desktop\зуууу\0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656" y="1913422"/>
            <a:ext cx="1437698" cy="2019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ЗУЛЬФИЯ\Desktop\зуууу\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855" y="286747"/>
            <a:ext cx="1558520" cy="2016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ЗУЛЬФИЯ\Desktop\зуууу\0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6214" y="1000548"/>
            <a:ext cx="1569194" cy="2019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ЗУЛЬФИЯ\Desktop\зуууу\00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110" y="2923030"/>
            <a:ext cx="1859380" cy="1326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ЗУЛЬФИЯ\Desktop\зуууу\00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775" y="128587"/>
            <a:ext cx="1572413" cy="2034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Прямоугольник 5"/>
          <p:cNvSpPr>
            <a:spLocks noChangeArrowheads="1"/>
          </p:cNvSpPr>
          <p:nvPr/>
        </p:nvSpPr>
        <p:spPr bwMode="auto">
          <a:xfrm>
            <a:off x="133377" y="1082148"/>
            <a:ext cx="8325172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500" dirty="0">
                <a:solidFill>
                  <a:srgbClr val="FF0000"/>
                </a:solidFill>
                <a:latin typeface="Palatino Linotype" pitchFamily="18" charset="0"/>
              </a:rPr>
              <a:t>-</a:t>
            </a:r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Диплом «За подготовку призера Всероссийского «Молодежного географического чемпионата», 2009 г</a:t>
            </a:r>
          </a:p>
          <a:p>
            <a:pPr algn="just"/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-Диплом за активное участие во Всероссийском «Молодежном географическом чемпионате», 2010 г.</a:t>
            </a:r>
          </a:p>
          <a:p>
            <a:pPr algn="just"/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-Сертификат участника Межрегионального конкурса «Калейдоскоп педагогических идей» </a:t>
            </a:r>
            <a:r>
              <a:rPr lang="ru-RU" altLang="ru-RU" sz="1500" b="1" dirty="0" smtClean="0">
                <a:solidFill>
                  <a:srgbClr val="FF0000"/>
                </a:solidFill>
                <a:latin typeface="Palatino Linotype" pitchFamily="18" charset="0"/>
              </a:rPr>
              <a:t>2012 </a:t>
            </a:r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г.</a:t>
            </a:r>
          </a:p>
          <a:p>
            <a:pPr algn="just"/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- Благодарность за подготовку дипломантов </a:t>
            </a:r>
            <a:r>
              <a:rPr lang="en-US" altLang="ru-RU" sz="1500" b="1" dirty="0">
                <a:solidFill>
                  <a:srgbClr val="FF0000"/>
                </a:solidFill>
                <a:latin typeface="Palatino Linotype" pitchFamily="18" charset="0"/>
              </a:rPr>
              <a:t>I</a:t>
            </a:r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, </a:t>
            </a:r>
            <a:r>
              <a:rPr lang="en-US" altLang="ru-RU" sz="1500" b="1" dirty="0">
                <a:solidFill>
                  <a:srgbClr val="FF0000"/>
                </a:solidFill>
                <a:latin typeface="Palatino Linotype" pitchFamily="18" charset="0"/>
              </a:rPr>
              <a:t>II</a:t>
            </a:r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, </a:t>
            </a:r>
            <a:r>
              <a:rPr lang="en-US" altLang="ru-RU" sz="1500" b="1" dirty="0">
                <a:solidFill>
                  <a:srgbClr val="FF0000"/>
                </a:solidFill>
                <a:latin typeface="Palatino Linotype" pitchFamily="18" charset="0"/>
              </a:rPr>
              <a:t>III</a:t>
            </a:r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 степеней Всероссийского дистанционного конкурса «Мир знаний», 2012г</a:t>
            </a:r>
          </a:p>
          <a:p>
            <a:pPr algn="just"/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- Грамота победителя «Лучший проект в воспитательном процессе образовательных учреждений </a:t>
            </a:r>
            <a:r>
              <a:rPr lang="ru-RU" altLang="ru-RU" sz="1500" b="1" dirty="0" err="1">
                <a:solidFill>
                  <a:srgbClr val="FF0000"/>
                </a:solidFill>
                <a:latin typeface="Palatino Linotype" pitchFamily="18" charset="0"/>
              </a:rPr>
              <a:t>Атнинского</a:t>
            </a:r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 муниципального района РТ», 2012 г.</a:t>
            </a:r>
          </a:p>
          <a:p>
            <a:pPr algn="just"/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- Грамота за плодотворное сотрудничество с отделением географического и экологи-</a:t>
            </a:r>
            <a:r>
              <a:rPr lang="ru-RU" altLang="ru-RU" sz="1500" b="1" dirty="0" err="1">
                <a:solidFill>
                  <a:srgbClr val="FF0000"/>
                </a:solidFill>
                <a:latin typeface="Palatino Linotype" pitchFamily="18" charset="0"/>
              </a:rPr>
              <a:t>ческого</a:t>
            </a:r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 образования Института экологии и географии КФУ, 2013 г.</a:t>
            </a:r>
          </a:p>
          <a:p>
            <a:pPr algn="just"/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-Диплом «За подготовку призера Всероссийского «Молодежного географического чемпионата», 2013 г.</a:t>
            </a:r>
          </a:p>
          <a:p>
            <a:pPr algn="just"/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-Диплом за организацию </a:t>
            </a:r>
            <a:r>
              <a:rPr lang="ru-RU" altLang="ru-RU" sz="1500" b="1" dirty="0" err="1">
                <a:solidFill>
                  <a:srgbClr val="FF0000"/>
                </a:solidFill>
                <a:latin typeface="Palatino Linotype" pitchFamily="18" charset="0"/>
              </a:rPr>
              <a:t>сверхпрограммной</a:t>
            </a:r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 общероссийской предметной </a:t>
            </a:r>
            <a:r>
              <a:rPr lang="ru-RU" altLang="ru-RU" sz="1500" b="1" dirty="0" err="1">
                <a:solidFill>
                  <a:srgbClr val="FF0000"/>
                </a:solidFill>
                <a:latin typeface="Palatino Linotype" pitchFamily="18" charset="0"/>
              </a:rPr>
              <a:t>олимпиа-ды</a:t>
            </a:r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altLang="ru-RU" sz="1500" b="1" dirty="0" err="1">
                <a:solidFill>
                  <a:srgbClr val="FF0000"/>
                </a:solidFill>
                <a:latin typeface="Palatino Linotype" pitchFamily="18" charset="0"/>
              </a:rPr>
              <a:t>Олимпус</a:t>
            </a:r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, 2013г.  </a:t>
            </a:r>
          </a:p>
          <a:p>
            <a:pPr algn="just"/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- Сертификат участника  семинара Учебно-методического комплекса «Сферы. </a:t>
            </a:r>
            <a:r>
              <a:rPr lang="ru-RU" altLang="ru-RU" sz="1500" b="1" smtClean="0">
                <a:solidFill>
                  <a:srgbClr val="FF0000"/>
                </a:solidFill>
                <a:latin typeface="Palatino Linotype" pitchFamily="18" charset="0"/>
              </a:rPr>
              <a:t>География</a:t>
            </a:r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.(5-9)», как пример предметной информационно-образовательной среды, 2013г.</a:t>
            </a:r>
          </a:p>
          <a:p>
            <a:pPr algn="just"/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- Сертификат участника республиканского научно-методического семинара «Влияние природных условий на жизнедеятельность и здоровье человека», организованного институтом экологии и географии КФУ,2013г.</a:t>
            </a:r>
          </a:p>
          <a:p>
            <a:pPr algn="just"/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- Грамота  РОО </a:t>
            </a:r>
            <a:r>
              <a:rPr lang="ru-RU" altLang="ru-RU" sz="1500" b="1" dirty="0" err="1">
                <a:solidFill>
                  <a:srgbClr val="FF0000"/>
                </a:solidFill>
                <a:latin typeface="Palatino Linotype" pitchFamily="18" charset="0"/>
              </a:rPr>
              <a:t>Атнинского</a:t>
            </a:r>
            <a:r>
              <a:rPr lang="ru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 муниципального района РТ, 2013 г. </a:t>
            </a:r>
          </a:p>
          <a:p>
            <a:pPr algn="just"/>
            <a:r>
              <a:rPr lang="tt-RU" altLang="ru-RU" sz="1500" b="1" dirty="0">
                <a:solidFill>
                  <a:srgbClr val="FF0000"/>
                </a:solidFill>
                <a:latin typeface="Palatino Linotype" pitchFamily="18" charset="0"/>
              </a:rPr>
              <a:t>- Грант “Наш лучший учитель”, 2013г.</a:t>
            </a:r>
            <a:endParaRPr lang="ru-RU" altLang="ru-RU" sz="1500" b="1" dirty="0">
              <a:solidFill>
                <a:srgbClr val="FF0000"/>
              </a:solidFill>
              <a:latin typeface="Palatino Linotype" pitchFamily="18" charset="0"/>
            </a:endParaRPr>
          </a:p>
          <a:p>
            <a:endParaRPr lang="ru-RU" altLang="ru-RU" sz="1400" dirty="0"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28587"/>
            <a:ext cx="39004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t-RU" altLang="ru-RU" sz="36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Эш </a:t>
            </a:r>
            <a:r>
              <a:rPr lang="tt-RU" altLang="ru-RU" sz="3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нәтиҗәләрем: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2660" y="476672"/>
            <a:ext cx="8640960" cy="649287"/>
          </a:xfrm>
        </p:spPr>
        <p:txBody>
          <a:bodyPr/>
          <a:lstStyle/>
          <a:p>
            <a:r>
              <a:rPr lang="tt-RU" dirty="0" smtClean="0"/>
              <a:t>Игътибарыгыз өчен рәхмәт!</a:t>
            </a:r>
            <a:br>
              <a:rPr lang="tt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556792"/>
            <a:ext cx="5112568" cy="4903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7A00"/>
                  </a:outerShdw>
                </a:effectLst>
              </a14:hiddenEffects>
            </a:ext>
          </a:extLst>
        </p:spPr>
      </p:pic>
      <p:pic>
        <p:nvPicPr>
          <p:cNvPr id="6" name="Picture 4" descr="G:\фотки география\IMAGE_ENVISION_0025-0802-2512-4183_S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919663"/>
            <a:ext cx="1652587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8063880" cy="1224136"/>
          </a:xfrm>
        </p:spPr>
        <p:txBody>
          <a:bodyPr/>
          <a:lstStyle/>
          <a:p>
            <a:r>
              <a:rPr lang="tt-RU" altLang="ru-RU" sz="2400" b="1" dirty="0">
                <a:cs typeface="Times New Roman" pitchFamily="18" charset="0"/>
              </a:rPr>
              <a:t>Методик тема : </a:t>
            </a:r>
            <a:r>
              <a:rPr lang="tt-RU" altLang="ru-RU" sz="2400" b="1" dirty="0" smtClean="0">
                <a:cs typeface="Times New Roman" pitchFamily="18" charset="0"/>
              </a:rPr>
              <a:t>“География </a:t>
            </a:r>
            <a:r>
              <a:rPr lang="tt-RU" altLang="ru-RU" sz="2400" b="1" dirty="0">
                <a:cs typeface="Times New Roman" pitchFamily="18" charset="0"/>
              </a:rPr>
              <a:t>дәресләрендә </a:t>
            </a:r>
            <a:br>
              <a:rPr lang="tt-RU" altLang="ru-RU" sz="2400" b="1" dirty="0">
                <a:cs typeface="Times New Roman" pitchFamily="18" charset="0"/>
              </a:rPr>
            </a:br>
            <a:r>
              <a:rPr lang="tt-RU" altLang="ru-RU" sz="2400" b="1" dirty="0">
                <a:cs typeface="Times New Roman" pitchFamily="18" charset="0"/>
              </a:rPr>
              <a:t>укучыларның  танып-белү эшчәнлеген </a:t>
            </a:r>
            <a:r>
              <a:rPr lang="tt-RU" altLang="ru-RU" sz="2400" b="1" dirty="0" smtClean="0">
                <a:cs typeface="Times New Roman" pitchFamily="18" charset="0"/>
              </a:rPr>
              <a:t>активлаштыру”</a:t>
            </a:r>
            <a:r>
              <a:rPr lang="ru-RU" altLang="ru-RU" b="1" dirty="0">
                <a:cs typeface="Times New Roman" pitchFamily="18" charset="0"/>
              </a:rPr>
              <a:t/>
            </a:r>
            <a:br>
              <a:rPr lang="ru-RU" altLang="ru-RU" b="1" dirty="0"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7776"/>
            <a:ext cx="8640960" cy="54006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err="1">
                <a:cs typeface="Times New Roman" pitchFamily="18" charset="0"/>
              </a:rPr>
              <a:t>Максат</a:t>
            </a:r>
            <a:r>
              <a:rPr lang="ru-RU" altLang="ru-RU" sz="2000" b="1" dirty="0">
                <a:cs typeface="Times New Roman" pitchFamily="18" charset="0"/>
              </a:rPr>
              <a:t>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Укучыларның</a:t>
            </a:r>
            <a:r>
              <a:rPr lang="ru-RU" altLang="ru-RU" sz="2000" dirty="0">
                <a:cs typeface="Times New Roman" pitchFamily="18" charset="0"/>
              </a:rPr>
              <a:t> география </a:t>
            </a:r>
            <a:r>
              <a:rPr lang="ru-RU" altLang="ru-RU" sz="2000" dirty="0" err="1">
                <a:cs typeface="Times New Roman" pitchFamily="18" charset="0"/>
              </a:rPr>
              <a:t>фәне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буенча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югары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сыйфатлы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белемнәргә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ия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булуларына</a:t>
            </a:r>
            <a:r>
              <a:rPr lang="ru-RU" altLang="ru-RU" sz="2000" dirty="0">
                <a:cs typeface="Times New Roman" pitchFamily="18" charset="0"/>
              </a:rPr>
              <a:t>  </a:t>
            </a:r>
            <a:r>
              <a:rPr lang="ru-RU" altLang="ru-RU" sz="2000" dirty="0" err="1">
                <a:cs typeface="Times New Roman" pitchFamily="18" charset="0"/>
              </a:rPr>
              <a:t>ирешү</a:t>
            </a:r>
            <a:r>
              <a:rPr lang="ru-RU" altLang="ru-RU" sz="2000" dirty="0">
                <a:cs typeface="Times New Roman" pitchFamily="18" charset="0"/>
              </a:rPr>
              <a:t>, </a:t>
            </a:r>
            <a:r>
              <a:rPr lang="ru-RU" altLang="ru-RU" sz="2000" dirty="0" err="1">
                <a:cs typeface="Times New Roman" pitchFamily="18" charset="0"/>
              </a:rPr>
              <a:t>һәр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укучының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иҗади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сәләтен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үстерү</a:t>
            </a:r>
            <a:r>
              <a:rPr lang="ru-RU" altLang="ru-RU" sz="2000" dirty="0">
                <a:cs typeface="Times New Roman" pitchFamily="18" charset="0"/>
              </a:rPr>
              <a:t>, </a:t>
            </a:r>
            <a:r>
              <a:rPr lang="ru-RU" altLang="ru-RU" sz="2000" dirty="0" err="1">
                <a:cs typeface="Times New Roman" pitchFamily="18" charset="0"/>
              </a:rPr>
              <a:t>белем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бирү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проц</a:t>
            </a:r>
            <a:r>
              <a:rPr lang="tt-RU" altLang="ru-RU" sz="2000" dirty="0">
                <a:cs typeface="Times New Roman" pitchFamily="18" charset="0"/>
              </a:rPr>
              <a:t>ессын оптимал</a:t>
            </a:r>
            <a:r>
              <a:rPr lang="ru-RU" altLang="ru-RU" sz="2000" dirty="0" err="1">
                <a:cs typeface="Times New Roman" pitchFamily="18" charset="0"/>
              </a:rPr>
              <a:t>ьл</a:t>
            </a:r>
            <a:r>
              <a:rPr lang="tt-RU" altLang="ru-RU" sz="2000" dirty="0">
                <a:cs typeface="Times New Roman" pitchFamily="18" charset="0"/>
              </a:rPr>
              <a:t>әштерү</a:t>
            </a:r>
            <a:endParaRPr lang="ru-RU" altLang="ru-RU" sz="20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2000" b="1" dirty="0">
                <a:cs typeface="Times New Roman" pitchFamily="18" charset="0"/>
              </a:rPr>
              <a:t>Бурычлар:</a:t>
            </a:r>
            <a:endParaRPr lang="ru-RU" altLang="ru-RU" sz="20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cs typeface="Times New Roman" pitchFamily="18" charset="0"/>
              </a:rPr>
              <a:t>-</a:t>
            </a:r>
            <a:r>
              <a:rPr lang="ru-RU" altLang="ru-RU" sz="2000" dirty="0" err="1">
                <a:cs typeface="Times New Roman" pitchFamily="18" charset="0"/>
              </a:rPr>
              <a:t>географик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фикерләү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сәләте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формалаштыру</a:t>
            </a:r>
            <a:r>
              <a:rPr lang="ru-RU" altLang="ru-RU" sz="2000" dirty="0">
                <a:cs typeface="Times New Roman" pitchFamily="18" charset="0"/>
              </a:rPr>
              <a:t>, </a:t>
            </a:r>
            <a:r>
              <a:rPr lang="ru-RU" altLang="ru-RU" sz="2000" dirty="0" err="1">
                <a:cs typeface="Times New Roman" pitchFamily="18" charset="0"/>
              </a:rPr>
              <a:t>иркен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һәм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иҗади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фикер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йөр-түче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кеше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тәрбияләү</a:t>
            </a:r>
            <a:r>
              <a:rPr lang="ru-RU" altLang="ru-RU" sz="2000" dirty="0">
                <a:cs typeface="Times New Roman" pitchFamily="18" charset="0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sz="2000" dirty="0">
                <a:cs typeface="Times New Roman" pitchFamily="18" charset="0"/>
              </a:rPr>
              <a:t>-укучыларга хәзерге дөн</a:t>
            </a:r>
            <a:r>
              <a:rPr lang="ru-RU" altLang="ru-RU" sz="2000" dirty="0" err="1">
                <a:cs typeface="Times New Roman" pitchFamily="18" charset="0"/>
              </a:rPr>
              <a:t>ьяда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ориентлашырга</a:t>
            </a:r>
            <a:r>
              <a:rPr lang="ru-RU" altLang="ru-RU" sz="2000" dirty="0">
                <a:cs typeface="Times New Roman" pitchFamily="18" charset="0"/>
              </a:rPr>
              <a:t> м</a:t>
            </a:r>
            <a:r>
              <a:rPr lang="tt-RU" altLang="ru-RU" sz="2000" dirty="0">
                <a:cs typeface="Times New Roman" pitchFamily="18" charset="0"/>
              </a:rPr>
              <a:t>ө</a:t>
            </a:r>
            <a:r>
              <a:rPr lang="ru-RU" altLang="ru-RU" sz="2000" dirty="0" err="1">
                <a:cs typeface="Times New Roman" pitchFamily="18" charset="0"/>
              </a:rPr>
              <a:t>мкинлек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тудыручы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геогра</a:t>
            </a:r>
            <a:r>
              <a:rPr lang="ru-RU" altLang="ru-RU" sz="2000" dirty="0">
                <a:cs typeface="Times New Roman" pitchFamily="18" charset="0"/>
              </a:rPr>
              <a:t>- </a:t>
            </a:r>
            <a:r>
              <a:rPr lang="ru-RU" altLang="ru-RU" sz="2000" dirty="0" err="1">
                <a:cs typeface="Times New Roman" pitchFamily="18" charset="0"/>
              </a:rPr>
              <a:t>фик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белемнәр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бирү</a:t>
            </a:r>
            <a:r>
              <a:rPr lang="ru-RU" altLang="ru-RU" sz="2000" dirty="0">
                <a:cs typeface="Times New Roman" pitchFamily="18" charset="0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cs typeface="Times New Roman" pitchFamily="18" charset="0"/>
              </a:rPr>
              <a:t>-</a:t>
            </a:r>
            <a:r>
              <a:rPr lang="ru-RU" altLang="ru-RU" sz="2000" dirty="0" err="1">
                <a:cs typeface="Times New Roman" pitchFamily="18" charset="0"/>
              </a:rPr>
              <a:t>әйләнә-тирә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дөнь</a:t>
            </a:r>
            <a:r>
              <a:rPr lang="tt-RU" altLang="ru-RU" sz="2000" dirty="0">
                <a:cs typeface="Times New Roman" pitchFamily="18" charset="0"/>
              </a:rPr>
              <a:t>яның территориал</a:t>
            </a:r>
            <a:r>
              <a:rPr lang="ru-RU" altLang="ru-RU" sz="2000" dirty="0">
                <a:cs typeface="Times New Roman" pitchFamily="18" charset="0"/>
              </a:rPr>
              <a:t>ь</a:t>
            </a:r>
            <a:r>
              <a:rPr lang="tt-RU" altLang="ru-RU" sz="2000" dirty="0">
                <a:cs typeface="Times New Roman" pitchFamily="18" charset="0"/>
              </a:rPr>
              <a:t>, со</a:t>
            </a:r>
            <a:r>
              <a:rPr lang="ru-RU" altLang="ru-RU" sz="2000" dirty="0" err="1">
                <a:cs typeface="Times New Roman" pitchFamily="18" charset="0"/>
              </a:rPr>
              <a:t>циаль</a:t>
            </a:r>
            <a:r>
              <a:rPr lang="ru-RU" altLang="ru-RU" sz="2000" dirty="0">
                <a:cs typeface="Times New Roman" pitchFamily="18" charset="0"/>
              </a:rPr>
              <a:t>- </a:t>
            </a:r>
            <a:r>
              <a:rPr lang="ru-RU" altLang="ru-RU" sz="2000" dirty="0" err="1">
                <a:cs typeface="Times New Roman" pitchFamily="18" charset="0"/>
              </a:rPr>
              <a:t>икътисади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һәм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табигый</a:t>
            </a:r>
            <a:r>
              <a:rPr lang="ru-RU" altLang="ru-RU" sz="2000" dirty="0">
                <a:cs typeface="Times New Roman" pitchFamily="18" charset="0"/>
              </a:rPr>
              <a:t> т</a:t>
            </a:r>
            <a:r>
              <a:rPr lang="tt-RU" altLang="ru-RU" sz="2000" dirty="0">
                <a:cs typeface="Times New Roman" pitchFamily="18" charset="0"/>
              </a:rPr>
              <a:t>ө</a:t>
            </a:r>
            <a:r>
              <a:rPr lang="ru-RU" altLang="ru-RU" sz="2000" dirty="0" err="1">
                <a:cs typeface="Times New Roman" pitchFamily="18" charset="0"/>
              </a:rPr>
              <a:t>рлелеге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белән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беррәттән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аның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tt-RU" altLang="ru-RU" sz="2000" dirty="0">
                <a:cs typeface="Times New Roman" pitchFamily="18" charset="0"/>
              </a:rPr>
              <a:t>бөтенлеге турында күзаллаулар форма- лаштыру</a:t>
            </a:r>
            <a:endParaRPr lang="ru-RU" altLang="ru-RU" sz="20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cs typeface="Times New Roman" pitchFamily="18" charset="0"/>
              </a:rPr>
              <a:t>-</a:t>
            </a:r>
            <a:r>
              <a:rPr lang="ru-RU" altLang="ru-RU" sz="2000" dirty="0" err="1">
                <a:cs typeface="Times New Roman" pitchFamily="18" charset="0"/>
              </a:rPr>
              <a:t>географик</a:t>
            </a:r>
            <a:r>
              <a:rPr lang="ru-RU" altLang="ru-RU" sz="2000" dirty="0">
                <a:cs typeface="Times New Roman" pitchFamily="18" charset="0"/>
              </a:rPr>
              <a:t>, </a:t>
            </a:r>
            <a:r>
              <a:rPr lang="ru-RU" altLang="ru-RU" sz="2000" dirty="0" err="1">
                <a:cs typeface="Times New Roman" pitchFamily="18" charset="0"/>
              </a:rPr>
              <a:t>картографик</a:t>
            </a:r>
            <a:r>
              <a:rPr lang="ru-RU" altLang="ru-RU" sz="2000" dirty="0">
                <a:cs typeface="Times New Roman" pitchFamily="18" charset="0"/>
              </a:rPr>
              <a:t>, </a:t>
            </a:r>
            <a:r>
              <a:rPr lang="ru-RU" altLang="ru-RU" sz="2000" dirty="0" err="1">
                <a:cs typeface="Times New Roman" pitchFamily="18" charset="0"/>
              </a:rPr>
              <a:t>геоэкологик</a:t>
            </a:r>
            <a:r>
              <a:rPr lang="ru-RU" altLang="ru-RU" sz="2000" dirty="0">
                <a:cs typeface="Times New Roman" pitchFamily="18" charset="0"/>
              </a:rPr>
              <a:t> ,</a:t>
            </a:r>
            <a:r>
              <a:rPr lang="ru-RU" altLang="ru-RU" sz="2000" dirty="0" err="1">
                <a:cs typeface="Times New Roman" pitchFamily="18" charset="0"/>
              </a:rPr>
              <a:t>социаль-икътисади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грамоталылык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 err="1">
                <a:cs typeface="Times New Roman" pitchFamily="18" charset="0"/>
              </a:rPr>
              <a:t>формлаштыру</a:t>
            </a:r>
            <a:r>
              <a:rPr lang="ru-RU" altLang="ru-RU" sz="2000" dirty="0"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tt-RU" altLang="ru-RU" sz="2000" b="1" dirty="0">
                <a:cs typeface="Times New Roman" pitchFamily="18" charset="0"/>
              </a:rPr>
              <a:t> </a:t>
            </a:r>
            <a:endParaRPr lang="tt-RU" altLang="ru-RU" sz="2000" b="1" i="1" dirty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G:\фотки география\IMAGE_ENVISION_0025-0802-2512-4183_S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413" y="4919663"/>
            <a:ext cx="1652587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ки география\IMAGE_ENVISION_0025-0802-2512-4270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13741"/>
            <a:ext cx="1530531" cy="12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t-RU" sz="3600" b="1" dirty="0" smtClean="0"/>
              <a:t>Теманың актуальлеге: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355975"/>
          </a:xfrm>
        </p:spPr>
        <p:txBody>
          <a:bodyPr/>
          <a:lstStyle/>
          <a:p>
            <a:r>
              <a:rPr lang="ru-RU" altLang="ru-RU" sz="2400" dirty="0" err="1"/>
              <a:t>Бүгенге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көндә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җәмгыять</a:t>
            </a:r>
            <a:r>
              <a:rPr lang="tt-RU" altLang="ru-RU" sz="2400" dirty="0"/>
              <a:t>тә каршылыклы ситуа</a:t>
            </a:r>
            <a:r>
              <a:rPr lang="ru-RU" altLang="ru-RU" sz="2400" dirty="0"/>
              <a:t>ц</a:t>
            </a:r>
            <a:r>
              <a:rPr lang="tt-RU" altLang="ru-RU" sz="2400" dirty="0"/>
              <a:t>ия туды: бер яктан </a:t>
            </a:r>
            <a:r>
              <a:rPr lang="tt-RU" altLang="ru-RU" sz="2400" dirty="0" smtClean="0"/>
              <a:t>караганда,  </a:t>
            </a:r>
            <a:r>
              <a:rPr lang="ru-RU" altLang="ru-RU" sz="2400" dirty="0" err="1"/>
              <a:t>җәмгыять</a:t>
            </a:r>
            <a:r>
              <a:rPr lang="tt-RU" altLang="ru-RU" sz="2400" dirty="0"/>
              <a:t>кә халыкның географик һәм </a:t>
            </a:r>
            <a:r>
              <a:rPr lang="tt-RU" altLang="ru-RU" sz="2400" dirty="0" smtClean="0"/>
              <a:t>экологик </a:t>
            </a:r>
            <a:r>
              <a:rPr lang="tt-RU" altLang="ru-RU" sz="2400" dirty="0"/>
              <a:t>аңлылыгы </a:t>
            </a:r>
            <a:r>
              <a:rPr lang="tt-RU" altLang="ru-RU" sz="2400" dirty="0" smtClean="0"/>
              <a:t>мөһим</a:t>
            </a:r>
            <a:r>
              <a:rPr lang="tt-RU" altLang="ru-RU" sz="2400" dirty="0"/>
              <a:t> </a:t>
            </a:r>
            <a:r>
              <a:rPr lang="tt-RU" altLang="ru-RU" sz="2400" dirty="0" smtClean="0"/>
              <a:t>булса, </a:t>
            </a:r>
            <a:r>
              <a:rPr lang="tt-RU" altLang="ru-RU" sz="2400" dirty="0"/>
              <a:t>икенче яктан </a:t>
            </a:r>
            <a:r>
              <a:rPr lang="tt-RU" altLang="ru-RU" sz="2400" dirty="0" smtClean="0"/>
              <a:t>караганда, материаль </a:t>
            </a:r>
            <a:r>
              <a:rPr lang="tt-RU" altLang="ru-RU" sz="2400" dirty="0"/>
              <a:t>байлыкларның  приоритет алуы сәбәпле,  географик һәм </a:t>
            </a:r>
            <a:r>
              <a:rPr lang="tt-RU" altLang="ru-RU" sz="2400" dirty="0" smtClean="0"/>
              <a:t>экологик </a:t>
            </a:r>
            <a:r>
              <a:rPr lang="tt-RU" altLang="ru-RU" sz="2400" dirty="0"/>
              <a:t>белемнәргә  нигезләнгән эш төрләре  югары хезмәт хакы алып эшләп булмый торган профессияләргә әйләнеп калдылар. Барлыкка килгән  ситуа</a:t>
            </a:r>
            <a:r>
              <a:rPr lang="ru-RU" altLang="ru-RU" sz="2400" dirty="0"/>
              <a:t>ц</a:t>
            </a:r>
            <a:r>
              <a:rPr lang="tt-RU" altLang="ru-RU" sz="2400" dirty="0"/>
              <a:t>ия  әлеге проблеманы чишү юлларын эзләүне таләп итә. Бары тик уңай мотивация генә укучының дәрестә актив эшчәнлеген тәэмин итә, ә </a:t>
            </a:r>
            <a:r>
              <a:rPr lang="tt-RU" altLang="ru-RU" sz="2400" dirty="0" smtClean="0"/>
              <a:t>моның </a:t>
            </a:r>
            <a:r>
              <a:rPr lang="tt-RU" altLang="ru-RU" sz="2400" dirty="0"/>
              <a:t>өчен </a:t>
            </a:r>
            <a:r>
              <a:rPr lang="tt-RU" altLang="ru-RU" sz="2400" dirty="0" smtClean="0"/>
              <a:t>укучыда </a:t>
            </a:r>
            <a:r>
              <a:rPr lang="tt-RU" altLang="ru-RU" sz="2400" dirty="0"/>
              <a:t>предметка карата </a:t>
            </a:r>
            <a:r>
              <a:rPr lang="tt-RU" altLang="ru-RU" sz="2400" dirty="0" smtClean="0"/>
              <a:t>кызыксыну уятырга  </a:t>
            </a:r>
            <a:r>
              <a:rPr lang="tt-RU" altLang="ru-RU" sz="2400" dirty="0"/>
              <a:t>кирәк.</a:t>
            </a:r>
          </a:p>
          <a:p>
            <a:r>
              <a:rPr lang="ru-RU" altLang="ru-RU" sz="2400" b="1" i="1" dirty="0"/>
              <a:t>«На земле интерес есть великий волшебник, </a:t>
            </a:r>
            <a:r>
              <a:rPr lang="ru-RU" altLang="ru-RU" sz="2400" b="1" i="1" dirty="0" smtClean="0"/>
              <a:t>изменяющий </a:t>
            </a:r>
            <a:r>
              <a:rPr lang="ru-RU" altLang="ru-RU" sz="2400" b="1" i="1" dirty="0"/>
              <a:t>в глазах всех существ  вид всякого </a:t>
            </a:r>
            <a:r>
              <a:rPr lang="ru-RU" altLang="ru-RU" sz="2400" b="1" i="1" dirty="0" smtClean="0"/>
              <a:t>предмета»</a:t>
            </a:r>
          </a:p>
          <a:p>
            <a:pPr marL="0" indent="0" algn="r">
              <a:buNone/>
            </a:pPr>
            <a:r>
              <a:rPr lang="ru-RU" altLang="ru-RU" sz="2400" b="1" i="1" dirty="0" smtClean="0"/>
              <a:t>Гельвеций</a:t>
            </a:r>
            <a:endParaRPr lang="ru-RU" altLang="ru-RU" sz="2400" dirty="0"/>
          </a:p>
          <a:p>
            <a:endParaRPr lang="tt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040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t-RU" altLang="ru-RU" sz="3200" b="1" dirty="0"/>
              <a:t>Тәҗрибәнең теоретик </a:t>
            </a:r>
            <a:r>
              <a:rPr lang="tt-RU" altLang="ru-RU" sz="3200" b="1" dirty="0" smtClean="0"/>
              <a:t>нигезе: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altLang="ru-RU" sz="2400" dirty="0"/>
          </a:p>
          <a:p>
            <a:pPr marL="0" indent="0" algn="ctr">
              <a:buNone/>
            </a:pPr>
            <a:r>
              <a:rPr lang="tt-RU" altLang="ru-RU" sz="2400" dirty="0" smtClean="0"/>
              <a:t>Тәҗрибә </a:t>
            </a:r>
            <a:r>
              <a:rPr lang="tt-RU" altLang="ru-RU" sz="2400" dirty="0"/>
              <a:t>нигезендә И.Песталоцци, В.А.Сухомлинский, А.Дистервег кебек күренекле педагогларның  идеяләре ята : белем бирү һәм тәрбия процессы уңышлы булсын өчен уку-чыларның танып белү активлыгын, иҗади </a:t>
            </a:r>
            <a:endParaRPr lang="tt-RU" altLang="ru-RU" sz="2400" dirty="0" smtClean="0"/>
          </a:p>
          <a:p>
            <a:pPr marL="0" indent="0" algn="ctr">
              <a:buNone/>
            </a:pPr>
            <a:r>
              <a:rPr lang="tt-RU" altLang="ru-RU" sz="2400" dirty="0" smtClean="0"/>
              <a:t> сәләтләрен </a:t>
            </a:r>
            <a:r>
              <a:rPr lang="tt-RU" altLang="ru-RU" sz="2400" dirty="0"/>
              <a:t>үстерү мөһим.</a:t>
            </a:r>
            <a:endParaRPr lang="ru-RU" altLang="ru-RU" sz="2400" dirty="0"/>
          </a:p>
          <a:p>
            <a:pPr marL="0" indent="0" algn="ctr">
              <a:buNone/>
            </a:pPr>
            <a:r>
              <a:rPr lang="tt-RU" altLang="ru-RU" sz="2400" dirty="0"/>
              <a:t>Укытучының бурычы – белем бирүнең актив методларын куллану аша,  укучыларга белем алу </a:t>
            </a:r>
            <a:r>
              <a:rPr lang="tt-RU" altLang="ru-RU" sz="2400" dirty="0" smtClean="0"/>
              <a:t>  </a:t>
            </a:r>
            <a:r>
              <a:rPr lang="tt-RU" altLang="ru-RU" sz="2400" dirty="0"/>
              <a:t>өчен шартлар тудыру, аларны “кечкенә ачышлар” ясарга өйрәтү.</a:t>
            </a:r>
            <a:endParaRPr lang="ru-RU" altLang="ru-RU" sz="2400" dirty="0"/>
          </a:p>
          <a:p>
            <a:pPr marL="0" indent="0">
              <a:buNone/>
            </a:pPr>
            <a:r>
              <a:rPr lang="ru-RU" altLang="ru-RU" sz="2400" b="1" i="1" dirty="0" smtClean="0"/>
              <a:t> </a:t>
            </a:r>
          </a:p>
          <a:p>
            <a:pPr marL="0" indent="0">
              <a:buNone/>
            </a:pPr>
            <a:r>
              <a:rPr lang="ru-RU" altLang="ru-RU" sz="2400" b="1" i="1" dirty="0"/>
              <a:t> </a:t>
            </a:r>
            <a:r>
              <a:rPr lang="ru-RU" altLang="ru-RU" sz="2400" b="1" i="1" dirty="0" smtClean="0"/>
              <a:t>   «</a:t>
            </a:r>
            <a:r>
              <a:rPr lang="ru-RU" altLang="ru-RU" sz="2400" b="1" i="1" dirty="0"/>
              <a:t>Плохой учитель преподносит истину, хороший учит </a:t>
            </a:r>
            <a:r>
              <a:rPr lang="ru-RU" altLang="ru-RU" sz="2400" b="1" i="1" dirty="0" smtClean="0"/>
              <a:t>ее</a:t>
            </a:r>
          </a:p>
          <a:p>
            <a:pPr marL="0" indent="0">
              <a:buNone/>
            </a:pPr>
            <a:r>
              <a:rPr lang="ru-RU" altLang="ru-RU" sz="2400" b="1" i="1" dirty="0"/>
              <a:t> </a:t>
            </a:r>
            <a:r>
              <a:rPr lang="ru-RU" altLang="ru-RU" sz="2400" b="1" i="1" dirty="0" smtClean="0"/>
              <a:t>    находить»</a:t>
            </a:r>
          </a:p>
          <a:p>
            <a:pPr marL="0" indent="0" algn="r">
              <a:buNone/>
            </a:pPr>
            <a:r>
              <a:rPr lang="ru-RU" altLang="ru-RU" sz="2400" b="1" i="1" dirty="0" smtClean="0"/>
              <a:t>А</a:t>
            </a:r>
            <a:r>
              <a:rPr lang="ru-RU" altLang="ru-RU" sz="2400" b="1" i="1" dirty="0"/>
              <a:t>. </a:t>
            </a:r>
            <a:r>
              <a:rPr lang="ru-RU" altLang="ru-RU" sz="2400" b="1" i="1" dirty="0" err="1"/>
              <a:t>Дистервег</a:t>
            </a:r>
            <a:endParaRPr lang="ru-RU" alt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99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altLang="ru-RU" sz="3600" dirty="0">
                <a:latin typeface="Times New Roman" pitchFamily="18" charset="0"/>
                <a:cs typeface="Times New Roman" pitchFamily="18" charset="0"/>
              </a:rPr>
              <a:t>Кулланылган </a:t>
            </a:r>
            <a:r>
              <a:rPr lang="tt-RU" altLang="ru-RU" sz="3600" dirty="0" smtClean="0">
                <a:latin typeface="Times New Roman" pitchFamily="18" charset="0"/>
                <a:cs typeface="Times New Roman" pitchFamily="18" charset="0"/>
              </a:rPr>
              <a:t>технологияләр: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үстерелешле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укыту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технологияләре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сәламәтлекне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саклау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технологияләре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t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шәхескә </a:t>
            </a:r>
            <a:r>
              <a:rPr lang="tt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юнәлдерелгән техно</a:t>
            </a:r>
            <a:r>
              <a:rPr lang="ru-RU" altLang="ru-RU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tt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гияләр;</a:t>
            </a:r>
            <a:endParaRPr lang="ru-RU" alt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информацион-коммуникатив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технологияләр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дифференциаль</a:t>
            </a:r>
            <a:r>
              <a:rPr lang="tt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ләшкән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укыту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технологиял</a:t>
            </a:r>
            <a:r>
              <a:rPr lang="tt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ре;</a:t>
            </a:r>
            <a:endParaRPr lang="ru-RU" alt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уен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технологияләре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G:\фотки география\vehshk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632087"/>
            <a:ext cx="1979712" cy="21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43000" y="500063"/>
            <a:ext cx="3155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endParaRPr lang="ru-RU" sz="1000" dirty="0">
              <a:latin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1000" dirty="0">
              <a:latin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1000" dirty="0">
              <a:latin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1000" dirty="0">
                <a:latin typeface="Times New Roman" pitchFamily="18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428625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0033CC"/>
                </a:solidFill>
                <a:latin typeface="Arial" charset="0"/>
              </a:rPr>
              <a:t> </a:t>
            </a:r>
            <a:endParaRPr lang="ru-RU" altLang="ru-RU" sz="3200" b="1" i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5371" name="TextBox 17"/>
          <p:cNvSpPr txBox="1">
            <a:spLocks noChangeArrowheads="1"/>
          </p:cNvSpPr>
          <p:nvPr/>
        </p:nvSpPr>
        <p:spPr bwMode="auto">
          <a:xfrm>
            <a:off x="2214563" y="542925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sp>
        <p:nvSpPr>
          <p:cNvPr id="15372" name="TextBox 18"/>
          <p:cNvSpPr txBox="1">
            <a:spLocks noChangeArrowheads="1"/>
          </p:cNvSpPr>
          <p:nvPr/>
        </p:nvSpPr>
        <p:spPr bwMode="auto">
          <a:xfrm>
            <a:off x="8286750" y="271462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47688" y="581025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0033CC"/>
                </a:solidFill>
                <a:latin typeface="Arial" charset="0"/>
              </a:rPr>
              <a:t> </a:t>
            </a:r>
            <a:endParaRPr lang="ru-RU" altLang="ru-RU" sz="3200" b="1" i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287" y="106827"/>
            <a:ext cx="856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b="1" dirty="0">
                <a:solidFill>
                  <a:schemeClr val="bg1"/>
                </a:solidFill>
                <a:latin typeface="Arial" charset="0"/>
              </a:rPr>
              <a:t>Танып белү активлыгына тәэсир итүче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t-RU" altLang="ru-RU" b="1" dirty="0">
                <a:solidFill>
                  <a:schemeClr val="bg1"/>
                </a:solidFill>
                <a:latin typeface="Arial" charset="0"/>
              </a:rPr>
              <a:t>бирем </a:t>
            </a:r>
            <a:r>
              <a:rPr lang="tt-RU" altLang="ru-RU" b="1" dirty="0" smtClean="0">
                <a:solidFill>
                  <a:schemeClr val="bg1"/>
                </a:solidFill>
                <a:latin typeface="Arial" charset="0"/>
              </a:rPr>
              <a:t>типлары:</a:t>
            </a:r>
            <a:endParaRPr lang="ru-RU" altLang="ru-RU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11722506"/>
              </p:ext>
            </p:extLst>
          </p:nvPr>
        </p:nvGraphicFramePr>
        <p:xfrm>
          <a:off x="0" y="1340768"/>
          <a:ext cx="9117013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6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60" y="1385392"/>
            <a:ext cx="89644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:\Документы на F\Сеть творческих учителей\Приемы работ с презентациями\Анимашки\Risunki gif collekciya\Risunki gif\тр 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0239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116" y="224991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chemeClr val="bg1"/>
                </a:solidFill>
              </a:rPr>
              <a:t>Репродуктив  бирем: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C 0.01146 -0.00162 0.02951 -0.00231 0.04271 -0.00301 C 0.04913 -0.00393 0.0566 -0.00393 0.06337 -0.00463 C 0.07188 -0.00555 0.07934 -0.00694 0.08837 -0.00764 C 0.09392 -0.00856 0.1026 -0.00972 0.10903 -0.01018 C 0.11146 -0.01157 0.11754 -0.0118 0.1224 -0.01273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4 -0.01273 C 0.12517 -0.01435 0.12865 -0.01273 0.13073 -0.01898 C 0.13576 -0.03287 0.13872 -0.04352 0.14531 -0.05115 C 0.15799 -0.06527 0.17205 -0.05115 0.18542 -0.05115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1 -0.05115 C 0.20868 -0.04143 0.1875 -0.04976 0.25139 -0.04976 " pathEditMode="relative" ptsTypes="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39 -0.04977 C 0.25434 -0.06713 0.26892 -0.07893 0.27465 -0.09444 C 0.27535 -0.09583 0.27882 -0.10578 0.27951 -0.10671 C 0.28802 -0.11782 0.30069 -0.10879 0.31146 -0.10879 " pathEditMode="relative" rAng="0" ptsTypes="fff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46 -0.10879 C 0.31562 -0.10671 0.32153 -0.10601 0.32517 -0.103 C 0.32934 -0.09953 0.32726 -0.10069 0.3316 -0.09884 C 0.33611 -0.09444 0.33733 -0.09282 0.34323 -0.09027 C 0.34427 -0.08981 0.34653 -0.08888 0.34653 -0.08888 C 0.35868 -0.07823 0.3743 -0.08009 0.38802 -0.07893 C 0.39288 -0.07684 0.3901 -0.07754 0.39653 -0.07754 " pathEditMode="relative" ptsTypes="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53 -0.07754 C 0.42622 -0.10902 0.42778 -0.09583 0.47674 -0.09583 " pathEditMode="relative" rAng="0" ptsTypes="f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73 -0.09583 C 0.48125 -0.09421 0.4842 -0.0912 0.48837 -0.08888 C 0.49253 -0.08657 0.49809 -0.08518 0.50226 -0.08309 C 0.50364 -0.0824 0.50503 -0.08101 0.50642 -0.08032 C 0.50851 -0.07916 0.51285 -0.07754 0.51285 -0.07754 C 0.51753 -0.07083 0.5309 -0.0699 0.53732 -0.06897 C 0.53941 -0.06805 0.54219 -0.06851 0.54375 -0.0662 C 0.5467 -0.06203 0.54479 -0.06365 0.54913 -0.0618 C 0.55243 -0.05532 0.55642 -0.05485 0.5618 -0.05485 " pathEditMode="relative" ptsTypes="ffffffff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181 -0.05486 C 0.59236 -0.05093 0.64826 -0.05463 0.66181 -0.05463 C 0.66389 -0.05486 0.6658 -0.05533 0.66771 -0.05533 C 0.66858 -0.05556 0.67083 -0.05579 0.67083 -0.05602 C 0.67222 -0.05648 0.67413 -0.05671 0.67552 -0.05741 C 0.67622 -0.05787 0.67604 -0.05833 0.67639 -0.05857 C 0.67691 -0.05903 0.67778 -0.05926 0.67847 -0.05949 C 0.67917 -0.05996 0.67934 -0.06111 0.68021 -0.06088 C 0.6816 -0.06065 0.68021 -0.05949 0.68021 -0.05903 " pathEditMode="relative" rAng="0" ptsTypes="ffffffff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79195" y="2492896"/>
            <a:ext cx="7355817" cy="30746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0018" y="184284"/>
            <a:ext cx="466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solidFill>
                  <a:schemeClr val="bg1"/>
                </a:solidFill>
              </a:rPr>
              <a:t>Өлешчә эзләнүле  бирем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2434" y="2274838"/>
            <a:ext cx="72229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t-RU" sz="2400" b="1" dirty="0" smtClean="0"/>
          </a:p>
          <a:p>
            <a:pPr algn="ctr"/>
            <a:endParaRPr lang="tt-RU" sz="2400" b="1" dirty="0"/>
          </a:p>
          <a:p>
            <a:pPr algn="ctr"/>
            <a:r>
              <a:rPr lang="tt-RU" sz="2400" b="1" dirty="0" smtClean="0"/>
              <a:t>Сурәтләү буенча об</a:t>
            </a:r>
            <a:r>
              <a:rPr lang="ru-RU" sz="2400" b="1" dirty="0" err="1" smtClean="0"/>
              <a:t>ъектны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картадан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табып</a:t>
            </a:r>
            <a:r>
              <a:rPr lang="ru-RU" sz="2400" b="1" dirty="0" smtClean="0"/>
              <a:t> к</a:t>
            </a:r>
            <a:r>
              <a:rPr lang="tt-RU" sz="2400" b="1" dirty="0" smtClean="0"/>
              <a:t>үр</a:t>
            </a:r>
            <a:r>
              <a:rPr lang="ru-RU" sz="2400" b="1" dirty="0" err="1" smtClean="0"/>
              <a:t>сәт</a:t>
            </a:r>
            <a:r>
              <a:rPr lang="ru-RU" sz="2400" b="1" dirty="0" smtClean="0"/>
              <a:t>:</a:t>
            </a:r>
          </a:p>
          <a:p>
            <a:pPr algn="ctr"/>
            <a:r>
              <a:rPr lang="tt-RU" sz="2400" b="1" dirty="0" smtClean="0"/>
              <a:t>“Бу елга Көнчыгыш Себернең төп артериясе. Ул Байкал күленең көнбатыш ярыннан 30 км ераклыкта башлана, суларын төн</a:t>
            </a:r>
            <a:r>
              <a:rPr lang="ru-RU" sz="2400" b="1" dirty="0" smtClean="0"/>
              <a:t>ь</a:t>
            </a:r>
            <a:r>
              <a:rPr lang="tt-RU" sz="2400" b="1" dirty="0" smtClean="0"/>
              <a:t>якка – Лаптевлар диңгезенә алып бара”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807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u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1462</Words>
  <Application>Microsoft Office PowerPoint</Application>
  <PresentationFormat>Экран (4:3)</PresentationFormat>
  <Paragraphs>266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Globus</vt:lpstr>
      <vt:lpstr>Диаграмма Microsoft Excel</vt:lpstr>
      <vt:lpstr>“Ел укытучысы – 2014”</vt:lpstr>
      <vt:lpstr>Укытучы турында гомуми мәгълүмат </vt:lpstr>
      <vt:lpstr>Методик тема : “География дәресләрендә  укучыларның  танып-белү эшчәнлеген активлаштыру” </vt:lpstr>
      <vt:lpstr>Теманың актуальлеге:</vt:lpstr>
      <vt:lpstr>Тәҗрибәнең теоретик нигезе: </vt:lpstr>
      <vt:lpstr>Кулланылган технологияләр: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Укучылар эшчәнлеге -конференцияләр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Тәҗрибә уртаклашу, конкурслар</vt:lpstr>
      <vt:lpstr>Тәҗрибә уртаклашу-публикацияләр</vt:lpstr>
      <vt:lpstr>Презентация PowerPoint</vt:lpstr>
      <vt:lpstr>Игътибарыгыз өчен рәхмәт!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Хашимова</dc:creator>
  <dc:description>http://propowerpoint.ru - Бесплатные шаблоны для презентаций. Полезные советы и уроки  PowerPoint .</dc:description>
  <cp:lastModifiedBy>ЗУЛЬФИЯ</cp:lastModifiedBy>
  <cp:revision>92</cp:revision>
  <dcterms:created xsi:type="dcterms:W3CDTF">2014-02-06T11:45:42Z</dcterms:created>
  <dcterms:modified xsi:type="dcterms:W3CDTF">2014-03-07T18:14:45Z</dcterms:modified>
</cp:coreProperties>
</file>