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2D438-F7CB-4423-A398-4449FC8020BE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09DF-856B-4555-8C33-AAD23EBD3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8351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2D438-F7CB-4423-A398-4449FC8020BE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09DF-856B-4555-8C33-AAD23EBD3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0800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2D438-F7CB-4423-A398-4449FC8020BE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09DF-856B-4555-8C33-AAD23EBD3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591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2D438-F7CB-4423-A398-4449FC8020BE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09DF-856B-4555-8C33-AAD23EBD3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3343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2D438-F7CB-4423-A398-4449FC8020BE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09DF-856B-4555-8C33-AAD23EBD3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2170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2D438-F7CB-4423-A398-4449FC8020BE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09DF-856B-4555-8C33-AAD23EBD3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291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2D438-F7CB-4423-A398-4449FC8020BE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09DF-856B-4555-8C33-AAD23EBD3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722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2D438-F7CB-4423-A398-4449FC8020BE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09DF-856B-4555-8C33-AAD23EBD3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1325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2D438-F7CB-4423-A398-4449FC8020BE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09DF-856B-4555-8C33-AAD23EBD3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7206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2D438-F7CB-4423-A398-4449FC8020BE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09DF-856B-4555-8C33-AAD23EBD3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495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2D438-F7CB-4423-A398-4449FC8020BE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09DF-856B-4555-8C33-AAD23EBD3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5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2D438-F7CB-4423-A398-4449FC8020BE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209DF-856B-4555-8C33-AAD23EBD3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512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Количество теплоты. Удельная теплоёмкость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975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04664"/>
                <a:ext cx="8229600" cy="612068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dirty="0" smtClean="0"/>
                  <a:t>Дано:                        СИ            Решение:</a:t>
                </a:r>
              </a:p>
              <a:p>
                <a:pPr marL="0" indent="0">
                  <a:buNone/>
                </a:pPr>
                <a:r>
                  <a:rPr lang="en-US" dirty="0" smtClean="0"/>
                  <a:t>m = 20 </a:t>
                </a:r>
                <a:r>
                  <a:rPr lang="ru-RU" dirty="0" smtClean="0"/>
                  <a:t>кг                                    с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𝑄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  <m:r>
                          <a:rPr lang="en-US" b="0" i="1" smtClean="0">
                            <a:latin typeface="Cambria Math"/>
                          </a:rPr>
                          <m:t>·(</m:t>
                        </m:r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  <m:r>
                          <a:rPr lang="ru-RU" b="0" i="1" baseline="-25000" smtClean="0">
                            <a:latin typeface="Cambria Math"/>
                          </a:rPr>
                          <m:t>1</m:t>
                        </m:r>
                        <m:r>
                          <a:rPr lang="en-US" b="0" i="1" smtClean="0">
                            <a:latin typeface="Cambria Math"/>
                          </a:rPr>
                          <m:t> −</m:t>
                        </m:r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  <m:r>
                          <a:rPr lang="ru-RU" b="0" i="1" baseline="-25000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ru-RU" dirty="0" smtClean="0"/>
                  <a:t>,</a:t>
                </a:r>
              </a:p>
              <a:p>
                <a:pPr marL="0" indent="0">
                  <a:buNone/>
                </a:pPr>
                <a:r>
                  <a:rPr lang="en-US" dirty="0" smtClean="0"/>
                  <a:t>t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 = 100</a:t>
                </a:r>
                <a:r>
                  <a:rPr lang="ru-RU" dirty="0" smtClean="0"/>
                  <a:t>°С                                   </a:t>
                </a:r>
                <a:r>
                  <a:rPr lang="ru-RU" dirty="0" err="1" smtClean="0"/>
                  <a:t>с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/>
                          </a:rPr>
                          <m:t>800000</m:t>
                        </m:r>
                      </m:num>
                      <m:den>
                        <m:r>
                          <a:rPr lang="ru-RU" b="0" i="1" smtClean="0">
                            <a:latin typeface="Cambria Math"/>
                          </a:rPr>
                          <m:t>20</m:t>
                        </m:r>
                        <m:r>
                          <a:rPr lang="en-US" b="0" i="1" smtClean="0">
                            <a:latin typeface="Cambria Math"/>
                          </a:rPr>
                          <m:t>·(</m:t>
                        </m:r>
                        <m:r>
                          <a:rPr lang="ru-RU" b="0" i="1" smtClean="0">
                            <a:latin typeface="Cambria Math"/>
                          </a:rPr>
                          <m:t>100</m:t>
                        </m:r>
                        <m:r>
                          <a:rPr lang="en-US" b="0" i="1" smtClean="0">
                            <a:latin typeface="Cambria Math"/>
                          </a:rPr>
                          <m:t> −</m:t>
                        </m:r>
                        <m:r>
                          <a:rPr lang="ru-RU" b="0" i="1" smtClean="0">
                            <a:latin typeface="Cambria Math"/>
                          </a:rPr>
                          <m:t>20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den>
                    </m:f>
                    <m:r>
                      <a:rPr lang="ru-RU" b="0" i="0" smtClean="0">
                        <a:latin typeface="Cambria Math"/>
                      </a:rPr>
                      <m:t>,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t</a:t>
                </a:r>
                <a:r>
                  <a:rPr lang="en-US" baseline="-25000" dirty="0" smtClean="0"/>
                  <a:t>2</a:t>
                </a:r>
                <a:r>
                  <a:rPr lang="en-US" dirty="0" smtClean="0"/>
                  <a:t> = 20</a:t>
                </a:r>
                <a:r>
                  <a:rPr lang="ru-RU" dirty="0" smtClean="0"/>
                  <a:t>°С                                     </a:t>
                </a:r>
                <a:r>
                  <a:rPr lang="ru-RU" dirty="0" err="1" smtClean="0"/>
                  <a:t>с</a:t>
                </a:r>
                <a:r>
                  <a:rPr lang="ru-RU" dirty="0" smtClean="0"/>
                  <a:t> = 500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1" i="1" smtClean="0">
                            <a:latin typeface="Cambria Math"/>
                          </a:rPr>
                          <m:t>Дж</m:t>
                        </m:r>
                      </m:num>
                      <m:den>
                        <m:r>
                          <a:rPr lang="ru-RU" b="1" i="1" smtClean="0">
                            <a:latin typeface="Cambria Math"/>
                          </a:rPr>
                          <m:t>кг  </m:t>
                        </m:r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∙℃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Q = 800 </a:t>
                </a:r>
                <a:r>
                  <a:rPr lang="ru-RU" dirty="0" smtClean="0"/>
                  <a:t>кДж   800 000 Дж</a:t>
                </a:r>
              </a:p>
              <a:p>
                <a:pPr marL="0" indent="0">
                  <a:buNone/>
                </a:pPr>
                <a:r>
                  <a:rPr lang="ru-RU" dirty="0" smtClean="0"/>
                  <a:t>Найти:</a:t>
                </a:r>
              </a:p>
              <a:p>
                <a:pPr marL="0" indent="0">
                  <a:buNone/>
                </a:pPr>
                <a:r>
                  <a:rPr lang="ru-RU" dirty="0" smtClean="0"/>
                  <a:t>с - ?  </a:t>
                </a:r>
              </a:p>
              <a:p>
                <a:pPr marL="0" indent="0">
                  <a:buNone/>
                </a:pPr>
                <a:r>
                  <a:rPr lang="ru-RU" dirty="0" smtClean="0"/>
                  <a:t>Ответ: с = 500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1" i="1" smtClean="0">
                            <a:latin typeface="Cambria Math"/>
                          </a:rPr>
                          <m:t>Дж</m:t>
                        </m:r>
                      </m:num>
                      <m:den>
                        <m:r>
                          <a:rPr lang="ru-RU" b="1" i="1" smtClean="0">
                            <a:latin typeface="Cambria Math"/>
                          </a:rPr>
                          <m:t>кг  </m:t>
                        </m:r>
                        <m:r>
                          <a:rPr lang="ru-RU" b="1" i="1" smtClean="0">
                            <a:latin typeface="Cambria Math"/>
                            <a:ea typeface="Cambria Math"/>
                          </a:rPr>
                          <m:t>∙℃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04664"/>
                <a:ext cx="8229600" cy="6120680"/>
              </a:xfrm>
              <a:blipFill rotWithShape="1">
                <a:blip r:embed="rId2"/>
                <a:stretch>
                  <a:fillRect l="-1852" t="-12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/>
          <p:cNvCxnSpPr/>
          <p:nvPr/>
        </p:nvCxnSpPr>
        <p:spPr>
          <a:xfrm>
            <a:off x="2843808" y="476672"/>
            <a:ext cx="0" cy="37444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67544" y="4221088"/>
            <a:ext cx="223224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076056" y="476672"/>
            <a:ext cx="0" cy="3600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83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Домашнее задание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 smtClean="0"/>
              <a:t>§ 8, задачи 1 – 3 (стр. 33)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687475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Какие виды энергии вам известны?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Как называют энергию, которую получает или отдаёт система в результате теплообмена?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Какие способы изменения внутренней энергии термодинамической системы вы знаете?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Какая физическая величина характеризует процесс теплообмена?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Приведите примеры различных видов теплопередачи: теплопроводности, конвекции, излучения.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При каком виде теплопередачи энергия переносится потоками вещества?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Назовите основной природный источник энергии для Земли. Каким видом теплообмена передаётся эта энергия?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6343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265113">
              <a:buNone/>
            </a:pPr>
            <a:endParaRPr lang="ru-RU" dirty="0"/>
          </a:p>
          <a:p>
            <a:pPr marL="0" indent="265113">
              <a:buNone/>
            </a:pPr>
            <a:endParaRPr lang="ru-RU" dirty="0"/>
          </a:p>
        </p:txBody>
      </p:sp>
      <p:pic>
        <p:nvPicPr>
          <p:cNvPr id="1028" name="Picture 4" descr="&amp;Zcy;&amp;acy;&amp;kcy;&amp;ocy;&amp;ncy; &amp;scy;&amp;ocy;&amp;khcy;&amp;rcy;&amp;acy;&amp;ncy;&amp;iecy;&amp;ncy;&amp;icy;&amp;yacy; &amp;mcy;&amp;iecy;&amp;khcy;&amp;acy;&amp;ncy;&amp;icy;&amp;chcy;&amp;iecy;&amp;scy;&amp;kcy;&amp;ocy;&amp;jcy; &amp;ecy;&amp;ncy;&amp;iecy;&amp;rcy;&amp;gcy;&amp;icy;&amp;icy; - &amp;scy;&amp;tcy;&amp;rcy;&amp;acy;&amp;ncy;&amp;icy;&amp;tscy;&amp;acy;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8280920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633742" y="260648"/>
            <a:ext cx="6510257" cy="33123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67544" y="4077072"/>
            <a:ext cx="82809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/>
              <a:t>Газ перешёл из состояния (1) в состояние (2) по трём  разным траекториям. Определите при каком переходе была совершена максимальная работа, при каком переходе – минимальная работа.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804186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Расчёт количества теплоты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Количество теплоты зависит от массы вещества:</a:t>
            </a:r>
          </a:p>
          <a:p>
            <a:pPr marL="0" indent="0" algn="ctr">
              <a:buNone/>
            </a:pPr>
            <a:r>
              <a:rPr lang="en-US" b="1" i="1" spc="300" dirty="0" smtClean="0">
                <a:solidFill>
                  <a:srgbClr val="FF0000"/>
                </a:solidFill>
              </a:rPr>
              <a:t>Q ~ m</a:t>
            </a:r>
          </a:p>
          <a:p>
            <a:pPr algn="just"/>
            <a:r>
              <a:rPr lang="ru-RU" dirty="0" smtClean="0"/>
              <a:t>Количество</a:t>
            </a:r>
            <a:r>
              <a:rPr lang="ru-RU" spc="300" dirty="0" smtClean="0"/>
              <a:t> </a:t>
            </a:r>
            <a:r>
              <a:rPr lang="ru-RU" dirty="0" smtClean="0"/>
              <a:t>теплоты зависит от изменения температуры:</a:t>
            </a:r>
          </a:p>
          <a:p>
            <a:pPr marL="0" indent="0" algn="ctr">
              <a:buNone/>
            </a:pPr>
            <a:r>
              <a:rPr lang="en-US" b="1" i="1" spc="300" dirty="0" smtClean="0">
                <a:solidFill>
                  <a:srgbClr val="FF0000"/>
                </a:solidFill>
              </a:rPr>
              <a:t>Q ~</a:t>
            </a:r>
            <a:r>
              <a:rPr lang="el-GR" b="1" i="1" cap="small" spc="300" dirty="0" smtClean="0">
                <a:solidFill>
                  <a:srgbClr val="FF0000"/>
                </a:solidFill>
              </a:rPr>
              <a:t>Δ</a:t>
            </a:r>
            <a:r>
              <a:rPr lang="en-US" b="1" i="1" spc="300" dirty="0" smtClean="0">
                <a:solidFill>
                  <a:srgbClr val="FF0000"/>
                </a:solidFill>
              </a:rPr>
              <a:t>t</a:t>
            </a:r>
            <a:r>
              <a:rPr lang="ru-RU" b="1" i="1" spc="300" dirty="0" smtClean="0">
                <a:solidFill>
                  <a:srgbClr val="FF0000"/>
                </a:solidFill>
              </a:rPr>
              <a:t>, </a:t>
            </a:r>
          </a:p>
          <a:p>
            <a:pPr marL="0" indent="0" algn="ctr">
              <a:buNone/>
            </a:pPr>
            <a:r>
              <a:rPr lang="ru-RU" b="1" spc="300" dirty="0" smtClean="0">
                <a:solidFill>
                  <a:srgbClr val="FF0000"/>
                </a:solidFill>
              </a:rPr>
              <a:t>где </a:t>
            </a:r>
            <a:r>
              <a:rPr lang="el-GR" b="1" cap="small" spc="300" dirty="0" smtClean="0">
                <a:solidFill>
                  <a:srgbClr val="FF0000"/>
                </a:solidFill>
              </a:rPr>
              <a:t>Δ</a:t>
            </a:r>
            <a:r>
              <a:rPr lang="en-US" b="1" spc="300" dirty="0" smtClean="0">
                <a:solidFill>
                  <a:srgbClr val="FF0000"/>
                </a:solidFill>
              </a:rPr>
              <a:t>t</a:t>
            </a:r>
            <a:r>
              <a:rPr lang="ru-RU" b="1" spc="300" dirty="0" smtClean="0">
                <a:solidFill>
                  <a:srgbClr val="FF0000"/>
                </a:solidFill>
              </a:rPr>
              <a:t> = </a:t>
            </a:r>
            <a:r>
              <a:rPr lang="en-US" b="1" spc="300" dirty="0" smtClean="0">
                <a:solidFill>
                  <a:srgbClr val="FF0000"/>
                </a:solidFill>
              </a:rPr>
              <a:t>t</a:t>
            </a:r>
            <a:r>
              <a:rPr lang="ru-RU" b="1" cap="small" spc="300" baseline="-25000" dirty="0" smtClean="0">
                <a:solidFill>
                  <a:srgbClr val="FF0000"/>
                </a:solidFill>
              </a:rPr>
              <a:t>2</a:t>
            </a:r>
            <a:r>
              <a:rPr lang="ru-RU" b="1" cap="small" spc="300" dirty="0" smtClean="0">
                <a:solidFill>
                  <a:srgbClr val="FF0000"/>
                </a:solidFill>
              </a:rPr>
              <a:t> – </a:t>
            </a:r>
            <a:r>
              <a:rPr lang="en-US" b="1" spc="300" dirty="0" smtClean="0">
                <a:solidFill>
                  <a:srgbClr val="FF0000"/>
                </a:solidFill>
              </a:rPr>
              <a:t>t</a:t>
            </a:r>
            <a:r>
              <a:rPr lang="ru-RU" b="1" spc="300" baseline="-25000" dirty="0" smtClean="0">
                <a:solidFill>
                  <a:srgbClr val="FF0000"/>
                </a:solidFill>
              </a:rPr>
              <a:t>1</a:t>
            </a:r>
            <a:endParaRPr lang="ru-RU" b="1" spc="300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598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Расчёт количества теплоты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r>
              <a:rPr lang="ru-RU" dirty="0" smtClean="0"/>
              <a:t>Объединяя в одну формулу, получаем:</a:t>
            </a:r>
          </a:p>
          <a:p>
            <a:pPr marL="0" indent="0" algn="ctr">
              <a:buNone/>
            </a:pPr>
            <a:r>
              <a:rPr lang="en-US" b="1" i="1" spc="300" dirty="0" smtClean="0">
                <a:solidFill>
                  <a:srgbClr val="FF0000"/>
                </a:solidFill>
              </a:rPr>
              <a:t>Q ~ m</a:t>
            </a:r>
            <a:r>
              <a:rPr lang="el-GR" b="1" i="1" cap="small" spc="300" dirty="0" smtClean="0">
                <a:solidFill>
                  <a:srgbClr val="FF0000"/>
                </a:solidFill>
              </a:rPr>
              <a:t>·Δ</a:t>
            </a:r>
            <a:r>
              <a:rPr lang="en-US" b="1" i="1" spc="300" dirty="0" smtClean="0">
                <a:solidFill>
                  <a:srgbClr val="FF0000"/>
                </a:solidFill>
              </a:rPr>
              <a:t>t</a:t>
            </a:r>
            <a:endParaRPr lang="ru-RU" b="1" i="1" spc="300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Чтобы уравнять формулу, вводят коэффициент пропорциональности, который называют  </a:t>
            </a:r>
            <a:r>
              <a:rPr lang="ru-RU" b="1" dirty="0" smtClean="0">
                <a:solidFill>
                  <a:srgbClr val="FF0000"/>
                </a:solidFill>
              </a:rPr>
              <a:t>удельной теплоёмкостью</a:t>
            </a:r>
            <a:r>
              <a:rPr lang="ru-RU" b="1" dirty="0" smtClean="0"/>
              <a:t>.</a:t>
            </a:r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8623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Удельная теплоёмкость</a:t>
            </a:r>
            <a:endParaRPr lang="ru-RU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ru-RU" dirty="0" smtClean="0"/>
                  <a:t>Удельной теплоёмкостью вещества называют отношение количества теплоты, сообщённого телу из этого вещества, к произведению массы тела на изменение его температуры:</a:t>
                </a:r>
              </a:p>
              <a:p>
                <a:pPr marL="0" indent="0" algn="ctr">
                  <a:buNone/>
                </a:pPr>
                <a:r>
                  <a:rPr lang="ru-RU" dirty="0" smtClean="0"/>
                  <a:t>с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𝑄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  <m:r>
                          <a:rPr lang="en-US" b="0" i="1" smtClean="0">
                            <a:latin typeface="Cambria Math"/>
                          </a:rPr>
                          <m:t>·(</m:t>
                        </m:r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  <m:r>
                          <a:rPr lang="en-US" b="0" i="1" baseline="-25000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 −</m:t>
                        </m:r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  <m:r>
                          <a:rPr lang="en-US" b="0" i="1" baseline="-25000" smtClean="0">
                            <a:latin typeface="Cambria Math"/>
                          </a:rPr>
                          <m:t>1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den>
                    </m:f>
                    <m:r>
                      <a:rPr lang="ru-RU" b="0" i="0" smtClean="0">
                        <a:latin typeface="Cambria Math"/>
                      </a:rPr>
                      <m:t>,</m:t>
                    </m:r>
                  </m:oMath>
                </a14:m>
                <a:endParaRPr lang="ru-RU" b="0" dirty="0" smtClean="0"/>
              </a:p>
              <a:p>
                <a:r>
                  <a:rPr lang="ru-RU" dirty="0" smtClean="0"/>
                  <a:t>В системе СИ 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ru-RU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ru-RU" b="1" i="1" smtClean="0">
                            <a:latin typeface="Cambria Math"/>
                          </a:rPr>
                          <m:t>с</m:t>
                        </m:r>
                      </m:e>
                    </m:d>
                    <m:r>
                      <a:rPr lang="en-US" b="1" i="1" smtClean="0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b="1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ru-RU" b="1" i="1" smtClean="0">
                                <a:latin typeface="Cambria Math"/>
                              </a:rPr>
                              <m:t>Дж</m:t>
                            </m:r>
                          </m:num>
                          <m:den>
                            <m:r>
                              <a:rPr lang="ru-RU" b="1" i="1" smtClean="0">
                                <a:latin typeface="Cambria Math"/>
                              </a:rPr>
                              <m:t>кг  </m:t>
                            </m:r>
                            <m:r>
                              <a:rPr lang="ru-RU" b="1" i="1" smtClean="0">
                                <a:latin typeface="Cambria Math"/>
                                <a:ea typeface="Cambria Math"/>
                              </a:rPr>
                              <m:t>∙℃</m:t>
                            </m:r>
                          </m:den>
                        </m:f>
                      </m:e>
                    </m:d>
                  </m:oMath>
                </a14:m>
                <a:endParaRPr lang="ru-RU" b="1" i="1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6904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Физический смысл удельной теплоёмкости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Количество теплоты, которое потребуется телу массой 1 кг, для того чтобы изменить его температуру на 1 °С.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1043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Запомните!!!</a:t>
            </a:r>
            <a:endParaRPr lang="ru-RU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ru-RU" b="1" dirty="0" smtClean="0"/>
                  <a:t>Количество теплоты для </a:t>
                </a:r>
                <a:r>
                  <a:rPr lang="ru-RU" b="1" dirty="0" smtClean="0">
                    <a:solidFill>
                      <a:srgbClr val="FF0000"/>
                    </a:solidFill>
                  </a:rPr>
                  <a:t>нагревания</a:t>
                </a:r>
                <a:r>
                  <a:rPr lang="ru-RU" b="1" dirty="0" smtClean="0"/>
                  <a:t>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𝑄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𝑐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𝑚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∙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ru-RU" dirty="0" smtClean="0"/>
                  <a:t> &gt;0</a:t>
                </a:r>
              </a:p>
              <a:p>
                <a:r>
                  <a:rPr lang="ru-RU" b="1" dirty="0" smtClean="0"/>
                  <a:t>Количество теплоты для </a:t>
                </a:r>
                <a:r>
                  <a:rPr lang="ru-RU" b="1" dirty="0" smtClean="0">
                    <a:solidFill>
                      <a:srgbClr val="FF0000"/>
                    </a:solidFill>
                  </a:rPr>
                  <a:t>охлаждения</a:t>
                </a:r>
                <a:r>
                  <a:rPr lang="ru-RU" b="1" dirty="0" smtClean="0"/>
                  <a:t>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𝑄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𝑐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𝑚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∙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ru-RU" dirty="0" smtClean="0"/>
                  <a:t> &lt;0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7630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Кусок металла массой </a:t>
            </a:r>
            <a:r>
              <a:rPr lang="ru-RU" b="1" dirty="0" smtClean="0"/>
              <a:t>20 кг </a:t>
            </a:r>
            <a:r>
              <a:rPr lang="ru-RU" dirty="0" smtClean="0"/>
              <a:t>охладили от </a:t>
            </a:r>
            <a:r>
              <a:rPr lang="ru-RU" b="1" dirty="0" smtClean="0"/>
              <a:t>100°С</a:t>
            </a:r>
            <a:r>
              <a:rPr lang="ru-RU" dirty="0" smtClean="0"/>
              <a:t> до </a:t>
            </a:r>
            <a:r>
              <a:rPr lang="ru-RU" b="1" dirty="0" smtClean="0"/>
              <a:t>20°С</a:t>
            </a:r>
            <a:r>
              <a:rPr lang="ru-RU" dirty="0" smtClean="0"/>
              <a:t>, сообщив ему количество теплоты, равное </a:t>
            </a:r>
            <a:r>
              <a:rPr lang="ru-RU" b="1" dirty="0" smtClean="0"/>
              <a:t>800 кДж</a:t>
            </a:r>
            <a:r>
              <a:rPr lang="ru-RU" dirty="0" smtClean="0"/>
              <a:t>. Найдите удельную теплоёмкость вещества, из которого изготовлено тело.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4362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414</Words>
  <Application>Microsoft Office PowerPoint</Application>
  <PresentationFormat>Экран (4:3)</PresentationFormat>
  <Paragraphs>46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Количество теплоты. Удельная теплоёмкость</vt:lpstr>
      <vt:lpstr>Презентация PowerPoint</vt:lpstr>
      <vt:lpstr>Презентация PowerPoint</vt:lpstr>
      <vt:lpstr>Расчёт количества теплоты</vt:lpstr>
      <vt:lpstr>Расчёт количества теплоты</vt:lpstr>
      <vt:lpstr>Удельная теплоёмкость</vt:lpstr>
      <vt:lpstr>Физический смысл удельной теплоёмкости</vt:lpstr>
      <vt:lpstr>Запомните!!!</vt:lpstr>
      <vt:lpstr>Презентация PowerPoint</vt:lpstr>
      <vt:lpstr>Презентация PowerPoint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Количество теплоты. Удельная теплоёмкость</dc:title>
  <dc:creator>Хозяин</dc:creator>
  <cp:lastModifiedBy>Хозяин</cp:lastModifiedBy>
  <cp:revision>10</cp:revision>
  <dcterms:created xsi:type="dcterms:W3CDTF">2014-10-01T11:20:33Z</dcterms:created>
  <dcterms:modified xsi:type="dcterms:W3CDTF">2014-10-02T11:14:18Z</dcterms:modified>
</cp:coreProperties>
</file>