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4E18-F22B-40B0-BC8F-35CAF1D778CB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7F37-30F0-455C-9ECE-51F8FCEBA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4E18-F22B-40B0-BC8F-35CAF1D778CB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7F37-30F0-455C-9ECE-51F8FCEBA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4E18-F22B-40B0-BC8F-35CAF1D778CB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7F37-30F0-455C-9ECE-51F8FCEBA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4E18-F22B-40B0-BC8F-35CAF1D778CB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7F37-30F0-455C-9ECE-51F8FCEBA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4E18-F22B-40B0-BC8F-35CAF1D778CB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7F37-30F0-455C-9ECE-51F8FCEBA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4E18-F22B-40B0-BC8F-35CAF1D778CB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7F37-30F0-455C-9ECE-51F8FCEBA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4E18-F22B-40B0-BC8F-35CAF1D778CB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7F37-30F0-455C-9ECE-51F8FCEBA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4E18-F22B-40B0-BC8F-35CAF1D778CB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7F37-30F0-455C-9ECE-51F8FCEBA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4E18-F22B-40B0-BC8F-35CAF1D778CB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7F37-30F0-455C-9ECE-51F8FCEBA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4E18-F22B-40B0-BC8F-35CAF1D778CB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7F37-30F0-455C-9ECE-51F8FCEBA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4E18-F22B-40B0-BC8F-35CAF1D778CB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7F37-30F0-455C-9ECE-51F8FCEBA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94E18-F22B-40B0-BC8F-35CAF1D778CB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F7F37-30F0-455C-9ECE-51F8FCEBA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7" y="1071546"/>
            <a:ext cx="4643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различных типов уроков  в контексте ФГОС</a:t>
            </a:r>
            <a:endParaRPr lang="ru-RU" sz="32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6286520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Луга 2013</a:t>
            </a:r>
            <a:endParaRPr lang="ru-RU" sz="20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1" y="214290"/>
            <a:ext cx="86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Средняя общеобразовательная школа № 3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Ленинградской области</a:t>
            </a:r>
            <a:endParaRPr lang="ru-RU" sz="20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Наталья\Desktop\МОИ ДОКУМЕНТ\фоточки с лета\Фото шко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928934"/>
            <a:ext cx="4995733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28680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</a:rPr>
              <a:t>Комбинированный  урок </a:t>
            </a:r>
          </a:p>
          <a:p>
            <a:pPr algn="ctr"/>
            <a:endParaRPr lang="ru-RU" sz="28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1.Организационный этап.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2.Постановка цели и задач урока. Мотивация учебной деятельности учащихся.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3.Актуализация знаний.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4.Первичное усвоение новых знаний.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5.Первичная проверка понимания.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6.Первичное закрепление.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7.Контроль усвоения ,обсуждение допущенных ошибок, их коррекция.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8.Информация о домашнем задании, инструктаж по его выполнению.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9.Рефлексия(подведение итогов занятия)</a:t>
            </a:r>
            <a:endParaRPr lang="ru-RU" sz="24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14290"/>
            <a:ext cx="7425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Шаблон технологической карты урока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928670"/>
            <a:ext cx="425776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Предмет:</a:t>
            </a:r>
          </a:p>
          <a:p>
            <a:r>
              <a:rPr lang="ru-RU" sz="2400" b="1" dirty="0" smtClean="0"/>
              <a:t>Тема урока:</a:t>
            </a:r>
          </a:p>
          <a:p>
            <a:r>
              <a:rPr lang="ru-RU" sz="2400" b="1" dirty="0" smtClean="0"/>
              <a:t>Тип урока:</a:t>
            </a:r>
          </a:p>
          <a:p>
            <a:r>
              <a:rPr lang="ru-RU" sz="2400" b="1" dirty="0" smtClean="0"/>
              <a:t>Представление о результатах</a:t>
            </a:r>
          </a:p>
          <a:p>
            <a:r>
              <a:rPr lang="ru-RU" sz="2400" b="1" i="1" dirty="0" smtClean="0"/>
              <a:t>	-личностные</a:t>
            </a:r>
          </a:p>
          <a:p>
            <a:r>
              <a:rPr lang="ru-RU" sz="2400" b="1" i="1" dirty="0" smtClean="0"/>
              <a:t>	-</a:t>
            </a:r>
            <a:r>
              <a:rPr lang="ru-RU" sz="2400" b="1" i="1" dirty="0" err="1" smtClean="0"/>
              <a:t>межпредметные</a:t>
            </a:r>
            <a:endParaRPr lang="ru-RU" sz="2400" b="1" i="1" dirty="0" smtClean="0"/>
          </a:p>
          <a:p>
            <a:r>
              <a:rPr lang="ru-RU" sz="2400" b="1" i="1" dirty="0" smtClean="0"/>
              <a:t>	-предметные</a:t>
            </a:r>
          </a:p>
          <a:p>
            <a:r>
              <a:rPr lang="ru-RU" sz="2400" b="1" dirty="0" smtClean="0"/>
              <a:t>Цель урока:</a:t>
            </a:r>
          </a:p>
          <a:p>
            <a:r>
              <a:rPr lang="ru-RU" sz="2400" b="1" dirty="0" smtClean="0"/>
              <a:t>Технология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4786322"/>
          <a:ext cx="8643998" cy="128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0"/>
                <a:gridCol w="1571636"/>
                <a:gridCol w="1143008"/>
                <a:gridCol w="1928826"/>
                <a:gridCol w="1714512"/>
                <a:gridCol w="1643076"/>
              </a:tblGrid>
              <a:tr h="91440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Этап урока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Деятельность учителя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Деятельность  ученика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Результат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785794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Спасибо за внимание!)</a:t>
            </a:r>
            <a:endParaRPr lang="ru-RU" sz="3200" b="1" i="1" dirty="0"/>
          </a:p>
        </p:txBody>
      </p:sp>
      <p:pic>
        <p:nvPicPr>
          <p:cNvPr id="6" name="Picture 2" descr="C:\Users\Наталья\Desktop\МОИ ДОКУМЕНТ\для газеты\фото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552" y="1434801"/>
            <a:ext cx="6490034" cy="4400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714356"/>
            <a:ext cx="62865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10000"/>
                  </a:schemeClr>
                </a:solidFill>
              </a:rPr>
              <a:t>Выполнила :учитель биологии, </a:t>
            </a:r>
            <a:endParaRPr lang="ru-RU" sz="24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химии </a:t>
            </a: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</a:rPr>
              <a:t>и экологии 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МОУ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</a:rPr>
              <a:t>«Средняя общеобразовательная </a:t>
            </a:r>
            <a:endParaRPr lang="ru-RU" sz="24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школа </a:t>
            </a: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</a:rPr>
              <a:t>№3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</a:rPr>
              <a:t>г.Луги Ленинградской области</a:t>
            </a:r>
          </a:p>
          <a:p>
            <a:r>
              <a:rPr lang="ru-RU" sz="2400" b="1" dirty="0">
                <a:solidFill>
                  <a:schemeClr val="accent6">
                    <a:lumMod val="10000"/>
                  </a:schemeClr>
                </a:solidFill>
              </a:rPr>
              <a:t>Семёнова Наталья Николаевна</a:t>
            </a:r>
          </a:p>
          <a:p>
            <a:endParaRPr lang="ru-RU" sz="2400" b="1" dirty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6">
                    <a:lumMod val="10000"/>
                  </a:schemeClr>
                </a:solidFill>
              </a:rPr>
              <a:t>Научный 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руководитель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pic>
        <p:nvPicPr>
          <p:cNvPr id="1026" name="Picture 2" descr="C:\Users\Наталья\Desktop\МОИ ДОКУМЕНТ\y_36ffd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8563" y="357166"/>
            <a:ext cx="3588279" cy="45720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643314"/>
            <a:ext cx="4857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Томанова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З.А. Зав. Метод. Центром естественнонаучных дисциплин, ЛОИРО, к.б.н., доцент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6202" y="428604"/>
            <a:ext cx="5834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Размышляя - мы создаём мир </a:t>
            </a:r>
          </a:p>
          <a:p>
            <a:pPr algn="ctr"/>
            <a:r>
              <a:rPr lang="ru-RU" sz="3200" b="1" dirty="0" smtClean="0"/>
              <a:t>                                        Будда</a:t>
            </a:r>
            <a:endParaRPr lang="ru-RU" sz="3200" b="1" dirty="0"/>
          </a:p>
        </p:txBody>
      </p:sp>
      <p:pic>
        <p:nvPicPr>
          <p:cNvPr id="3" name="Picture 3" descr="C:\Users\Наталья\Desktop\МОИ ДОКУМЕНТ\Картинки с инета\ajnbr\2011_04_26\IMG_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071810"/>
            <a:ext cx="4762501" cy="3571876"/>
          </a:xfrm>
          <a:prstGeom prst="rect">
            <a:avLst/>
          </a:prstGeom>
          <a:noFill/>
        </p:spPr>
      </p:pic>
      <p:pic>
        <p:nvPicPr>
          <p:cNvPr id="4" name="Picture 2" descr="C:\Users\Наталья\Desktop\МОИ ДОКУМЕНТ\для газеты\Изображение 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407196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2153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10000"/>
                  </a:schemeClr>
                </a:solidFill>
              </a:rPr>
              <a:t>Урок усвоения новых знаний.</a:t>
            </a:r>
          </a:p>
          <a:p>
            <a:pPr algn="ctr"/>
            <a:endParaRPr lang="ru-RU" sz="36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1.Организационный этап.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2.Постановка цели и задач урока. Мотивация учебной деятельности учащихся.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3.Актуализация знаний.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4.Первичное усвоение новых знаний.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5.Первичная проверка понимания.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6.Первичное закрепление.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Информация о домашнем задании, инструктаж по его выполнению.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8.Рефлексия(подведение итогов занятия)</a:t>
            </a:r>
            <a:endParaRPr lang="ru-RU" sz="24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500175"/>
            <a:ext cx="8143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1.Организационный этап.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2.Проверка домашнего задания ,воспроизведение и коррекция опорных знаний учащихся. Актуализация знаний.</a:t>
            </a:r>
          </a:p>
          <a:p>
            <a:r>
              <a:rPr lang="ru-RU" sz="2400" b="1" dirty="0">
                <a:solidFill>
                  <a:schemeClr val="accent6">
                    <a:lumMod val="10000"/>
                  </a:schemeClr>
                </a:solidFill>
              </a:rPr>
              <a:t>3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.Постановка цели и задач урока. Мотивация учебной деятельности учащихся.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4. Первичное закрепление: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	-в знакомой ситуации(типовые)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	-в изменённой ситуации(конструктивные)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5.Творческое применение и добывание знаний в новой ситуации (проблемные задания )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6. Информация о домашнем задании, инструктаж по его выполнению</a:t>
            </a:r>
          </a:p>
          <a:p>
            <a:r>
              <a:rPr lang="ru-RU" sz="2400" b="1" dirty="0">
                <a:solidFill>
                  <a:schemeClr val="accent6">
                    <a:lumMod val="10000"/>
                  </a:schemeClr>
                </a:solidFill>
              </a:rPr>
              <a:t>7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.Рефлексия.(подведение итогов занятия )</a:t>
            </a:r>
            <a:endParaRPr lang="ru-RU" sz="24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0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10000"/>
                  </a:schemeClr>
                </a:solidFill>
              </a:rPr>
              <a:t>Урок комплексного применения знаний и умений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10000"/>
                  </a:schemeClr>
                </a:solidFill>
              </a:rPr>
              <a:t>(урок закрепления)</a:t>
            </a:r>
            <a:endParaRPr lang="ru-RU" sz="32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Урок актуализации знаний и умений </a:t>
            </a:r>
          </a:p>
          <a:p>
            <a:pPr algn="ctr"/>
            <a:r>
              <a:rPr lang="ru-RU" sz="3200" b="1" dirty="0" smtClean="0"/>
              <a:t>(урок повторения)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571612"/>
            <a:ext cx="87154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1.Организационный этап.</a:t>
            </a:r>
          </a:p>
          <a:p>
            <a:r>
              <a:rPr lang="ru-RU" sz="2000" b="1" dirty="0" smtClean="0"/>
              <a:t>2.Проверка Д/З ,</a:t>
            </a:r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 воспроизведение и коррекция  знаний, навыков и умений учащихся,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необходимых для творческого решения 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поставленных задач 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3. Постановка цели и задач урока. Мотивация учебной деятельности учащихся.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4.Актуализация знаний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-с целью подготовки к контрольному уроку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	-с целью подготовки к изучению новой темы.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5.Применение знаний и умений в новой ситуации.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6.Обобщение и систематизация знаний.</a:t>
            </a:r>
          </a:p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7.Контроль усвоения , обсуждение допущенных ошибок, их коррекция.</a:t>
            </a:r>
          </a:p>
          <a:p>
            <a:endParaRPr lang="ru-RU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5572140"/>
            <a:ext cx="761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10000"/>
                  </a:schemeClr>
                </a:solidFill>
              </a:rPr>
              <a:t>8</a:t>
            </a:r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. Информация о домашнем задании, инструктаж по его выполнению</a:t>
            </a:r>
          </a:p>
          <a:p>
            <a:r>
              <a:rPr lang="ru-RU" sz="2000" b="1" dirty="0">
                <a:solidFill>
                  <a:schemeClr val="accent6">
                    <a:lumMod val="10000"/>
                  </a:schemeClr>
                </a:solidFill>
              </a:rPr>
              <a:t>9</a:t>
            </a:r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.Рефлексия.(подведение итогов занятия 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)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Урок систематизации и обобщения знаний и умений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28736"/>
            <a:ext cx="96358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1.Организационный этап.</a:t>
            </a:r>
          </a:p>
          <a:p>
            <a:r>
              <a:rPr lang="ru-RU" sz="2400" b="1" dirty="0" smtClean="0"/>
              <a:t>2.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 Постановка цели и задач урока. Мотивация учебной деятельности учащихся.</a:t>
            </a:r>
            <a:endParaRPr lang="ru-RU" sz="2400" b="1" dirty="0" smtClean="0"/>
          </a:p>
          <a:p>
            <a:r>
              <a:rPr lang="ru-RU" sz="2400" b="1" dirty="0" smtClean="0"/>
              <a:t>3.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 Актуализация знаний.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4.Обобщение и систематизация знаний.</a:t>
            </a:r>
          </a:p>
          <a:p>
            <a:r>
              <a:rPr lang="ru-RU" sz="2400" b="1" dirty="0">
                <a:solidFill>
                  <a:schemeClr val="accent6">
                    <a:lumMod val="10000"/>
                  </a:schemeClr>
                </a:solidFill>
              </a:rPr>
              <a:t>	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-Подготовка учащихся к </a:t>
            </a:r>
            <a:r>
              <a:rPr lang="ru-RU" sz="2400" b="1" dirty="0" err="1" smtClean="0">
                <a:solidFill>
                  <a:schemeClr val="accent6">
                    <a:lumMod val="10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 обобщенной деятельности.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	-Воспроизведение на новом уровне (переформулированные вопросы)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6.Контроль усвоения, обсуждение допущенных ошибок, их коррекция.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7.Рефлексия (подведение итогов занятия )</a:t>
            </a:r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Анализ и содержание итогов </a:t>
            </a:r>
            <a:r>
              <a:rPr lang="ru-RU" sz="2400" b="1" dirty="0" err="1" smtClean="0">
                <a:solidFill>
                  <a:schemeClr val="accent6">
                    <a:lumMod val="10000"/>
                  </a:schemeClr>
                </a:solidFill>
              </a:rPr>
              <a:t>работы,формирование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 выводов по изученному материалу</a:t>
            </a:r>
          </a:p>
          <a:p>
            <a:endParaRPr lang="ru-RU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224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Урок контроля знаний и умений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1" y="857232"/>
            <a:ext cx="892971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1.Организационный этап.</a:t>
            </a:r>
          </a:p>
          <a:p>
            <a:r>
              <a:rPr lang="ru-RU" sz="2400" b="1" dirty="0" smtClean="0"/>
              <a:t>2.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 Постановка цели и задач урока. Мотивация учебной деятельности учащихся.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3.Выявление знаний, навыков и умений учащихся, проверка </a:t>
            </a:r>
            <a:r>
              <a:rPr lang="ru-RU" sz="2400" b="1" dirty="0" err="1" smtClean="0">
                <a:solidFill>
                  <a:schemeClr val="accent6">
                    <a:lumMod val="10000"/>
                  </a:schemeClr>
                </a:solidFill>
              </a:rPr>
              <a:t>сформированности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 у учащихся </a:t>
            </a:r>
            <a:r>
              <a:rPr lang="ru-RU" sz="2400" b="1" dirty="0" err="1" smtClean="0">
                <a:solidFill>
                  <a:schemeClr val="accent6">
                    <a:lumMod val="10000"/>
                  </a:schemeClr>
                </a:solidFill>
              </a:rPr>
              <a:t>общеучебных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 умений</a:t>
            </a:r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.(Задания по объёму или степени трудности должны соответствовать программе и быть посильными для каждого ученика ) </a:t>
            </a:r>
          </a:p>
          <a:p>
            <a:endParaRPr lang="ru-RU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Уроки контроля </a:t>
            </a:r>
          </a:p>
          <a:p>
            <a:endParaRPr lang="ru-RU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2000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2000" b="1" dirty="0" smtClean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2910" y="3714752"/>
            <a:ext cx="257176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Письменного контроля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57554" y="4286256"/>
            <a:ext cx="264320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Устного контроля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72198" y="3643314"/>
            <a:ext cx="264320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Сочетание устного и письменного контроля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786446" y="3857628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572000" y="4071942"/>
            <a:ext cx="21431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7"/>
          </p:cNvCxnSpPr>
          <p:nvPr/>
        </p:nvCxnSpPr>
        <p:spPr>
          <a:xfrm rot="10800000" flipV="1">
            <a:off x="2838052" y="3857628"/>
            <a:ext cx="805257" cy="24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5720" y="5715016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4.Рефлексия (подведение итогов занятия )</a:t>
            </a:r>
            <a:endParaRPr lang="ru-RU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3" y="1142984"/>
            <a:ext cx="77153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1.Организационный этап.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2. Постановка цели и задач урока. Мотивация учебной деятельности учащихся.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3.Итоги диагностики (контроля)</a:t>
            </a:r>
            <a:r>
              <a:rPr lang="ru-RU" sz="2400" b="1" dirty="0" smtClean="0"/>
              <a:t> знаний, умений и навыков. Определение типичных ошибок и пробелов в знаниях и умениях, путей их устранения и совершенствования знаний и умений.</a:t>
            </a:r>
          </a:p>
          <a:p>
            <a:pPr algn="just"/>
            <a:r>
              <a:rPr lang="ru-RU" sz="2400" b="1" dirty="0" smtClean="0"/>
              <a:t>В зависимости от результатов диагностики учитель планирует коллективные, групповые и индивидуальные способы обучения.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4. Информация о домашнем задании, инструктаж по его выполнению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5.Рефлексия(подведение итогов занятия )</a:t>
            </a:r>
            <a:endParaRPr lang="ru-RU" sz="24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357166"/>
            <a:ext cx="850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Урок коррекции знаний, умений и навыков</a:t>
            </a:r>
            <a:endParaRPr lang="ru-RU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490</Words>
  <Application>Microsoft Office PowerPoint</Application>
  <PresentationFormat>Экран (4:3)</PresentationFormat>
  <Paragraphs>115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28</cp:revision>
  <dcterms:created xsi:type="dcterms:W3CDTF">2013-02-28T18:06:41Z</dcterms:created>
  <dcterms:modified xsi:type="dcterms:W3CDTF">2013-03-03T16:08:26Z</dcterms:modified>
</cp:coreProperties>
</file>